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1" r:id="rId1"/>
  </p:sldMasterIdLst>
  <p:notesMasterIdLst>
    <p:notesMasterId r:id="rId70"/>
  </p:notesMasterIdLst>
  <p:handoutMasterIdLst>
    <p:handoutMasterId r:id="rId71"/>
  </p:handoutMasterIdLst>
  <p:sldIdLst>
    <p:sldId id="400" r:id="rId2"/>
    <p:sldId id="401" r:id="rId3"/>
    <p:sldId id="402" r:id="rId4"/>
    <p:sldId id="403" r:id="rId5"/>
    <p:sldId id="405" r:id="rId6"/>
    <p:sldId id="360" r:id="rId7"/>
    <p:sldId id="257" r:id="rId8"/>
    <p:sldId id="449" r:id="rId9"/>
    <p:sldId id="323" r:id="rId10"/>
    <p:sldId id="329" r:id="rId11"/>
    <p:sldId id="382" r:id="rId12"/>
    <p:sldId id="448" r:id="rId13"/>
    <p:sldId id="348" r:id="rId14"/>
    <p:sldId id="351" r:id="rId15"/>
    <p:sldId id="350" r:id="rId16"/>
    <p:sldId id="352" r:id="rId17"/>
    <p:sldId id="354" r:id="rId18"/>
    <p:sldId id="358" r:id="rId19"/>
    <p:sldId id="356" r:id="rId20"/>
    <p:sldId id="357" r:id="rId21"/>
    <p:sldId id="450" r:id="rId22"/>
    <p:sldId id="451" r:id="rId23"/>
    <p:sldId id="452" r:id="rId24"/>
    <p:sldId id="355" r:id="rId25"/>
    <p:sldId id="445" r:id="rId26"/>
    <p:sldId id="311" r:id="rId27"/>
    <p:sldId id="446" r:id="rId28"/>
    <p:sldId id="435" r:id="rId29"/>
    <p:sldId id="436" r:id="rId30"/>
    <p:sldId id="437" r:id="rId31"/>
    <p:sldId id="438" r:id="rId32"/>
    <p:sldId id="344" r:id="rId33"/>
    <p:sldId id="345" r:id="rId34"/>
    <p:sldId id="441" r:id="rId35"/>
    <p:sldId id="443" r:id="rId36"/>
    <p:sldId id="343" r:id="rId37"/>
    <p:sldId id="268" r:id="rId38"/>
    <p:sldId id="278" r:id="rId39"/>
    <p:sldId id="374" r:id="rId40"/>
    <p:sldId id="375" r:id="rId41"/>
    <p:sldId id="378" r:id="rId42"/>
    <p:sldId id="389" r:id="rId43"/>
    <p:sldId id="390" r:id="rId44"/>
    <p:sldId id="379" r:id="rId45"/>
    <p:sldId id="373" r:id="rId46"/>
    <p:sldId id="426" r:id="rId47"/>
    <p:sldId id="406" r:id="rId48"/>
    <p:sldId id="419" r:id="rId49"/>
    <p:sldId id="420" r:id="rId50"/>
    <p:sldId id="416" r:id="rId51"/>
    <p:sldId id="421" r:id="rId52"/>
    <p:sldId id="417" r:id="rId53"/>
    <p:sldId id="407" r:id="rId54"/>
    <p:sldId id="422" r:id="rId55"/>
    <p:sldId id="418" r:id="rId56"/>
    <p:sldId id="423" r:id="rId57"/>
    <p:sldId id="413" r:id="rId58"/>
    <p:sldId id="415" r:id="rId59"/>
    <p:sldId id="412" r:id="rId60"/>
    <p:sldId id="425" r:id="rId61"/>
    <p:sldId id="427" r:id="rId62"/>
    <p:sldId id="428" r:id="rId63"/>
    <p:sldId id="429" r:id="rId64"/>
    <p:sldId id="430" r:id="rId65"/>
    <p:sldId id="431" r:id="rId66"/>
    <p:sldId id="432" r:id="rId67"/>
    <p:sldId id="433" r:id="rId68"/>
    <p:sldId id="434" r:id="rId69"/>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07" autoAdjust="0"/>
    <p:restoredTop sz="65179" autoAdjust="0"/>
  </p:normalViewPr>
  <p:slideViewPr>
    <p:cSldViewPr>
      <p:cViewPr varScale="1">
        <p:scale>
          <a:sx n="46" d="100"/>
          <a:sy n="46" d="100"/>
        </p:scale>
        <p:origin x="780" y="48"/>
      </p:cViewPr>
      <p:guideLst>
        <p:guide orient="horz" pos="2160"/>
        <p:guide pos="2880"/>
      </p:guideLst>
    </p:cSldViewPr>
  </p:slideViewPr>
  <p:outlineViewPr>
    <p:cViewPr>
      <p:scale>
        <a:sx n="33" d="100"/>
        <a:sy n="33" d="100"/>
      </p:scale>
      <p:origin x="0" y="-2470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A18F7-EEE8-42C5-8828-91E84D88A6DE}" type="doc">
      <dgm:prSet loTypeId="urn:microsoft.com/office/officeart/2005/8/layout/cycle1" loCatId="cycle" qsTypeId="urn:microsoft.com/office/officeart/2005/8/quickstyle/simple1" qsCatId="simple" csTypeId="urn:microsoft.com/office/officeart/2005/8/colors/accent1_2" csCatId="accent1"/>
      <dgm:spPr/>
    </dgm:pt>
    <dgm:pt modelId="{05D2D6F3-B84D-4A27-B072-5C135D4AD324}">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Maintenance</a:t>
          </a:r>
        </a:p>
      </dgm:t>
    </dgm:pt>
    <dgm:pt modelId="{8951C19C-BFA5-4447-8589-179BA953A655}" type="parTrans" cxnId="{CB0CED55-19FA-49AA-BDC4-55C8C6B3B188}">
      <dgm:prSet/>
      <dgm:spPr/>
    </dgm:pt>
    <dgm:pt modelId="{7D249661-185C-4090-B61E-F90B0F99B174}" type="sibTrans" cxnId="{CB0CED55-19FA-49AA-BDC4-55C8C6B3B188}">
      <dgm:prSet/>
      <dgm:spPr/>
    </dgm:pt>
    <dgm:pt modelId="{81915583-7E20-4735-9537-E56543237CB0}">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Relapse</a:t>
          </a:r>
        </a:p>
      </dgm:t>
    </dgm:pt>
    <dgm:pt modelId="{166AEB5A-FC8C-48B1-9EF2-46C0794B9C22}" type="parTrans" cxnId="{509AEE59-7A85-4082-82B9-FD3EADF239CB}">
      <dgm:prSet/>
      <dgm:spPr/>
    </dgm:pt>
    <dgm:pt modelId="{DC564B4F-34FE-4B6B-B363-0795D1DE60BD}" type="sibTrans" cxnId="{509AEE59-7A85-4082-82B9-FD3EADF239CB}">
      <dgm:prSet/>
      <dgm:spPr/>
    </dgm:pt>
    <dgm:pt modelId="{E598A492-1DB2-45FA-AEE2-E39EA2FE4C88}">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Pre-contemplation</a:t>
          </a:r>
        </a:p>
      </dgm:t>
    </dgm:pt>
    <dgm:pt modelId="{8BCEB7D9-5A14-4569-BEE1-987E91281F26}" type="parTrans" cxnId="{42D2F29F-8EDA-4C06-94CA-7D67E1FAC144}">
      <dgm:prSet/>
      <dgm:spPr/>
    </dgm:pt>
    <dgm:pt modelId="{D48A60F1-8580-4D5B-BCC4-126945B3EA05}" type="sibTrans" cxnId="{42D2F29F-8EDA-4C06-94CA-7D67E1FAC144}">
      <dgm:prSet/>
      <dgm:spPr/>
    </dgm:pt>
    <dgm:pt modelId="{E51161C4-C6E1-4203-A183-C3144B8EF665}">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Contemplation</a:t>
          </a:r>
        </a:p>
      </dgm:t>
    </dgm:pt>
    <dgm:pt modelId="{6008FF91-7552-4814-B0EA-C8BE1D8E055F}" type="parTrans" cxnId="{6F9825B2-A844-4AA6-B0B0-B822213A0F9E}">
      <dgm:prSet/>
      <dgm:spPr/>
    </dgm:pt>
    <dgm:pt modelId="{68804AF8-BF48-4967-B2A6-532EDFDB504B}" type="sibTrans" cxnId="{6F9825B2-A844-4AA6-B0B0-B822213A0F9E}">
      <dgm:prSet/>
      <dgm:spPr/>
    </dgm:pt>
    <dgm:pt modelId="{9D89FB81-0E4E-4AF2-8FB8-3A4CA60C84AB}">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Preparation</a:t>
          </a:r>
        </a:p>
      </dgm:t>
    </dgm:pt>
    <dgm:pt modelId="{108C7C5E-77F4-454F-A11E-C32F567530EE}" type="parTrans" cxnId="{957EF78C-A851-41A4-9D1C-6B5EDBD9F920}">
      <dgm:prSet/>
      <dgm:spPr/>
    </dgm:pt>
    <dgm:pt modelId="{59F838D9-DE6C-4471-85EE-9D30D5988C8C}" type="sibTrans" cxnId="{957EF78C-A851-41A4-9D1C-6B5EDBD9F920}">
      <dgm:prSet/>
      <dgm:spPr/>
    </dgm:pt>
    <dgm:pt modelId="{2816AB39-6706-4286-AEC9-0D45DD1DA5EC}">
      <dgm:prSet/>
      <dgm:spPr/>
      <dgm:t>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b="1" i="0" u="none" strike="noStrike" cap="none" normalizeH="0" baseline="0">
              <a:ln>
                <a:noFill/>
              </a:ln>
              <a:solidFill>
                <a:schemeClr val="tx1"/>
              </a:solidFill>
              <a:effectLst/>
              <a:latin typeface="Arial" panose="020B0604020202020204" pitchFamily="34" charset="0"/>
              <a:cs typeface="Arial" panose="020B0604020202020204" pitchFamily="34" charset="0"/>
            </a:rPr>
            <a:t>Action</a:t>
          </a:r>
        </a:p>
      </dgm:t>
    </dgm:pt>
    <dgm:pt modelId="{D0B42F52-1287-42C0-BAD3-64150E586F5D}" type="parTrans" cxnId="{80663B95-D88D-48B5-A384-BB62F9241DC5}">
      <dgm:prSet/>
      <dgm:spPr/>
    </dgm:pt>
    <dgm:pt modelId="{616C89F5-9D1D-44F7-86A6-F10564358959}" type="sibTrans" cxnId="{80663B95-D88D-48B5-A384-BB62F9241DC5}">
      <dgm:prSet/>
      <dgm:spPr/>
    </dgm:pt>
    <dgm:pt modelId="{07FB12B3-53DB-4F9B-8C3E-3CBB07311A3C}" type="pres">
      <dgm:prSet presAssocID="{815A18F7-EEE8-42C5-8828-91E84D88A6DE}" presName="cycle" presStyleCnt="0">
        <dgm:presLayoutVars>
          <dgm:dir/>
          <dgm:resizeHandles val="exact"/>
        </dgm:presLayoutVars>
      </dgm:prSet>
      <dgm:spPr/>
    </dgm:pt>
    <dgm:pt modelId="{C5CC7063-3A57-4C5B-8AAF-D901A2A57108}" type="pres">
      <dgm:prSet presAssocID="{05D2D6F3-B84D-4A27-B072-5C135D4AD324}" presName="dummy" presStyleCnt="0"/>
      <dgm:spPr/>
    </dgm:pt>
    <dgm:pt modelId="{FE421CFF-EF61-4217-A72B-EEF1B5CC8DA4}" type="pres">
      <dgm:prSet presAssocID="{05D2D6F3-B84D-4A27-B072-5C135D4AD324}" presName="node" presStyleLbl="revTx" presStyleIdx="0" presStyleCnt="6">
        <dgm:presLayoutVars>
          <dgm:bulletEnabled val="1"/>
        </dgm:presLayoutVars>
      </dgm:prSet>
      <dgm:spPr/>
    </dgm:pt>
    <dgm:pt modelId="{F8CD1D39-882E-41F4-BEA2-67CB3EDA8638}" type="pres">
      <dgm:prSet presAssocID="{7D249661-185C-4090-B61E-F90B0F99B174}" presName="sibTrans" presStyleLbl="node1" presStyleIdx="0" presStyleCnt="6"/>
      <dgm:spPr/>
    </dgm:pt>
    <dgm:pt modelId="{87C44F79-E368-4177-A7A1-1DC5C4CC0BEC}" type="pres">
      <dgm:prSet presAssocID="{81915583-7E20-4735-9537-E56543237CB0}" presName="dummy" presStyleCnt="0"/>
      <dgm:spPr/>
    </dgm:pt>
    <dgm:pt modelId="{149A04D7-8555-4422-8EB6-2916611326EC}" type="pres">
      <dgm:prSet presAssocID="{81915583-7E20-4735-9537-E56543237CB0}" presName="node" presStyleLbl="revTx" presStyleIdx="1" presStyleCnt="6">
        <dgm:presLayoutVars>
          <dgm:bulletEnabled val="1"/>
        </dgm:presLayoutVars>
      </dgm:prSet>
      <dgm:spPr/>
    </dgm:pt>
    <dgm:pt modelId="{80651597-4CD2-46D4-A43A-103209FACA55}" type="pres">
      <dgm:prSet presAssocID="{DC564B4F-34FE-4B6B-B363-0795D1DE60BD}" presName="sibTrans" presStyleLbl="node1" presStyleIdx="1" presStyleCnt="6"/>
      <dgm:spPr/>
    </dgm:pt>
    <dgm:pt modelId="{4E88EEBC-EB08-4459-AC37-798A834E09E2}" type="pres">
      <dgm:prSet presAssocID="{E598A492-1DB2-45FA-AEE2-E39EA2FE4C88}" presName="dummy" presStyleCnt="0"/>
      <dgm:spPr/>
    </dgm:pt>
    <dgm:pt modelId="{FCBB8BAE-6CDA-47E7-BD3B-78BB49F93C35}" type="pres">
      <dgm:prSet presAssocID="{E598A492-1DB2-45FA-AEE2-E39EA2FE4C88}" presName="node" presStyleLbl="revTx" presStyleIdx="2" presStyleCnt="6">
        <dgm:presLayoutVars>
          <dgm:bulletEnabled val="1"/>
        </dgm:presLayoutVars>
      </dgm:prSet>
      <dgm:spPr/>
    </dgm:pt>
    <dgm:pt modelId="{A0CFF147-BCCA-43D9-B416-854498B72032}" type="pres">
      <dgm:prSet presAssocID="{D48A60F1-8580-4D5B-BCC4-126945B3EA05}" presName="sibTrans" presStyleLbl="node1" presStyleIdx="2" presStyleCnt="6"/>
      <dgm:spPr/>
    </dgm:pt>
    <dgm:pt modelId="{2D737C72-006A-4C28-B10A-5D0925AC9CFE}" type="pres">
      <dgm:prSet presAssocID="{E51161C4-C6E1-4203-A183-C3144B8EF665}" presName="dummy" presStyleCnt="0"/>
      <dgm:spPr/>
    </dgm:pt>
    <dgm:pt modelId="{945524E0-1681-4966-9CEB-50D62814F637}" type="pres">
      <dgm:prSet presAssocID="{E51161C4-C6E1-4203-A183-C3144B8EF665}" presName="node" presStyleLbl="revTx" presStyleIdx="3" presStyleCnt="6">
        <dgm:presLayoutVars>
          <dgm:bulletEnabled val="1"/>
        </dgm:presLayoutVars>
      </dgm:prSet>
      <dgm:spPr/>
    </dgm:pt>
    <dgm:pt modelId="{FE38B74B-C891-4C9F-97D8-EB15FAE7DE4E}" type="pres">
      <dgm:prSet presAssocID="{68804AF8-BF48-4967-B2A6-532EDFDB504B}" presName="sibTrans" presStyleLbl="node1" presStyleIdx="3" presStyleCnt="6"/>
      <dgm:spPr/>
    </dgm:pt>
    <dgm:pt modelId="{C38B9883-DFF6-4B30-99A0-9A51D3EE1ED3}" type="pres">
      <dgm:prSet presAssocID="{9D89FB81-0E4E-4AF2-8FB8-3A4CA60C84AB}" presName="dummy" presStyleCnt="0"/>
      <dgm:spPr/>
    </dgm:pt>
    <dgm:pt modelId="{7B4E8227-F0DF-4C0D-9C03-13F9BE37720B}" type="pres">
      <dgm:prSet presAssocID="{9D89FB81-0E4E-4AF2-8FB8-3A4CA60C84AB}" presName="node" presStyleLbl="revTx" presStyleIdx="4" presStyleCnt="6">
        <dgm:presLayoutVars>
          <dgm:bulletEnabled val="1"/>
        </dgm:presLayoutVars>
      </dgm:prSet>
      <dgm:spPr/>
    </dgm:pt>
    <dgm:pt modelId="{B8B34F99-9C54-4F44-AFF5-D134CB0451DB}" type="pres">
      <dgm:prSet presAssocID="{59F838D9-DE6C-4471-85EE-9D30D5988C8C}" presName="sibTrans" presStyleLbl="node1" presStyleIdx="4" presStyleCnt="6"/>
      <dgm:spPr/>
    </dgm:pt>
    <dgm:pt modelId="{DC2DBC07-89FF-45F5-AEA5-D2830B03C802}" type="pres">
      <dgm:prSet presAssocID="{2816AB39-6706-4286-AEC9-0D45DD1DA5EC}" presName="dummy" presStyleCnt="0"/>
      <dgm:spPr/>
    </dgm:pt>
    <dgm:pt modelId="{9673B365-3431-44D9-9A38-F218F5028CD4}" type="pres">
      <dgm:prSet presAssocID="{2816AB39-6706-4286-AEC9-0D45DD1DA5EC}" presName="node" presStyleLbl="revTx" presStyleIdx="5" presStyleCnt="6">
        <dgm:presLayoutVars>
          <dgm:bulletEnabled val="1"/>
        </dgm:presLayoutVars>
      </dgm:prSet>
      <dgm:spPr/>
    </dgm:pt>
    <dgm:pt modelId="{B52E05AC-1448-4453-8FA1-2CCBE68EED8F}" type="pres">
      <dgm:prSet presAssocID="{616C89F5-9D1D-44F7-86A6-F10564358959}" presName="sibTrans" presStyleLbl="node1" presStyleIdx="5" presStyleCnt="6"/>
      <dgm:spPr/>
    </dgm:pt>
  </dgm:ptLst>
  <dgm:cxnLst>
    <dgm:cxn modelId="{6890DB07-7DA6-4BCD-95C5-3596E041AAB5}" type="presOf" srcId="{DC564B4F-34FE-4B6B-B363-0795D1DE60BD}" destId="{80651597-4CD2-46D4-A43A-103209FACA55}" srcOrd="0" destOrd="0" presId="urn:microsoft.com/office/officeart/2005/8/layout/cycle1"/>
    <dgm:cxn modelId="{586C7D08-2C01-40C6-B608-E58E66956EF8}" type="presOf" srcId="{9D89FB81-0E4E-4AF2-8FB8-3A4CA60C84AB}" destId="{7B4E8227-F0DF-4C0D-9C03-13F9BE37720B}" srcOrd="0" destOrd="0" presId="urn:microsoft.com/office/officeart/2005/8/layout/cycle1"/>
    <dgm:cxn modelId="{FB832E16-D87C-4E86-83DC-7DA3C50EE76D}" type="presOf" srcId="{59F838D9-DE6C-4471-85EE-9D30D5988C8C}" destId="{B8B34F99-9C54-4F44-AFF5-D134CB0451DB}" srcOrd="0" destOrd="0" presId="urn:microsoft.com/office/officeart/2005/8/layout/cycle1"/>
    <dgm:cxn modelId="{5AF6B843-13F1-46EC-8E54-67E84006BD79}" type="presOf" srcId="{D48A60F1-8580-4D5B-BCC4-126945B3EA05}" destId="{A0CFF147-BCCA-43D9-B416-854498B72032}" srcOrd="0" destOrd="0" presId="urn:microsoft.com/office/officeart/2005/8/layout/cycle1"/>
    <dgm:cxn modelId="{CB0CED55-19FA-49AA-BDC4-55C8C6B3B188}" srcId="{815A18F7-EEE8-42C5-8828-91E84D88A6DE}" destId="{05D2D6F3-B84D-4A27-B072-5C135D4AD324}" srcOrd="0" destOrd="0" parTransId="{8951C19C-BFA5-4447-8589-179BA953A655}" sibTransId="{7D249661-185C-4090-B61E-F90B0F99B174}"/>
    <dgm:cxn modelId="{509AEE59-7A85-4082-82B9-FD3EADF239CB}" srcId="{815A18F7-EEE8-42C5-8828-91E84D88A6DE}" destId="{81915583-7E20-4735-9537-E56543237CB0}" srcOrd="1" destOrd="0" parTransId="{166AEB5A-FC8C-48B1-9EF2-46C0794B9C22}" sibTransId="{DC564B4F-34FE-4B6B-B363-0795D1DE60BD}"/>
    <dgm:cxn modelId="{F9B6E880-5768-4B71-9689-E8AED6D75063}" type="presOf" srcId="{05D2D6F3-B84D-4A27-B072-5C135D4AD324}" destId="{FE421CFF-EF61-4217-A72B-EEF1B5CC8DA4}" srcOrd="0" destOrd="0" presId="urn:microsoft.com/office/officeart/2005/8/layout/cycle1"/>
    <dgm:cxn modelId="{2A078E83-8004-4FAC-A065-5FB53B2E6352}" type="presOf" srcId="{7D249661-185C-4090-B61E-F90B0F99B174}" destId="{F8CD1D39-882E-41F4-BEA2-67CB3EDA8638}" srcOrd="0" destOrd="0" presId="urn:microsoft.com/office/officeart/2005/8/layout/cycle1"/>
    <dgm:cxn modelId="{957EF78C-A851-41A4-9D1C-6B5EDBD9F920}" srcId="{815A18F7-EEE8-42C5-8828-91E84D88A6DE}" destId="{9D89FB81-0E4E-4AF2-8FB8-3A4CA60C84AB}" srcOrd="4" destOrd="0" parTransId="{108C7C5E-77F4-454F-A11E-C32F567530EE}" sibTransId="{59F838D9-DE6C-4471-85EE-9D30D5988C8C}"/>
    <dgm:cxn modelId="{80663B95-D88D-48B5-A384-BB62F9241DC5}" srcId="{815A18F7-EEE8-42C5-8828-91E84D88A6DE}" destId="{2816AB39-6706-4286-AEC9-0D45DD1DA5EC}" srcOrd="5" destOrd="0" parTransId="{D0B42F52-1287-42C0-BAD3-64150E586F5D}" sibTransId="{616C89F5-9D1D-44F7-86A6-F10564358959}"/>
    <dgm:cxn modelId="{937D9E97-E4B1-4C2E-B9AE-4BB6DF9C2EFC}" type="presOf" srcId="{68804AF8-BF48-4967-B2A6-532EDFDB504B}" destId="{FE38B74B-C891-4C9F-97D8-EB15FAE7DE4E}" srcOrd="0" destOrd="0" presId="urn:microsoft.com/office/officeart/2005/8/layout/cycle1"/>
    <dgm:cxn modelId="{42D2F29F-8EDA-4C06-94CA-7D67E1FAC144}" srcId="{815A18F7-EEE8-42C5-8828-91E84D88A6DE}" destId="{E598A492-1DB2-45FA-AEE2-E39EA2FE4C88}" srcOrd="2" destOrd="0" parTransId="{8BCEB7D9-5A14-4569-BEE1-987E91281F26}" sibTransId="{D48A60F1-8580-4D5B-BCC4-126945B3EA05}"/>
    <dgm:cxn modelId="{DF0F9DA0-9652-4B5C-A6B9-AEDA111965B1}" type="presOf" srcId="{81915583-7E20-4735-9537-E56543237CB0}" destId="{149A04D7-8555-4422-8EB6-2916611326EC}" srcOrd="0" destOrd="0" presId="urn:microsoft.com/office/officeart/2005/8/layout/cycle1"/>
    <dgm:cxn modelId="{78F618A8-CE17-4CEB-B75B-181091E99191}" type="presOf" srcId="{E598A492-1DB2-45FA-AEE2-E39EA2FE4C88}" destId="{FCBB8BAE-6CDA-47E7-BD3B-78BB49F93C35}" srcOrd="0" destOrd="0" presId="urn:microsoft.com/office/officeart/2005/8/layout/cycle1"/>
    <dgm:cxn modelId="{6F9825B2-A844-4AA6-B0B0-B822213A0F9E}" srcId="{815A18F7-EEE8-42C5-8828-91E84D88A6DE}" destId="{E51161C4-C6E1-4203-A183-C3144B8EF665}" srcOrd="3" destOrd="0" parTransId="{6008FF91-7552-4814-B0EA-C8BE1D8E055F}" sibTransId="{68804AF8-BF48-4967-B2A6-532EDFDB504B}"/>
    <dgm:cxn modelId="{ADE1F9C9-C65F-4472-997E-320CD35D4D17}" type="presOf" srcId="{616C89F5-9D1D-44F7-86A6-F10564358959}" destId="{B52E05AC-1448-4453-8FA1-2CCBE68EED8F}" srcOrd="0" destOrd="0" presId="urn:microsoft.com/office/officeart/2005/8/layout/cycle1"/>
    <dgm:cxn modelId="{1B39F3E3-AFDB-4004-B028-B94FE5FD9E7B}" type="presOf" srcId="{2816AB39-6706-4286-AEC9-0D45DD1DA5EC}" destId="{9673B365-3431-44D9-9A38-F218F5028CD4}" srcOrd="0" destOrd="0" presId="urn:microsoft.com/office/officeart/2005/8/layout/cycle1"/>
    <dgm:cxn modelId="{DF283AF2-89E7-4B43-B60E-ACEA50EE9E36}" type="presOf" srcId="{E51161C4-C6E1-4203-A183-C3144B8EF665}" destId="{945524E0-1681-4966-9CEB-50D62814F637}" srcOrd="0" destOrd="0" presId="urn:microsoft.com/office/officeart/2005/8/layout/cycle1"/>
    <dgm:cxn modelId="{7636B3F9-94D4-4762-B535-10C080BE1390}" type="presOf" srcId="{815A18F7-EEE8-42C5-8828-91E84D88A6DE}" destId="{07FB12B3-53DB-4F9B-8C3E-3CBB07311A3C}" srcOrd="0" destOrd="0" presId="urn:microsoft.com/office/officeart/2005/8/layout/cycle1"/>
    <dgm:cxn modelId="{6BFCE77F-DDB0-4097-8163-C1C39EF336A7}" type="presParOf" srcId="{07FB12B3-53DB-4F9B-8C3E-3CBB07311A3C}" destId="{C5CC7063-3A57-4C5B-8AAF-D901A2A57108}" srcOrd="0" destOrd="0" presId="urn:microsoft.com/office/officeart/2005/8/layout/cycle1"/>
    <dgm:cxn modelId="{EB8119BA-6852-4A2B-B097-88F86193599E}" type="presParOf" srcId="{07FB12B3-53DB-4F9B-8C3E-3CBB07311A3C}" destId="{FE421CFF-EF61-4217-A72B-EEF1B5CC8DA4}" srcOrd="1" destOrd="0" presId="urn:microsoft.com/office/officeart/2005/8/layout/cycle1"/>
    <dgm:cxn modelId="{B8F1A26A-14D3-4E93-8241-B05A08FBE0F2}" type="presParOf" srcId="{07FB12B3-53DB-4F9B-8C3E-3CBB07311A3C}" destId="{F8CD1D39-882E-41F4-BEA2-67CB3EDA8638}" srcOrd="2" destOrd="0" presId="urn:microsoft.com/office/officeart/2005/8/layout/cycle1"/>
    <dgm:cxn modelId="{8461398C-0A6F-4EAF-B8D9-3DDCFD56EB9A}" type="presParOf" srcId="{07FB12B3-53DB-4F9B-8C3E-3CBB07311A3C}" destId="{87C44F79-E368-4177-A7A1-1DC5C4CC0BEC}" srcOrd="3" destOrd="0" presId="urn:microsoft.com/office/officeart/2005/8/layout/cycle1"/>
    <dgm:cxn modelId="{45746500-832D-4D00-A567-3B4F87D0C0F8}" type="presParOf" srcId="{07FB12B3-53DB-4F9B-8C3E-3CBB07311A3C}" destId="{149A04D7-8555-4422-8EB6-2916611326EC}" srcOrd="4" destOrd="0" presId="urn:microsoft.com/office/officeart/2005/8/layout/cycle1"/>
    <dgm:cxn modelId="{2F6B6961-476A-413F-8EF8-3A4390A5E58E}" type="presParOf" srcId="{07FB12B3-53DB-4F9B-8C3E-3CBB07311A3C}" destId="{80651597-4CD2-46D4-A43A-103209FACA55}" srcOrd="5" destOrd="0" presId="urn:microsoft.com/office/officeart/2005/8/layout/cycle1"/>
    <dgm:cxn modelId="{613671F4-8CC0-43F1-824E-26661409D4DE}" type="presParOf" srcId="{07FB12B3-53DB-4F9B-8C3E-3CBB07311A3C}" destId="{4E88EEBC-EB08-4459-AC37-798A834E09E2}" srcOrd="6" destOrd="0" presId="urn:microsoft.com/office/officeart/2005/8/layout/cycle1"/>
    <dgm:cxn modelId="{ED4B4E26-3C28-4193-9538-A64F9A836C70}" type="presParOf" srcId="{07FB12B3-53DB-4F9B-8C3E-3CBB07311A3C}" destId="{FCBB8BAE-6CDA-47E7-BD3B-78BB49F93C35}" srcOrd="7" destOrd="0" presId="urn:microsoft.com/office/officeart/2005/8/layout/cycle1"/>
    <dgm:cxn modelId="{4948D3D5-FC17-4DF2-9522-F46A256339AE}" type="presParOf" srcId="{07FB12B3-53DB-4F9B-8C3E-3CBB07311A3C}" destId="{A0CFF147-BCCA-43D9-B416-854498B72032}" srcOrd="8" destOrd="0" presId="urn:microsoft.com/office/officeart/2005/8/layout/cycle1"/>
    <dgm:cxn modelId="{B8FD5AA4-27ED-4150-96C3-08EC147EFA60}" type="presParOf" srcId="{07FB12B3-53DB-4F9B-8C3E-3CBB07311A3C}" destId="{2D737C72-006A-4C28-B10A-5D0925AC9CFE}" srcOrd="9" destOrd="0" presId="urn:microsoft.com/office/officeart/2005/8/layout/cycle1"/>
    <dgm:cxn modelId="{27D6165D-3F1F-41E0-926F-902E99772673}" type="presParOf" srcId="{07FB12B3-53DB-4F9B-8C3E-3CBB07311A3C}" destId="{945524E0-1681-4966-9CEB-50D62814F637}" srcOrd="10" destOrd="0" presId="urn:microsoft.com/office/officeart/2005/8/layout/cycle1"/>
    <dgm:cxn modelId="{43A789DD-3120-4C07-B8E9-FFB4017ADF1D}" type="presParOf" srcId="{07FB12B3-53DB-4F9B-8C3E-3CBB07311A3C}" destId="{FE38B74B-C891-4C9F-97D8-EB15FAE7DE4E}" srcOrd="11" destOrd="0" presId="urn:microsoft.com/office/officeart/2005/8/layout/cycle1"/>
    <dgm:cxn modelId="{EF979562-82F2-4A5A-AB59-35905703A3B8}" type="presParOf" srcId="{07FB12B3-53DB-4F9B-8C3E-3CBB07311A3C}" destId="{C38B9883-DFF6-4B30-99A0-9A51D3EE1ED3}" srcOrd="12" destOrd="0" presId="urn:microsoft.com/office/officeart/2005/8/layout/cycle1"/>
    <dgm:cxn modelId="{4238675D-540B-416F-B024-FC02B4CE5B1B}" type="presParOf" srcId="{07FB12B3-53DB-4F9B-8C3E-3CBB07311A3C}" destId="{7B4E8227-F0DF-4C0D-9C03-13F9BE37720B}" srcOrd="13" destOrd="0" presId="urn:microsoft.com/office/officeart/2005/8/layout/cycle1"/>
    <dgm:cxn modelId="{32BE57E5-728F-4675-A02E-7307193CB5C8}" type="presParOf" srcId="{07FB12B3-53DB-4F9B-8C3E-3CBB07311A3C}" destId="{B8B34F99-9C54-4F44-AFF5-D134CB0451DB}" srcOrd="14" destOrd="0" presId="urn:microsoft.com/office/officeart/2005/8/layout/cycle1"/>
    <dgm:cxn modelId="{CA1D2E81-78D7-4365-AB0C-554C32F2C65E}" type="presParOf" srcId="{07FB12B3-53DB-4F9B-8C3E-3CBB07311A3C}" destId="{DC2DBC07-89FF-45F5-AEA5-D2830B03C802}" srcOrd="15" destOrd="0" presId="urn:microsoft.com/office/officeart/2005/8/layout/cycle1"/>
    <dgm:cxn modelId="{CA350DA5-B4BF-4DBE-853B-CAB654343396}" type="presParOf" srcId="{07FB12B3-53DB-4F9B-8C3E-3CBB07311A3C}" destId="{9673B365-3431-44D9-9A38-F218F5028CD4}" srcOrd="16" destOrd="0" presId="urn:microsoft.com/office/officeart/2005/8/layout/cycle1"/>
    <dgm:cxn modelId="{6A5523C4-1242-465F-80E2-47EE4E06796F}" type="presParOf" srcId="{07FB12B3-53DB-4F9B-8C3E-3CBB07311A3C}" destId="{B52E05AC-1448-4453-8FA1-2CCBE68EED8F}" srcOrd="17" destOrd="0" presId="urn:microsoft.com/office/officeart/2005/8/layout/cycl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21CFF-EF61-4217-A72B-EEF1B5CC8DA4}">
      <dsp:nvSpPr>
        <dsp:cNvPr id="0" name=""/>
        <dsp:cNvSpPr/>
      </dsp:nvSpPr>
      <dsp:spPr>
        <a:xfrm>
          <a:off x="4623776" y="16004"/>
          <a:ext cx="1195461" cy="119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6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Maintenance</a:t>
          </a:r>
        </a:p>
      </dsp:txBody>
      <dsp:txXfrm>
        <a:off x="4623776" y="16004"/>
        <a:ext cx="1195461" cy="1195461"/>
      </dsp:txXfrm>
    </dsp:sp>
    <dsp:sp modelId="{F8CD1D39-882E-41F4-BEA2-67CB3EDA8638}">
      <dsp:nvSpPr>
        <dsp:cNvPr id="0" name=""/>
        <dsp:cNvSpPr/>
      </dsp:nvSpPr>
      <dsp:spPr>
        <a:xfrm>
          <a:off x="963043" y="3399"/>
          <a:ext cx="5846312" cy="5846312"/>
        </a:xfrm>
        <a:prstGeom prst="circularArrow">
          <a:avLst>
            <a:gd name="adj1" fmla="val 3987"/>
            <a:gd name="adj2" fmla="val 250119"/>
            <a:gd name="adj3" fmla="val 20573879"/>
            <a:gd name="adj4" fmla="val 18982235"/>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A04D7-8555-4422-8EB6-2916611326EC}">
      <dsp:nvSpPr>
        <dsp:cNvPr id="0" name=""/>
        <dsp:cNvSpPr/>
      </dsp:nvSpPr>
      <dsp:spPr>
        <a:xfrm>
          <a:off x="5959084" y="2328825"/>
          <a:ext cx="1195461" cy="119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6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Relapse</a:t>
          </a:r>
        </a:p>
      </dsp:txBody>
      <dsp:txXfrm>
        <a:off x="5959084" y="2328825"/>
        <a:ext cx="1195461" cy="1195461"/>
      </dsp:txXfrm>
    </dsp:sp>
    <dsp:sp modelId="{80651597-4CD2-46D4-A43A-103209FACA55}">
      <dsp:nvSpPr>
        <dsp:cNvPr id="0" name=""/>
        <dsp:cNvSpPr/>
      </dsp:nvSpPr>
      <dsp:spPr>
        <a:xfrm>
          <a:off x="963043" y="3399"/>
          <a:ext cx="5846312" cy="5846312"/>
        </a:xfrm>
        <a:prstGeom prst="circularArrow">
          <a:avLst>
            <a:gd name="adj1" fmla="val 3987"/>
            <a:gd name="adj2" fmla="val 250119"/>
            <a:gd name="adj3" fmla="val 2367645"/>
            <a:gd name="adj4" fmla="val 776002"/>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BB8BAE-6CDA-47E7-BD3B-78BB49F93C35}">
      <dsp:nvSpPr>
        <dsp:cNvPr id="0" name=""/>
        <dsp:cNvSpPr/>
      </dsp:nvSpPr>
      <dsp:spPr>
        <a:xfrm>
          <a:off x="4623776" y="4641645"/>
          <a:ext cx="1195461" cy="119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6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Pre-contemplation</a:t>
          </a:r>
        </a:p>
      </dsp:txBody>
      <dsp:txXfrm>
        <a:off x="4623776" y="4641645"/>
        <a:ext cx="1195461" cy="1195461"/>
      </dsp:txXfrm>
    </dsp:sp>
    <dsp:sp modelId="{A0CFF147-BCCA-43D9-B416-854498B72032}">
      <dsp:nvSpPr>
        <dsp:cNvPr id="0" name=""/>
        <dsp:cNvSpPr/>
      </dsp:nvSpPr>
      <dsp:spPr>
        <a:xfrm>
          <a:off x="963043" y="3399"/>
          <a:ext cx="5846312" cy="5846312"/>
        </a:xfrm>
        <a:prstGeom prst="circularArrow">
          <a:avLst>
            <a:gd name="adj1" fmla="val 3987"/>
            <a:gd name="adj2" fmla="val 250119"/>
            <a:gd name="adj3" fmla="val 6111829"/>
            <a:gd name="adj4" fmla="val 4438051"/>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5524E0-1681-4966-9CEB-50D62814F637}">
      <dsp:nvSpPr>
        <dsp:cNvPr id="0" name=""/>
        <dsp:cNvSpPr/>
      </dsp:nvSpPr>
      <dsp:spPr>
        <a:xfrm>
          <a:off x="1953161" y="4641645"/>
          <a:ext cx="1195461" cy="119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6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Contemplation</a:t>
          </a:r>
        </a:p>
      </dsp:txBody>
      <dsp:txXfrm>
        <a:off x="1953161" y="4641645"/>
        <a:ext cx="1195461" cy="1195461"/>
      </dsp:txXfrm>
    </dsp:sp>
    <dsp:sp modelId="{FE38B74B-C891-4C9F-97D8-EB15FAE7DE4E}">
      <dsp:nvSpPr>
        <dsp:cNvPr id="0" name=""/>
        <dsp:cNvSpPr/>
      </dsp:nvSpPr>
      <dsp:spPr>
        <a:xfrm>
          <a:off x="963043" y="3399"/>
          <a:ext cx="5846312" cy="5846312"/>
        </a:xfrm>
        <a:prstGeom prst="circularArrow">
          <a:avLst>
            <a:gd name="adj1" fmla="val 3987"/>
            <a:gd name="adj2" fmla="val 250119"/>
            <a:gd name="adj3" fmla="val 9773879"/>
            <a:gd name="adj4" fmla="val 8182235"/>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4E8227-F0DF-4C0D-9C03-13F9BE37720B}">
      <dsp:nvSpPr>
        <dsp:cNvPr id="0" name=""/>
        <dsp:cNvSpPr/>
      </dsp:nvSpPr>
      <dsp:spPr>
        <a:xfrm>
          <a:off x="617854" y="2328825"/>
          <a:ext cx="1195461" cy="119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6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Preparation</a:t>
          </a:r>
        </a:p>
      </dsp:txBody>
      <dsp:txXfrm>
        <a:off x="617854" y="2328825"/>
        <a:ext cx="1195461" cy="1195461"/>
      </dsp:txXfrm>
    </dsp:sp>
    <dsp:sp modelId="{B8B34F99-9C54-4F44-AFF5-D134CB0451DB}">
      <dsp:nvSpPr>
        <dsp:cNvPr id="0" name=""/>
        <dsp:cNvSpPr/>
      </dsp:nvSpPr>
      <dsp:spPr>
        <a:xfrm>
          <a:off x="963043" y="3399"/>
          <a:ext cx="5846312" cy="5846312"/>
        </a:xfrm>
        <a:prstGeom prst="circularArrow">
          <a:avLst>
            <a:gd name="adj1" fmla="val 3987"/>
            <a:gd name="adj2" fmla="val 250119"/>
            <a:gd name="adj3" fmla="val 13167645"/>
            <a:gd name="adj4" fmla="val 11576002"/>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73B365-3431-44D9-9A38-F218F5028CD4}">
      <dsp:nvSpPr>
        <dsp:cNvPr id="0" name=""/>
        <dsp:cNvSpPr/>
      </dsp:nvSpPr>
      <dsp:spPr>
        <a:xfrm>
          <a:off x="1953161" y="16004"/>
          <a:ext cx="1195461" cy="1195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sz="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sz="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sz="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sz="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sz="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sz="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sz="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sz="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sz="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sz="6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sz="600" b="1"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GB" altLang="en-US" sz="600" b="1"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GB" altLang="en-US" sz="600" b="1" i="0" u="none" strike="noStrike" kern="1200" cap="none" normalizeH="0" baseline="0">
              <a:ln>
                <a:noFill/>
              </a:ln>
              <a:solidFill>
                <a:schemeClr val="tx1"/>
              </a:solidFill>
              <a:effectLst/>
              <a:latin typeface="Arial" panose="020B0604020202020204" pitchFamily="34" charset="0"/>
              <a:cs typeface="Arial" panose="020B0604020202020204" pitchFamily="34" charset="0"/>
            </a:rPr>
            <a:t>Action</a:t>
          </a:r>
        </a:p>
      </dsp:txBody>
      <dsp:txXfrm>
        <a:off x="1953161" y="16004"/>
        <a:ext cx="1195461" cy="1195461"/>
      </dsp:txXfrm>
    </dsp:sp>
    <dsp:sp modelId="{B52E05AC-1448-4453-8FA1-2CCBE68EED8F}">
      <dsp:nvSpPr>
        <dsp:cNvPr id="0" name=""/>
        <dsp:cNvSpPr/>
      </dsp:nvSpPr>
      <dsp:spPr>
        <a:xfrm>
          <a:off x="963043" y="3399"/>
          <a:ext cx="5846312" cy="5846312"/>
        </a:xfrm>
        <a:prstGeom prst="circularArrow">
          <a:avLst>
            <a:gd name="adj1" fmla="val 3987"/>
            <a:gd name="adj2" fmla="val 250119"/>
            <a:gd name="adj3" fmla="val 16911829"/>
            <a:gd name="adj4" fmla="val 15238051"/>
            <a:gd name="adj5" fmla="val 465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1AA455-A846-44F1-BFD9-D2D5EF67222F}"/>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C6549A0A-5E10-4771-8099-CF226A002F3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pPr>
              <a:defRPr/>
            </a:pPr>
            <a:fld id="{94B954C6-0A78-48BE-B22C-A1375F959975}" type="datetimeFigureOut">
              <a:rPr lang="en-GB"/>
              <a:pPr>
                <a:defRPr/>
              </a:pPr>
              <a:t>21/08/2020</a:t>
            </a:fld>
            <a:endParaRPr lang="en-GB"/>
          </a:p>
        </p:txBody>
      </p:sp>
      <p:sp>
        <p:nvSpPr>
          <p:cNvPr id="4" name="Footer Placeholder 3">
            <a:extLst>
              <a:ext uri="{FF2B5EF4-FFF2-40B4-BE49-F238E27FC236}">
                <a16:creationId xmlns:a16="http://schemas.microsoft.com/office/drawing/2014/main" id="{B1861879-824A-408B-8FB3-D5CEF018473C}"/>
              </a:ext>
            </a:extLst>
          </p:cNvPr>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id="{4B8EF43C-0B4A-4B69-8562-3CFEFCA9D071}"/>
              </a:ext>
            </a:extLst>
          </p:cNvPr>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9C46D6B-90DA-4080-9992-16489CDEBB34}"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E5D9BE-AA45-4905-9B98-04A8102D62E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96DAA070-A7E1-4C9F-BD90-0DD43A426597}"/>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8120882-14B3-471E-9BDF-5E6B09865B6B}" type="datetimeFigureOut">
              <a:rPr lang="en-GB"/>
              <a:pPr>
                <a:defRPr/>
              </a:pPr>
              <a:t>21/08/2020</a:t>
            </a:fld>
            <a:endParaRPr lang="en-GB"/>
          </a:p>
        </p:txBody>
      </p:sp>
      <p:sp>
        <p:nvSpPr>
          <p:cNvPr id="4" name="Slide Image Placeholder 3">
            <a:extLst>
              <a:ext uri="{FF2B5EF4-FFF2-40B4-BE49-F238E27FC236}">
                <a16:creationId xmlns:a16="http://schemas.microsoft.com/office/drawing/2014/main" id="{AF076A5F-B858-45AD-B46F-3C1DC9DED9A2}"/>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0227F1F-6C90-4C87-89AE-615993DA6CF2}"/>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FD0D801-0231-4279-9B94-228E96AEB51D}"/>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B49F6C7E-1DC2-43FA-94ED-E2413A233803}"/>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D63E203A-865A-46C2-B415-758543F6FB40}"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AF915F1E-FA1E-4067-8991-16900CD95C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0CE15F0-BEEB-4E1E-8BA7-A4AD4386F3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6E4FC017-A14D-415D-A9C6-18AD755F6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FC3733-F57F-4997-8249-0CE2C622B3EE}"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57A4509-DD4A-4195-9BA6-4E3B0BBD6D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1EE0FB7-C6D2-4959-BFED-8F53F189A49F}"/>
              </a:ext>
            </a:extLst>
          </p:cNvPr>
          <p:cNvSpPr>
            <a:spLocks noGrp="1"/>
          </p:cNvSpPr>
          <p:nvPr>
            <p:ph type="body" idx="1"/>
          </p:nvPr>
        </p:nvSpPr>
        <p:spPr/>
        <p:txBody>
          <a:bodyPr>
            <a:normAutofit fontScale="77500" lnSpcReduction="20000"/>
          </a:bodyPr>
          <a:lstStyle/>
          <a:p>
            <a:pPr>
              <a:defRPr/>
            </a:pPr>
            <a:r>
              <a:rPr lang="en-GB" dirty="0"/>
              <a:t>The Birth of AA</a:t>
            </a:r>
          </a:p>
          <a:p>
            <a:pPr>
              <a:defRPr/>
            </a:pPr>
            <a:r>
              <a:rPr lang="en-GB" dirty="0"/>
              <a:t>https://www.aa.org/pages/en_US/historical-data-the-birth-of-aa-and-its-growth-in-the-uscanada</a:t>
            </a:r>
          </a:p>
          <a:p>
            <a:pPr>
              <a:defRPr/>
            </a:pPr>
            <a:endParaRPr lang="en-GB" dirty="0"/>
          </a:p>
          <a:p>
            <a:pPr>
              <a:defRPr/>
            </a:pPr>
            <a:r>
              <a:rPr lang="en-GB" dirty="0"/>
              <a:t>AA had its beginnings in 1935 at Akron, Ohio, as the outcome of a meeting between Bill W., a New York stockbroker, and </a:t>
            </a:r>
            <a:r>
              <a:rPr lang="en-GB" dirty="0" err="1"/>
              <a:t>Dr.</a:t>
            </a:r>
            <a:r>
              <a:rPr lang="en-GB" dirty="0"/>
              <a:t> Bob S., an Akron surgeon. Both had been alcohol dependent </a:t>
            </a:r>
          </a:p>
          <a:p>
            <a:pPr>
              <a:defRPr/>
            </a:pPr>
            <a:endParaRPr lang="en-GB" dirty="0"/>
          </a:p>
          <a:p>
            <a:pPr>
              <a:defRPr/>
            </a:pPr>
            <a:r>
              <a:rPr lang="en-GB" dirty="0"/>
              <a:t>Prior to that time, Bill and </a:t>
            </a:r>
            <a:r>
              <a:rPr lang="en-GB" dirty="0" err="1"/>
              <a:t>Dr.</a:t>
            </a:r>
            <a:r>
              <a:rPr lang="en-GB" dirty="0"/>
              <a:t> Bob had each been in contact with the Oxford Group, a mostly non-alcoholic fellowship that emphasized universal spiritual values in daily living. In that period, the Oxford Groups in America were headed by the noted Episcopal clergyman, </a:t>
            </a:r>
            <a:r>
              <a:rPr lang="en-GB" dirty="0" err="1"/>
              <a:t>Dr.</a:t>
            </a:r>
            <a:r>
              <a:rPr lang="en-GB" dirty="0"/>
              <a:t> Samuel Shoemaker. Under this spiritual influence, and with the help of an old-time friend, </a:t>
            </a:r>
            <a:r>
              <a:rPr lang="en-GB" dirty="0" err="1"/>
              <a:t>Ebby</a:t>
            </a:r>
            <a:r>
              <a:rPr lang="en-GB" dirty="0"/>
              <a:t> T., Bill had gotten sober and had then maintained his recovery by working with other alcoholics, though none of these had actually recovered. Meanwhile, </a:t>
            </a:r>
            <a:r>
              <a:rPr lang="en-GB" dirty="0" err="1"/>
              <a:t>Dr.</a:t>
            </a:r>
            <a:r>
              <a:rPr lang="en-GB" dirty="0"/>
              <a:t> Bob's Oxford Group membership at Akron had not helped him enough to achieve sobriety.</a:t>
            </a:r>
          </a:p>
          <a:p>
            <a:pPr>
              <a:defRPr/>
            </a:pPr>
            <a:endParaRPr lang="en-GB" dirty="0"/>
          </a:p>
          <a:p>
            <a:pPr>
              <a:defRPr/>
            </a:pPr>
            <a:r>
              <a:rPr lang="en-GB" dirty="0"/>
              <a:t>When </a:t>
            </a:r>
            <a:r>
              <a:rPr lang="en-GB" dirty="0" err="1"/>
              <a:t>Dr.</a:t>
            </a:r>
            <a:r>
              <a:rPr lang="en-GB" dirty="0"/>
              <a:t> Bob and Bill finally met, the effect on the doctor was immediate. This time, he found himself face to face with a fellow sufferer who had made good. Bill emphasized that alcoholism was a malady of mind, emotions and body. This all-important fact he had learned from </a:t>
            </a:r>
            <a:r>
              <a:rPr lang="en-GB" dirty="0" err="1"/>
              <a:t>Dr.</a:t>
            </a:r>
            <a:r>
              <a:rPr lang="en-GB" dirty="0"/>
              <a:t> William D. </a:t>
            </a:r>
            <a:r>
              <a:rPr lang="en-GB" dirty="0" err="1"/>
              <a:t>Silkworth</a:t>
            </a:r>
            <a:r>
              <a:rPr lang="en-GB" dirty="0"/>
              <a:t> of Towns Hospital in New York, where Bill had often been a patient. Though a physician, </a:t>
            </a:r>
            <a:r>
              <a:rPr lang="en-GB" dirty="0" err="1"/>
              <a:t>Dr.</a:t>
            </a:r>
            <a:r>
              <a:rPr lang="en-GB" dirty="0"/>
              <a:t> Bob had not known alcoholism to be a disease. Responding to Bill's convincing ideas, he soon got sober, never to drink again. The founding spark of Alcoholics Anonymous had been struck.</a:t>
            </a:r>
          </a:p>
          <a:p>
            <a:pPr>
              <a:defRPr/>
            </a:pPr>
            <a:endParaRPr lang="en-GB" dirty="0"/>
          </a:p>
          <a:p>
            <a:pPr>
              <a:defRPr/>
            </a:pPr>
            <a:r>
              <a:rPr lang="en-GB" dirty="0"/>
              <a:t>The venue for AA's first meeting in Great Britain was pretty classy - London's Dorchester Hotel. Grace O, an American AA, visiting London had been asked by </a:t>
            </a:r>
            <a:r>
              <a:rPr lang="en-GB" dirty="0" err="1"/>
              <a:t>GSO</a:t>
            </a:r>
            <a:r>
              <a:rPr lang="en-GB" dirty="0"/>
              <a:t> in New York to contact several people in Britain who wanted information about AA. Amongst them were Chris B, probably the first person in England to use AA to attain sobriety, 'Canadian' Bob B, an American serviceman Sergeant Vernon W, and Norman R-W, who was still drinking. The meeting was held in Room 202 of the hotel at 8 p.m. on Monday 31st March 1947. Others attending the meeting were Tony F, an Irish airman, Flash W, an American and Pat G, a female member from California whom Grace had met on the voyage.</a:t>
            </a:r>
          </a:p>
          <a:p>
            <a:pPr>
              <a:defRPr/>
            </a:pPr>
            <a:endParaRPr lang="en-GB" dirty="0"/>
          </a:p>
          <a:p>
            <a:pPr>
              <a:defRPr/>
            </a:pPr>
            <a:r>
              <a:rPr lang="en-GB" dirty="0"/>
              <a:t>In the same way that early American meetings had been held in members' homes meetings were held in Canadian Bob's house in Mortlake Road, Kew Gardens as well as in cafés.</a:t>
            </a:r>
          </a:p>
          <a:p>
            <a:pPr>
              <a:defRPr/>
            </a:pPr>
            <a:endParaRPr lang="en-GB" dirty="0"/>
          </a:p>
          <a:p>
            <a:pPr>
              <a:defRPr/>
            </a:pPr>
            <a:r>
              <a:rPr lang="en-GB" dirty="0"/>
              <a:t>Progress was slow at first but when Canadian Bob visited new members Alan and wife Winnie in Bolton he informed them that they were the Bolton Group. In November 1948 the Group held its first meeting in the Millgate Hotel, Manchester</a:t>
            </a:r>
          </a:p>
        </p:txBody>
      </p:sp>
      <p:sp>
        <p:nvSpPr>
          <p:cNvPr id="29700" name="Slide Number Placeholder 3">
            <a:extLst>
              <a:ext uri="{FF2B5EF4-FFF2-40B4-BE49-F238E27FC236}">
                <a16:creationId xmlns:a16="http://schemas.microsoft.com/office/drawing/2014/main" id="{871698C2-D72D-4555-988B-86D4CABED7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213D5B-16B2-4C77-B0C5-2E6BD9D12456}" type="slidenum">
              <a:rPr lang="en-GB" altLang="en-US"/>
              <a:pPr>
                <a:spcBef>
                  <a:spcPct val="0"/>
                </a:spcBef>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8CC12F2-1633-4FAE-9FBE-D1F6368AEB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818323CE-AB2B-4D6E-AF98-61026B26D3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1748" name="Slide Number Placeholder 3">
            <a:extLst>
              <a:ext uri="{FF2B5EF4-FFF2-40B4-BE49-F238E27FC236}">
                <a16:creationId xmlns:a16="http://schemas.microsoft.com/office/drawing/2014/main" id="{EC7FB59A-3941-4A82-AC89-50B020E4B4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1C79E70-B917-4694-ACBE-3E8DE34867ED}" type="slidenum">
              <a:rPr lang="en-GB" altLang="en-US">
                <a:latin typeface="Calibri" panose="020F0502020204030204" pitchFamily="34" charset="0"/>
              </a:rPr>
              <a:pPr/>
              <a:t>11</a:t>
            </a:fld>
            <a:endParaRPr lang="en-GB"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033D018-7628-4401-BFEC-E7ED1C4403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FDAEBE6-93D1-4D3D-B510-525344BB5285}"/>
              </a:ext>
            </a:extLst>
          </p:cNvPr>
          <p:cNvSpPr>
            <a:spLocks noGrp="1"/>
          </p:cNvSpPr>
          <p:nvPr>
            <p:ph type="body" idx="1"/>
          </p:nvPr>
        </p:nvSpPr>
        <p:spPr/>
        <p:txBody>
          <a:bodyPr>
            <a:normAutofit fontScale="92500" lnSpcReduction="20000"/>
          </a:bodyPr>
          <a:lstStyle/>
          <a:p>
            <a:pPr>
              <a:defRPr/>
            </a:pPr>
            <a:r>
              <a:rPr lang="en-GB" b="1" dirty="0"/>
              <a:t>Brief interventions </a:t>
            </a:r>
          </a:p>
          <a:p>
            <a:pPr>
              <a:defRPr/>
            </a:pPr>
            <a:r>
              <a:rPr lang="en-GB" dirty="0"/>
              <a:t>Brief interventions can be used opportunistically in a variety of settings for people not in contact with drug services (for example, in mental health, general health and social care settings, and emergency departments) and for people in limited contact with drug services (such as at needle and syringe exchanges, and community pharmacies). </a:t>
            </a:r>
          </a:p>
          <a:p>
            <a:pPr>
              <a:defRPr/>
            </a:pPr>
            <a:r>
              <a:rPr lang="en-GB" dirty="0"/>
              <a:t>During routine contacts and opportunistically (for example, at needle and syringe exchanges), staff should provide information and advice to all people who misuse drugs about reducing exposure to blood-borne viruses. This should include advice on reducing sexual and injection risk behaviours. Staff should consider offering testing for blood-borne viruses.</a:t>
            </a:r>
          </a:p>
          <a:p>
            <a:pPr>
              <a:defRPr/>
            </a:pPr>
            <a:r>
              <a:rPr lang="en-GB" dirty="0"/>
              <a:t>Group-based psychoeducational interventions that give information about reducing exposure to blood-borne viruses and/or about reducing sexual and injection risk behaviours for people who misuse drugs should not be routinely provided.</a:t>
            </a:r>
          </a:p>
          <a:p>
            <a:pPr>
              <a:defRPr/>
            </a:pPr>
            <a:r>
              <a:rPr lang="en-GB" dirty="0"/>
              <a:t>Opportunistic brief interventions focused on motivation should be offered to people in limited contact with drug services (for example, those attending a needle and syringe exchange or primary care settings) if concerns about drug misuse are identified by the service user or staff member. These interventions should:</a:t>
            </a:r>
          </a:p>
          <a:p>
            <a:pPr>
              <a:defRPr/>
            </a:pPr>
            <a:r>
              <a:rPr lang="en-GB" dirty="0"/>
              <a:t>normally consist of two sessions each lasting 10–45 minutes</a:t>
            </a:r>
          </a:p>
          <a:p>
            <a:pPr>
              <a:defRPr/>
            </a:pPr>
            <a:r>
              <a:rPr lang="en-GB" dirty="0"/>
              <a:t>explore ambivalence about drug use and possible treatment, with the aim of increasing motivation to change behaviour, and provide non-judgemental feedback. </a:t>
            </a:r>
          </a:p>
          <a:p>
            <a:pPr>
              <a:defRPr/>
            </a:pPr>
            <a:r>
              <a:rPr lang="en-GB" dirty="0"/>
              <a:t>Opportunistic brief interventions focused on motivation should be offered to people not in contact with drug services (for example, in primary or secondary care settings, occupational health or tertiary education) if concerns about drug misuse are identified by the person or staff member. These interventions should:</a:t>
            </a:r>
          </a:p>
          <a:p>
            <a:pPr>
              <a:defRPr/>
            </a:pPr>
            <a:r>
              <a:rPr lang="en-GB" dirty="0"/>
              <a:t>normally consist of two sessions each lasting 10–45 minutes </a:t>
            </a:r>
          </a:p>
          <a:p>
            <a:pPr>
              <a:defRPr/>
            </a:pPr>
            <a:r>
              <a:rPr lang="en-GB" dirty="0"/>
              <a:t>explore ambivalence about drug use and possible treatment, with the aim of increasing motivation to change behaviour, and provide non-judgemental feedback. </a:t>
            </a:r>
          </a:p>
        </p:txBody>
      </p:sp>
      <p:sp>
        <p:nvSpPr>
          <p:cNvPr id="34820" name="Slide Number Placeholder 3">
            <a:extLst>
              <a:ext uri="{FF2B5EF4-FFF2-40B4-BE49-F238E27FC236}">
                <a16:creationId xmlns:a16="http://schemas.microsoft.com/office/drawing/2014/main" id="{F133141F-B4D0-4DAF-8947-A6E208EE5A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C8E9E4-BDBE-471B-859F-E7EAEF574BE4}" type="slidenum">
              <a:rPr lang="en-GB" altLang="en-US"/>
              <a:pPr>
                <a:spcBef>
                  <a:spcPct val="0"/>
                </a:spcBef>
              </a:pPr>
              <a:t>13</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9E3B774-B0E4-423A-8194-BBA268E6CC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B84B935-7136-430E-B761-65198AA2A72B}"/>
              </a:ext>
            </a:extLst>
          </p:cNvPr>
          <p:cNvSpPr>
            <a:spLocks noGrp="1"/>
          </p:cNvSpPr>
          <p:nvPr>
            <p:ph type="body" idx="1"/>
          </p:nvPr>
        </p:nvSpPr>
        <p:spPr/>
        <p:txBody>
          <a:bodyPr>
            <a:normAutofit fontScale="47500" lnSpcReduction="20000"/>
          </a:bodyPr>
          <a:lstStyle/>
          <a:p>
            <a:pPr>
              <a:defRPr/>
            </a:pPr>
            <a:r>
              <a:rPr lang="en-GB" b="1" dirty="0"/>
              <a:t>Contingency management </a:t>
            </a:r>
          </a:p>
          <a:p>
            <a:pPr>
              <a:defRPr/>
            </a:pPr>
            <a:r>
              <a:rPr lang="en-GB" dirty="0"/>
              <a:t>Contingency management is a set of techniques that focus on changing specified behaviours. In drug misuse, it involves offering incentives for positive behaviours such as abstinence or a reduction in illicit drug use, and participation in health-promoting interventions. For example, an incentive is offered when a service user submits a biological sample that is negative for the specified drug(s). The emphasis on reinforcing positive behaviours is consistent with current knowledge about the underlying neuropsychology of many people who misuse drugs and is more likely to be effective than penalising negative behaviours. There is good evidence that contingency management increases the likelihood of positive behaviours and is cost effective.</a:t>
            </a:r>
          </a:p>
          <a:p>
            <a:pPr>
              <a:defRPr/>
            </a:pPr>
            <a:r>
              <a:rPr lang="en-GB" dirty="0"/>
              <a:t>For contingency management to be effective, staff need to discuss with the service user what incentives are to be used so that these are perceived as reinforcing by those participating in the programme. </a:t>
            </a:r>
            <a:r>
              <a:rPr lang="en-GB" b="1" dirty="0"/>
              <a:t>Incentives need to be provided consistently and as soon as possible after the positive behaviour (such as submission of a drug-negative sample). </a:t>
            </a:r>
            <a:r>
              <a:rPr lang="en-GB" dirty="0"/>
              <a:t>Limited increases in the value of the incentive with successive periods of abstinence also appear to be effective.</a:t>
            </a:r>
          </a:p>
          <a:p>
            <a:pPr>
              <a:defRPr/>
            </a:pPr>
            <a:r>
              <a:rPr lang="en-GB" dirty="0"/>
              <a:t>A variety of incentives have proved effective in contingency management programmes, including vouchers (which can be exchanged for goods or services of the service user's choice), privileges (for example, take-home methadone doses) and modest financial incentives. </a:t>
            </a:r>
          </a:p>
          <a:p>
            <a:pPr>
              <a:defRPr/>
            </a:pPr>
            <a:r>
              <a:rPr lang="en-GB" dirty="0"/>
              <a:t>Drug services should introduce contingency management programmes – to reduce illicit drug use and/or promote engagement with services for people receiving methadone maintenance treatment.</a:t>
            </a:r>
          </a:p>
          <a:p>
            <a:pPr>
              <a:defRPr/>
            </a:pPr>
            <a:r>
              <a:rPr lang="en-GB" b="1" dirty="0"/>
              <a:t>Staff delivering contingency management programmes should ensure that:</a:t>
            </a:r>
          </a:p>
          <a:p>
            <a:pPr>
              <a:defRPr/>
            </a:pPr>
            <a:r>
              <a:rPr lang="en-GB" dirty="0"/>
              <a:t>the target is agreed in collaboration with the service user</a:t>
            </a:r>
          </a:p>
          <a:p>
            <a:pPr>
              <a:defRPr/>
            </a:pPr>
            <a:r>
              <a:rPr lang="en-GB" dirty="0"/>
              <a:t>the incentives are provided in a timely and consistent manner</a:t>
            </a:r>
          </a:p>
          <a:p>
            <a:pPr>
              <a:defRPr/>
            </a:pPr>
            <a:r>
              <a:rPr lang="en-GB" dirty="0"/>
              <a:t>the service user fully understands the relationship between the treatment goal and the incentive schedule</a:t>
            </a:r>
          </a:p>
          <a:p>
            <a:pPr>
              <a:defRPr/>
            </a:pPr>
            <a:r>
              <a:rPr lang="en-GB" dirty="0"/>
              <a:t>the incentive is perceived to be reinforcing and supports a healthy/drug-free lifestyle.</a:t>
            </a:r>
          </a:p>
          <a:p>
            <a:pPr>
              <a:defRPr/>
            </a:pPr>
            <a:r>
              <a:rPr lang="en-GB" b="1" dirty="0"/>
              <a:t>Contingency management aimed at reducing illicit drug use for people receiving methadone maintenance treatment or who primarily misuse stimulants should be based on the following principles</a:t>
            </a:r>
            <a:r>
              <a:rPr lang="en-GB" dirty="0"/>
              <a:t>.</a:t>
            </a:r>
          </a:p>
          <a:p>
            <a:pPr>
              <a:defRPr/>
            </a:pPr>
            <a:r>
              <a:rPr lang="en-GB" dirty="0"/>
              <a:t>The programme should offer incentives (usually vouchers that can be exchanged for goods or services of the service user's choice, or privileges such as take-home methadone doses) contingent on each presentation of a drug-negative test (for example, free from cocaine or non-prescribed opioids).</a:t>
            </a:r>
          </a:p>
          <a:p>
            <a:pPr>
              <a:defRPr/>
            </a:pPr>
            <a:r>
              <a:rPr lang="en-GB" dirty="0"/>
              <a:t>If vouchers are used, they should have monetary values that start in the region of £2 and increase with each additional, continuous period of abstinence.</a:t>
            </a:r>
          </a:p>
          <a:p>
            <a:pPr>
              <a:defRPr/>
            </a:pPr>
            <a:r>
              <a:rPr lang="en-GB" dirty="0"/>
              <a:t>The frequency of screening should be set at three tests per week for the first 3 weeks, two tests per week for the next 3 weeks, and one per week thereafter until stability is achieved. </a:t>
            </a:r>
          </a:p>
          <a:p>
            <a:pPr>
              <a:defRPr/>
            </a:pPr>
            <a:r>
              <a:rPr lang="en-GB" dirty="0"/>
              <a:t>Urinalysis should be the preferred method of testing but oral fluid tests may be considered as an alternative. </a:t>
            </a:r>
          </a:p>
          <a:p>
            <a:pPr>
              <a:defRPr/>
            </a:pPr>
            <a:r>
              <a:rPr lang="en-GB" b="1" dirty="0"/>
              <a:t>Contingency management to improve physical healthcare </a:t>
            </a:r>
          </a:p>
          <a:p>
            <a:pPr>
              <a:defRPr/>
            </a:pPr>
            <a:r>
              <a:rPr lang="en-GB" dirty="0"/>
              <a:t>For people at risk of physical health problems (including transmittable diseases) resulting from their drug misuse, material incentives (for example, shopping vouchers of up to £10 in value) should be considered to encourage harm reduction. Incentives should be offered on a one-off basis or over a limited duration, contingent on concordance with or completion of each intervention, in particular for:</a:t>
            </a:r>
          </a:p>
          <a:p>
            <a:pPr>
              <a:defRPr/>
            </a:pPr>
            <a:r>
              <a:rPr lang="en-GB" dirty="0"/>
              <a:t>hepatitis B/C and HIV testing</a:t>
            </a:r>
          </a:p>
          <a:p>
            <a:pPr>
              <a:defRPr/>
            </a:pPr>
            <a:r>
              <a:rPr lang="en-GB" dirty="0"/>
              <a:t>hepatitis B immunisation </a:t>
            </a:r>
          </a:p>
          <a:p>
            <a:pPr>
              <a:defRPr/>
            </a:pPr>
            <a:r>
              <a:rPr lang="en-GB" dirty="0"/>
              <a:t>tuberculosis testing. </a:t>
            </a:r>
          </a:p>
          <a:p>
            <a:pPr>
              <a:defRPr/>
            </a:pPr>
            <a:r>
              <a:rPr lang="en-GB" b="1" dirty="0"/>
              <a:t>Implementing contingency management</a:t>
            </a:r>
          </a:p>
          <a:p>
            <a:pPr>
              <a:defRPr/>
            </a:pPr>
            <a:r>
              <a:rPr lang="en-GB" dirty="0"/>
              <a:t>The implementation of contingency management presents a significant challenge for current drug services, in particular with regard to staff training and service delivery systems. The following recommendations address these two issues.</a:t>
            </a:r>
          </a:p>
          <a:p>
            <a:pPr>
              <a:defRPr/>
            </a:pPr>
            <a:r>
              <a:rPr lang="en-GB" dirty="0"/>
              <a:t>Drug services should ensure that as part of the introduction of contingency management, staff are trained and competent in appropriate near-patient testing methods and in the delivery of contingency management.</a:t>
            </a:r>
          </a:p>
          <a:p>
            <a:pPr>
              <a:defRPr/>
            </a:pPr>
            <a:r>
              <a:rPr lang="en-GB" dirty="0"/>
              <a:t>Contingency management should be introduced to drug services in the phased implementation programme led by the </a:t>
            </a:r>
            <a:r>
              <a:rPr lang="en-GB" dirty="0" err="1"/>
              <a:t>NTA</a:t>
            </a:r>
            <a:r>
              <a:rPr lang="en-GB" dirty="0"/>
              <a:t>, in which staff training and the development of service delivery systems are carefully evaluated. The outcome of this evaluation should be used to inform the full-scale implementation of contingency management.</a:t>
            </a:r>
          </a:p>
          <a:p>
            <a:pPr>
              <a:defRPr/>
            </a:pPr>
            <a:endParaRPr lang="en-GB" dirty="0"/>
          </a:p>
        </p:txBody>
      </p:sp>
      <p:sp>
        <p:nvSpPr>
          <p:cNvPr id="36868" name="Slide Number Placeholder 3">
            <a:extLst>
              <a:ext uri="{FF2B5EF4-FFF2-40B4-BE49-F238E27FC236}">
                <a16:creationId xmlns:a16="http://schemas.microsoft.com/office/drawing/2014/main" id="{11A4B2FC-260A-4E7E-B2AA-63AC1B4DBC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CDC419-E1DA-4C19-ADA0-E5CC17E62C4D}" type="slidenum">
              <a:rPr lang="en-GB" altLang="en-US"/>
              <a:pPr>
                <a:spcBef>
                  <a:spcPct val="0"/>
                </a:spcBef>
              </a:pPr>
              <a:t>14</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C270A73-BE55-4C8A-9273-09491F33E1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0A304AE5-D8F7-44EF-B23A-F498EEE159AD}"/>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a:defRPr/>
            </a:pPr>
            <a:r>
              <a:rPr lang="en-US" dirty="0"/>
              <a:t>O'Farrell, T. J., &amp; Schein, A. Z. (2011). Behavioral couples therapy for alcoholism and drug abuse. </a:t>
            </a:r>
            <a:r>
              <a:rPr lang="en-US" i="1" dirty="0"/>
              <a:t>Journal of Family Psychotherapy</a:t>
            </a:r>
            <a:r>
              <a:rPr lang="en-US" dirty="0"/>
              <a:t>, </a:t>
            </a:r>
            <a:r>
              <a:rPr lang="en-US" i="1" dirty="0"/>
              <a:t>22</a:t>
            </a:r>
            <a:r>
              <a:rPr lang="en-US" dirty="0"/>
              <a:t>(3), 193-215. </a:t>
            </a:r>
          </a:p>
          <a:p>
            <a:pPr>
              <a:defRPr/>
            </a:pPr>
            <a:endParaRPr lang="en-GB" altLang="en-US" dirty="0"/>
          </a:p>
          <a:p>
            <a:pPr>
              <a:defRPr/>
            </a:pPr>
            <a:r>
              <a:rPr lang="en-GB" altLang="en-US" dirty="0" err="1"/>
              <a:t>Behavioral</a:t>
            </a:r>
            <a:r>
              <a:rPr lang="en-GB" altLang="en-US" dirty="0"/>
              <a:t> Couples Therapy (</a:t>
            </a:r>
            <a:r>
              <a:rPr lang="en-GB" altLang="en-US" dirty="0" err="1"/>
              <a:t>BCT</a:t>
            </a:r>
            <a:r>
              <a:rPr lang="en-GB" altLang="en-US" dirty="0"/>
              <a:t>) is designed for married or cohabiting individuals seeking help</a:t>
            </a:r>
          </a:p>
          <a:p>
            <a:pPr>
              <a:defRPr/>
            </a:pPr>
            <a:r>
              <a:rPr lang="en-GB" altLang="en-US" dirty="0"/>
              <a:t>for alcoholism or drug abuse. </a:t>
            </a:r>
            <a:r>
              <a:rPr lang="en-GB" altLang="en-US" dirty="0" err="1"/>
              <a:t>BCT</a:t>
            </a:r>
            <a:r>
              <a:rPr lang="en-GB" altLang="en-US" dirty="0"/>
              <a:t> sees the substance abusing patient together with the spouse or</a:t>
            </a:r>
          </a:p>
          <a:p>
            <a:pPr>
              <a:defRPr/>
            </a:pPr>
            <a:r>
              <a:rPr lang="en-GB" altLang="en-US" dirty="0"/>
              <a:t>live-in partner. Its purposes are to build support for abstinence and to improve relationship</a:t>
            </a:r>
          </a:p>
          <a:p>
            <a:pPr>
              <a:defRPr/>
            </a:pPr>
            <a:r>
              <a:rPr lang="en-GB" altLang="en-US" dirty="0"/>
              <a:t>functioning. </a:t>
            </a:r>
            <a:r>
              <a:rPr lang="en-GB" altLang="en-US" dirty="0" err="1"/>
              <a:t>BCT</a:t>
            </a:r>
            <a:r>
              <a:rPr lang="en-GB" altLang="en-US" dirty="0"/>
              <a:t> promotes abstinence with a “recovery contract” that involves both members of</a:t>
            </a:r>
          </a:p>
          <a:p>
            <a:pPr>
              <a:defRPr/>
            </a:pPr>
            <a:r>
              <a:rPr lang="en-GB" altLang="en-US" dirty="0"/>
              <a:t>the couple in a daily ritual to reward abstinence. </a:t>
            </a:r>
            <a:r>
              <a:rPr lang="en-GB" altLang="en-US" dirty="0" err="1"/>
              <a:t>BCT</a:t>
            </a:r>
            <a:r>
              <a:rPr lang="en-GB" altLang="en-US" dirty="0"/>
              <a:t> improves the relationship with techniques</a:t>
            </a:r>
          </a:p>
          <a:p>
            <a:pPr>
              <a:defRPr/>
            </a:pPr>
            <a:r>
              <a:rPr lang="en-GB" altLang="en-US" dirty="0"/>
              <a:t>for increasing positive activities and improving communication. </a:t>
            </a:r>
            <a:r>
              <a:rPr lang="en-GB" altLang="en-US" dirty="0" err="1"/>
              <a:t>BCT</a:t>
            </a:r>
            <a:r>
              <a:rPr lang="en-GB" altLang="en-US" dirty="0"/>
              <a:t> also fits well with 12-step or</a:t>
            </a:r>
          </a:p>
          <a:p>
            <a:pPr>
              <a:defRPr/>
            </a:pPr>
            <a:r>
              <a:rPr lang="en-GB" altLang="en-US" dirty="0"/>
              <a:t>other self-help groups, individual or group substance abuse </a:t>
            </a:r>
            <a:r>
              <a:rPr lang="en-GB" altLang="en-US" dirty="0" err="1"/>
              <a:t>counseling</a:t>
            </a:r>
            <a:r>
              <a:rPr lang="en-GB" altLang="en-US" dirty="0"/>
              <a:t>, and recovery medications.</a:t>
            </a:r>
          </a:p>
          <a:p>
            <a:pPr>
              <a:defRPr/>
            </a:pPr>
            <a:r>
              <a:rPr lang="en-GB" altLang="en-US" dirty="0"/>
              <a:t>Research shows that </a:t>
            </a:r>
            <a:r>
              <a:rPr lang="en-GB" altLang="en-US" dirty="0" err="1"/>
              <a:t>BCT</a:t>
            </a:r>
            <a:r>
              <a:rPr lang="en-GB" altLang="en-US" dirty="0"/>
              <a:t> produces greater abstinence and better relationship functioning than</a:t>
            </a:r>
          </a:p>
          <a:p>
            <a:pPr>
              <a:defRPr/>
            </a:pPr>
            <a:r>
              <a:rPr lang="en-GB" altLang="en-US" dirty="0"/>
              <a:t>typical individual-based treatment and reduces social costs, domestic violence, and emotional</a:t>
            </a:r>
          </a:p>
          <a:p>
            <a:pPr>
              <a:defRPr/>
            </a:pPr>
            <a:r>
              <a:rPr lang="en-GB" altLang="en-US" dirty="0"/>
              <a:t>problems of the couple’s children. Thus research evidence supports wider use of </a:t>
            </a:r>
            <a:r>
              <a:rPr lang="en-GB" altLang="en-US" dirty="0" err="1"/>
              <a:t>BCT</a:t>
            </a:r>
            <a:r>
              <a:rPr lang="en-GB" altLang="en-US" dirty="0"/>
              <a:t>. We hope</a:t>
            </a:r>
          </a:p>
          <a:p>
            <a:pPr>
              <a:defRPr/>
            </a:pPr>
            <a:r>
              <a:rPr lang="en-GB" altLang="en-US" dirty="0"/>
              <a:t>this article and new print and web-based resources on how to implement </a:t>
            </a:r>
            <a:r>
              <a:rPr lang="en-GB" altLang="en-US" dirty="0" err="1"/>
              <a:t>BCT</a:t>
            </a:r>
            <a:r>
              <a:rPr lang="en-GB" altLang="en-US" dirty="0"/>
              <a:t> will lead to</a:t>
            </a:r>
          </a:p>
          <a:p>
            <a:pPr>
              <a:defRPr/>
            </a:pPr>
            <a:r>
              <a:rPr lang="en-GB" altLang="en-US" dirty="0"/>
              <a:t>increased use of </a:t>
            </a:r>
            <a:r>
              <a:rPr lang="en-GB" altLang="en-US" dirty="0" err="1"/>
              <a:t>BCT</a:t>
            </a:r>
            <a:r>
              <a:rPr lang="en-GB" altLang="en-US" dirty="0"/>
              <a:t> to the benefit of substance abusing patients and their families.</a:t>
            </a:r>
          </a:p>
          <a:p>
            <a:pPr>
              <a:defRPr/>
            </a:pPr>
            <a:endParaRPr lang="en-GB" altLang="en-US" dirty="0"/>
          </a:p>
          <a:p>
            <a:pPr>
              <a:defRPr/>
            </a:pPr>
            <a:endParaRPr lang="en-GB" altLang="en-US" dirty="0"/>
          </a:p>
          <a:p>
            <a:pPr>
              <a:defRPr/>
            </a:pPr>
            <a:endParaRPr lang="en-GB" altLang="en-US" dirty="0"/>
          </a:p>
          <a:p>
            <a:pPr>
              <a:defRPr/>
            </a:pPr>
            <a:r>
              <a:rPr lang="en-GB" altLang="en-US" b="1" dirty="0"/>
              <a:t>Substance-Focused Interventions in </a:t>
            </a:r>
            <a:r>
              <a:rPr lang="en-GB" altLang="en-US" b="1" dirty="0" err="1"/>
              <a:t>BCT</a:t>
            </a:r>
            <a:endParaRPr lang="en-GB" altLang="en-US" b="1" dirty="0"/>
          </a:p>
          <a:p>
            <a:pPr>
              <a:defRPr/>
            </a:pPr>
            <a:r>
              <a:rPr lang="en-GB" altLang="en-US" b="1" dirty="0"/>
              <a:t>Daily Recovery Contract</a:t>
            </a:r>
          </a:p>
          <a:p>
            <a:pPr>
              <a:defRPr/>
            </a:pPr>
            <a:r>
              <a:rPr lang="en-GB" altLang="en-US" dirty="0"/>
              <a:t>The first part of the contract is the “trust discussion”. In it, the patient states his or her intent</a:t>
            </a:r>
          </a:p>
          <a:p>
            <a:pPr>
              <a:defRPr/>
            </a:pPr>
            <a:r>
              <a:rPr lang="en-GB" altLang="en-US" dirty="0"/>
              <a:t>not to drink or use drugs that day and the spouse expresses support for the patient’s efforts to stay abstinent.</a:t>
            </a:r>
          </a:p>
          <a:p>
            <a:pPr>
              <a:defRPr/>
            </a:pPr>
            <a:r>
              <a:rPr lang="en-GB" altLang="en-US" b="1" dirty="0"/>
              <a:t>Recovery Contract with a Recovery Medication</a:t>
            </a:r>
          </a:p>
          <a:p>
            <a:pPr>
              <a:defRPr/>
            </a:pPr>
            <a:r>
              <a:rPr lang="en-GB" altLang="en-US" dirty="0"/>
              <a:t>A medication to aid recovery is often part of </a:t>
            </a:r>
            <a:r>
              <a:rPr lang="en-GB" altLang="en-US" dirty="0" err="1"/>
              <a:t>BCT</a:t>
            </a:r>
            <a:r>
              <a:rPr lang="en-GB" altLang="en-US" dirty="0"/>
              <a:t>. Medications include Naltrexone for</a:t>
            </a:r>
          </a:p>
          <a:p>
            <a:pPr>
              <a:defRPr/>
            </a:pPr>
            <a:r>
              <a:rPr lang="en-GB" altLang="en-US" dirty="0"/>
              <a:t>heroin-addicted or alcoholic patients and Antabuse (disulfiram) for alcoholic patients.</a:t>
            </a:r>
          </a:p>
          <a:p>
            <a:pPr>
              <a:defRPr/>
            </a:pPr>
            <a:r>
              <a:rPr lang="en-GB" altLang="en-US" dirty="0"/>
              <a:t>In the Antabuse Contract, the drinker agrees to take Antabuse each day while the spouse observes.</a:t>
            </a:r>
          </a:p>
          <a:p>
            <a:pPr>
              <a:defRPr/>
            </a:pPr>
            <a:r>
              <a:rPr lang="en-GB" altLang="en-US" b="1" dirty="0"/>
              <a:t>Relationship-Focused Interventions in </a:t>
            </a:r>
            <a:r>
              <a:rPr lang="en-GB" altLang="en-US" b="1" dirty="0" err="1"/>
              <a:t>BCT</a:t>
            </a:r>
            <a:endParaRPr lang="en-GB" altLang="en-US" b="1" dirty="0"/>
          </a:p>
          <a:p>
            <a:pPr>
              <a:defRPr/>
            </a:pPr>
            <a:r>
              <a:rPr lang="en-GB" altLang="en-US" b="1" dirty="0"/>
              <a:t>Increasing Positive Activities</a:t>
            </a:r>
          </a:p>
          <a:p>
            <a:pPr>
              <a:defRPr/>
            </a:pPr>
            <a:r>
              <a:rPr lang="en-GB" altLang="en-US" dirty="0"/>
              <a:t>Catch Your Partner Doing Something Nice</a:t>
            </a:r>
          </a:p>
          <a:p>
            <a:pPr>
              <a:defRPr/>
            </a:pPr>
            <a:r>
              <a:rPr lang="en-GB" altLang="en-US" dirty="0"/>
              <a:t>Planning Shared Rewarding Activities</a:t>
            </a:r>
          </a:p>
          <a:p>
            <a:pPr>
              <a:defRPr/>
            </a:pPr>
            <a:r>
              <a:rPr lang="en-GB" altLang="en-US" dirty="0"/>
              <a:t>Caring Day</a:t>
            </a:r>
          </a:p>
          <a:p>
            <a:pPr>
              <a:defRPr/>
            </a:pPr>
            <a:endParaRPr lang="en-GB" altLang="en-US" dirty="0"/>
          </a:p>
          <a:p>
            <a:pPr>
              <a:defRPr/>
            </a:pPr>
            <a:r>
              <a:rPr lang="en-GB" altLang="en-US" b="1" dirty="0"/>
              <a:t>Teaching Communication Skills</a:t>
            </a:r>
          </a:p>
          <a:p>
            <a:pPr>
              <a:defRPr/>
            </a:pPr>
            <a:r>
              <a:rPr lang="en-GB" altLang="en-US" b="1" dirty="0"/>
              <a:t>Listening Skills—</a:t>
            </a:r>
          </a:p>
          <a:p>
            <a:pPr>
              <a:defRPr/>
            </a:pPr>
            <a:r>
              <a:rPr lang="en-GB" altLang="en-US" dirty="0"/>
              <a:t>Instruct spouses to repeat both the words and the feelings of the speaker’s message and to check to</a:t>
            </a:r>
          </a:p>
          <a:p>
            <a:pPr>
              <a:defRPr/>
            </a:pPr>
            <a:r>
              <a:rPr lang="en-GB" altLang="en-US" dirty="0"/>
              <a:t>see if the message they received was the message intended by their partner </a:t>
            </a:r>
          </a:p>
          <a:p>
            <a:pPr>
              <a:defRPr/>
            </a:pPr>
            <a:r>
              <a:rPr lang="en-GB" altLang="en-US" b="1" dirty="0"/>
              <a:t>Expressing Feelings Directly</a:t>
            </a:r>
          </a:p>
          <a:p>
            <a:pPr>
              <a:defRPr/>
            </a:pPr>
            <a:r>
              <a:rPr lang="en-GB" altLang="en-US" dirty="0"/>
              <a:t>Expressing both positive and negative feelings directly</a:t>
            </a:r>
          </a:p>
          <a:p>
            <a:pPr>
              <a:defRPr/>
            </a:pPr>
            <a:r>
              <a:rPr lang="en-GB" altLang="en-US" dirty="0"/>
              <a:t>is an alternative to the blaming, hostile, and indirect responsibility-avoiding communication</a:t>
            </a:r>
          </a:p>
          <a:p>
            <a:pPr>
              <a:defRPr/>
            </a:pPr>
            <a:r>
              <a:rPr lang="en-GB" altLang="en-US" dirty="0" err="1"/>
              <a:t>behaviors</a:t>
            </a:r>
            <a:r>
              <a:rPr lang="en-GB" altLang="en-US" dirty="0"/>
              <a:t> that characterize many substance abusers’ relationships</a:t>
            </a:r>
          </a:p>
          <a:p>
            <a:pPr>
              <a:defRPr/>
            </a:pPr>
            <a:r>
              <a:rPr lang="en-GB" altLang="en-US" dirty="0"/>
              <a:t>Communication Sessions—</a:t>
            </a:r>
          </a:p>
          <a:p>
            <a:pPr>
              <a:defRPr/>
            </a:pPr>
            <a:r>
              <a:rPr lang="en-GB" altLang="en-US" dirty="0"/>
              <a:t>These are planned, structured discussions in which spouses</a:t>
            </a:r>
          </a:p>
          <a:p>
            <a:pPr>
              <a:defRPr/>
            </a:pPr>
            <a:r>
              <a:rPr lang="en-GB" altLang="en-US" dirty="0"/>
              <a:t>talk privately, face-to-face, without distractions, and with each spouse taking turns</a:t>
            </a:r>
          </a:p>
          <a:p>
            <a:pPr>
              <a:defRPr/>
            </a:pPr>
            <a:r>
              <a:rPr lang="en-GB" altLang="en-US" dirty="0"/>
              <a:t>expressing his or her point of view without interruptions. </a:t>
            </a:r>
          </a:p>
          <a:p>
            <a:pPr>
              <a:defRPr/>
            </a:pPr>
            <a:r>
              <a:rPr lang="en-GB" altLang="en-US" b="1" dirty="0"/>
              <a:t>Negotiating for Requests—</a:t>
            </a:r>
          </a:p>
          <a:p>
            <a:pPr>
              <a:defRPr/>
            </a:pPr>
            <a:r>
              <a:rPr lang="en-GB" altLang="en-US" dirty="0"/>
              <a:t>Learning to make positive specific requests and to negotiate and compromise can lead to agreements to</a:t>
            </a:r>
          </a:p>
          <a:p>
            <a:pPr>
              <a:defRPr/>
            </a:pPr>
            <a:r>
              <a:rPr lang="en-GB" altLang="en-US" dirty="0"/>
              <a:t>resolve emotion-laden conflicts </a:t>
            </a:r>
          </a:p>
          <a:p>
            <a:pPr>
              <a:defRPr/>
            </a:pPr>
            <a:endParaRPr lang="en-GB" altLang="en-US" dirty="0"/>
          </a:p>
          <a:p>
            <a:pPr>
              <a:defRPr/>
            </a:pPr>
            <a:endParaRPr lang="en-GB" altLang="en-US" dirty="0"/>
          </a:p>
        </p:txBody>
      </p:sp>
      <p:sp>
        <p:nvSpPr>
          <p:cNvPr id="38916" name="Slide Number Placeholder 3">
            <a:extLst>
              <a:ext uri="{FF2B5EF4-FFF2-40B4-BE49-F238E27FC236}">
                <a16:creationId xmlns:a16="http://schemas.microsoft.com/office/drawing/2014/main" id="{5DD5E39C-8EDD-4843-A2BA-8136CED388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F125A6-D33D-48B9-90D4-5DEE3A7DDB13}" type="slidenum">
              <a:rPr lang="en-GB" altLang="en-US"/>
              <a:pPr>
                <a:spcBef>
                  <a:spcPct val="0"/>
                </a:spcBef>
              </a:pPr>
              <a:t>15</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819550E-BB1B-430E-A953-73B977E2F8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4C97DFB-1AF8-4084-9272-16D0A2BFA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 People who have relapsed to opioid use during or after treatment in an inpatient or residential setting should be offered an urgent assessment. Offering prompt access to alternative community, residential or inpatient support, including maintenance treatment, should be considered.</a:t>
            </a:r>
          </a:p>
          <a:p>
            <a:endParaRPr lang="en-GB" altLang="en-US"/>
          </a:p>
        </p:txBody>
      </p:sp>
      <p:sp>
        <p:nvSpPr>
          <p:cNvPr id="40964" name="Slide Number Placeholder 3">
            <a:extLst>
              <a:ext uri="{FF2B5EF4-FFF2-40B4-BE49-F238E27FC236}">
                <a16:creationId xmlns:a16="http://schemas.microsoft.com/office/drawing/2014/main" id="{EE05D545-56C7-471E-8044-10E7EA7166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A3DB86-3F02-4595-BBBA-96AF703730AC}" type="slidenum">
              <a:rPr lang="en-GB" altLang="en-US"/>
              <a:pPr>
                <a:spcBef>
                  <a:spcPct val="0"/>
                </a:spcBef>
              </a:pPr>
              <a:t>16</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9A22A6E-5BE1-4FDE-A06F-B53D212309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4C02A2D7-41DC-4A54-BFD9-AE36C44698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3012" name="Slide Number Placeholder 3">
            <a:extLst>
              <a:ext uri="{FF2B5EF4-FFF2-40B4-BE49-F238E27FC236}">
                <a16:creationId xmlns:a16="http://schemas.microsoft.com/office/drawing/2014/main" id="{CE2EA73A-DDA2-492B-90D4-0C8560622C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F61560-2C53-4ECD-A4CC-858FF5D0C6CA}" type="slidenum">
              <a:rPr lang="en-GB" altLang="en-US"/>
              <a:pPr>
                <a:spcBef>
                  <a:spcPct val="0"/>
                </a:spcBef>
              </a:pPr>
              <a:t>17</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F997D32-1260-4367-83D9-3102E7AE12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C1DE5442-D1C7-474F-8D19-E30D3AF05B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Behavioural therapies</a:t>
            </a:r>
          </a:p>
          <a:p>
            <a:r>
              <a:rPr lang="en-US" altLang="en-US"/>
              <a:t>– Cue exposure</a:t>
            </a:r>
          </a:p>
          <a:p>
            <a:r>
              <a:rPr lang="en-US" altLang="en-US"/>
              <a:t>– BSCT behavioural self control training </a:t>
            </a:r>
          </a:p>
          <a:p>
            <a:r>
              <a:rPr lang="en-US" altLang="en-US"/>
              <a:t>– contingency management</a:t>
            </a:r>
          </a:p>
          <a:p>
            <a:r>
              <a:rPr lang="en-US" altLang="en-US"/>
              <a:t>– aversion therapy</a:t>
            </a:r>
          </a:p>
          <a:p>
            <a:endParaRPr lang="en-GB" altLang="en-US"/>
          </a:p>
          <a:p>
            <a:r>
              <a:rPr lang="en-GB" altLang="en-US"/>
              <a:t>SBNT comprises a range of cognitive and behavioural strategies to help clients build</a:t>
            </a:r>
          </a:p>
          <a:p>
            <a:r>
              <a:rPr lang="en-GB" altLang="en-US"/>
              <a:t>social networks supportive of change which involve the patient and members of the</a:t>
            </a:r>
          </a:p>
          <a:p>
            <a:r>
              <a:rPr lang="en-GB" altLang="en-US"/>
              <a:t>patient’s networks (for example, friends and family). The integration</a:t>
            </a:r>
          </a:p>
          <a:p>
            <a:r>
              <a:rPr lang="en-GB" altLang="en-US"/>
              <a:t>of these strategies has the aim of helping the patient to build ‘positive social</a:t>
            </a:r>
          </a:p>
          <a:p>
            <a:r>
              <a:rPr lang="en-GB" altLang="en-US"/>
              <a:t>support for a change in drinking’. Nice 115</a:t>
            </a:r>
          </a:p>
        </p:txBody>
      </p:sp>
      <p:sp>
        <p:nvSpPr>
          <p:cNvPr id="45060" name="Slide Number Placeholder 3">
            <a:extLst>
              <a:ext uri="{FF2B5EF4-FFF2-40B4-BE49-F238E27FC236}">
                <a16:creationId xmlns:a16="http://schemas.microsoft.com/office/drawing/2014/main" id="{0B4F1CEE-C4B3-43A8-9A92-CA0132D2E8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A32ABD-3140-433F-81F8-8DF8648D1150}" type="slidenum">
              <a:rPr lang="en-GB" altLang="en-US"/>
              <a:pPr>
                <a:spcBef>
                  <a:spcPct val="0"/>
                </a:spcBef>
              </a:pPr>
              <a:t>18</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25F39A7-89FD-4222-9083-B72060174D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288957E9-824B-4179-AC29-F3E67D3F6C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7108" name="Slide Number Placeholder 3">
            <a:extLst>
              <a:ext uri="{FF2B5EF4-FFF2-40B4-BE49-F238E27FC236}">
                <a16:creationId xmlns:a16="http://schemas.microsoft.com/office/drawing/2014/main" id="{56DF468A-C607-4920-860E-F14605DAC7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DE57DC-F812-4DBF-A335-E52FAB94766A}" type="slidenum">
              <a:rPr lang="en-GB" altLang="en-US">
                <a:latin typeface="Calibri" panose="020F0502020204030204" pitchFamily="34" charset="0"/>
              </a:rPr>
              <a:pPr/>
              <a:t>19</a:t>
            </a:fld>
            <a:endParaRPr lang="en-GB"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EA72937-C764-41EC-8C43-98E72FE42D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3075A469-78C0-4144-ADA0-C8AA2F5ACC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9156" name="Slide Number Placeholder 3">
            <a:extLst>
              <a:ext uri="{FF2B5EF4-FFF2-40B4-BE49-F238E27FC236}">
                <a16:creationId xmlns:a16="http://schemas.microsoft.com/office/drawing/2014/main" id="{FD87D59A-61C3-470F-9DB0-6B0368C59A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52F373-99B9-45EE-9F22-28958F3641D6}" type="slidenum">
              <a:rPr lang="en-GB" altLang="en-US"/>
              <a:pPr>
                <a:spcBef>
                  <a:spcPct val="0"/>
                </a:spcBef>
              </a:pPr>
              <a:t>20</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F13577AD-4560-496C-A25F-4E866CA86D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4D6F502D-2BB7-4C04-80E8-7A7B9A9065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3316" name="Slide Number Placeholder 3">
            <a:extLst>
              <a:ext uri="{FF2B5EF4-FFF2-40B4-BE49-F238E27FC236}">
                <a16:creationId xmlns:a16="http://schemas.microsoft.com/office/drawing/2014/main" id="{9FC9AB69-FDA9-426A-B9E5-A595148E3A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9FB48D-1C0F-4E32-9112-2438BEACB17F}" type="slidenum">
              <a:rPr lang="en-GB" altLang="en-US">
                <a:latin typeface="Calibri" panose="020F0502020204030204" pitchFamily="34" charset="0"/>
              </a:rPr>
              <a:pPr/>
              <a:t>2</a:t>
            </a:fld>
            <a:endParaRPr lang="en-GB"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5AB6EB1C-8514-40AF-A6FD-7B44D919CF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BB8848E-83F8-4101-AB6C-99CC1C688F91}"/>
              </a:ext>
            </a:extLst>
          </p:cNvPr>
          <p:cNvSpPr>
            <a:spLocks noGrp="1"/>
          </p:cNvSpPr>
          <p:nvPr>
            <p:ph type="body" idx="1"/>
          </p:nvPr>
        </p:nvSpPr>
        <p:spPr/>
        <p:txBody>
          <a:bodyPr>
            <a:normAutofit lnSpcReduction="10000"/>
          </a:bodyPr>
          <a:lstStyle/>
          <a:p>
            <a:pPr>
              <a:defRPr/>
            </a:pPr>
            <a:r>
              <a:rPr lang="en-GB" dirty="0"/>
              <a:t>Alcohol ( </a:t>
            </a:r>
            <a:r>
              <a:rPr lang="en-GB" dirty="0" err="1"/>
              <a:t>Zarse</a:t>
            </a:r>
            <a:r>
              <a:rPr lang="en-GB" dirty="0"/>
              <a:t> 2019)</a:t>
            </a:r>
          </a:p>
          <a:p>
            <a:pPr>
              <a:defRPr/>
            </a:pPr>
            <a:r>
              <a:rPr lang="en-US" dirty="0"/>
              <a:t>Each ACE type, except physical neglect, was associated with a 1.6- to 2.4-fold increased likelihood of drinking alcohol (Dube et al., 2006). This finding was consistent across several birth cohorts) and is replicated by later studies</a:t>
            </a:r>
            <a:r>
              <a:rPr lang="en-GB" dirty="0"/>
              <a:t>. Those</a:t>
            </a:r>
          </a:p>
          <a:p>
            <a:pPr>
              <a:defRPr/>
            </a:pPr>
            <a:r>
              <a:rPr lang="en-US" dirty="0"/>
              <a:t>with ACE scores greater than four were 3.72 times as likely to be heavy drinkers </a:t>
            </a:r>
          </a:p>
          <a:p>
            <a:pPr>
              <a:defRPr/>
            </a:pPr>
            <a:r>
              <a:rPr lang="en-US" dirty="0"/>
              <a:t>As with smoking, ACE-Q score varies inversely with age of drinking initiation, and multiple ACE</a:t>
            </a:r>
          </a:p>
          <a:p>
            <a:pPr>
              <a:defRPr/>
            </a:pPr>
            <a:r>
              <a:rPr lang="en-US" dirty="0"/>
              <a:t>categories are associated with an increased likelihood of starting drinking during early adolescence</a:t>
            </a:r>
          </a:p>
          <a:p>
            <a:pPr>
              <a:defRPr/>
            </a:pPr>
            <a:r>
              <a:rPr lang="en-US" dirty="0"/>
              <a:t>rather than adulthood </a:t>
            </a:r>
          </a:p>
          <a:p>
            <a:pPr>
              <a:defRPr/>
            </a:pPr>
            <a:r>
              <a:rPr lang="en-US" dirty="0"/>
              <a:t>Several studies have investigated how parental alcohol use affected an individual’s use of</a:t>
            </a:r>
          </a:p>
          <a:p>
            <a:pPr>
              <a:defRPr/>
            </a:pPr>
            <a:r>
              <a:rPr lang="en-US" dirty="0"/>
              <a:t>alcohol and the connection between parental alcohol use and ACE score, suggesting that</a:t>
            </a:r>
          </a:p>
          <a:p>
            <a:pPr>
              <a:defRPr/>
            </a:pPr>
            <a:r>
              <a:rPr lang="en-US" dirty="0"/>
              <a:t>alcohol use disorders in parents facilitate the transgenerational flow of elevated ACE-Q</a:t>
            </a:r>
          </a:p>
          <a:p>
            <a:pPr>
              <a:defRPr/>
            </a:pPr>
            <a:r>
              <a:rPr lang="en-US" dirty="0"/>
              <a:t>across multiple categories. A combination of elevated ACE scores ≥4 and</a:t>
            </a:r>
          </a:p>
          <a:p>
            <a:pPr>
              <a:defRPr/>
            </a:pPr>
            <a:r>
              <a:rPr lang="en-US" dirty="0"/>
              <a:t>a history of parental alcohol misuse produces the highest risk of heavy and problem drinking. </a:t>
            </a:r>
          </a:p>
          <a:p>
            <a:pPr>
              <a:defRPr/>
            </a:pPr>
            <a:r>
              <a:rPr lang="en-US" dirty="0"/>
              <a:t>Similarly, in a veteran sample, having an alcoholic in the household and</a:t>
            </a:r>
          </a:p>
          <a:p>
            <a:pPr>
              <a:defRPr/>
            </a:pPr>
            <a:r>
              <a:rPr lang="en-US" dirty="0"/>
              <a:t>experiencing sexual abuse specifically appears to compound the risk of alcohol misuse. </a:t>
            </a:r>
          </a:p>
        </p:txBody>
      </p:sp>
      <p:sp>
        <p:nvSpPr>
          <p:cNvPr id="51204" name="Slide Number Placeholder 3">
            <a:extLst>
              <a:ext uri="{FF2B5EF4-FFF2-40B4-BE49-F238E27FC236}">
                <a16:creationId xmlns:a16="http://schemas.microsoft.com/office/drawing/2014/main" id="{6AF6BCAB-73E2-45C7-918A-0F6D9F4E72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7722A70-7EA9-4F51-9B78-05217846D329}" type="slidenum">
              <a:rPr lang="en-GB" altLang="en-US">
                <a:latin typeface="Calibri" panose="020F0502020204030204" pitchFamily="34" charset="0"/>
              </a:rPr>
              <a:pPr/>
              <a:t>21</a:t>
            </a:fld>
            <a:endParaRPr lang="en-GB"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1833694-2A98-4624-B780-3819E35278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51DBDFF-C924-41E2-8E5D-B7AAB9C42A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id="{8A1113B2-D22D-4EA1-8C70-42DE99601B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AD9BF3-411F-47DC-A927-2F5944C3A4D4}" type="slidenum">
              <a:rPr lang="en-GB" altLang="en-US">
                <a:latin typeface="Calibri" panose="020F0502020204030204" pitchFamily="34" charset="0"/>
              </a:rPr>
              <a:pPr/>
              <a:t>22</a:t>
            </a:fld>
            <a:endParaRPr lang="en-GB"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AF12FE79-0CCD-4508-AEE1-F9ABD3D260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8474B86C-3A3C-46A2-83DD-0F119D5875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high degree of ACE associated with obesity/autoimmune disease/</a:t>
            </a:r>
            <a:r>
              <a:rPr lang="en-GB" altLang="en-US"/>
              <a:t>chronic obstructive pulmonary disease/ cardiovascular disease/ cancer</a:t>
            </a:r>
          </a:p>
          <a:p>
            <a:r>
              <a:rPr lang="en-US" altLang="en-US"/>
              <a:t>A high degree of ACE associated with  a</a:t>
            </a:r>
            <a:r>
              <a:rPr lang="en-GB" altLang="en-US"/>
              <a:t>ggression, victimhood, and perpetration/ suicide /pain /insomnia</a:t>
            </a:r>
          </a:p>
          <a:p>
            <a:r>
              <a:rPr lang="en-US" altLang="en-US"/>
              <a:t>A high degree of ACE associated with depression and PTSD</a:t>
            </a:r>
          </a:p>
          <a:p>
            <a:endParaRPr lang="en-US" altLang="en-US"/>
          </a:p>
          <a:p>
            <a:r>
              <a:rPr lang="en-US" altLang="en-US"/>
              <a:t>Prevention important </a:t>
            </a:r>
          </a:p>
          <a:p>
            <a:r>
              <a:rPr lang="en-US" altLang="en-US"/>
              <a:t>Treatment of people at various stages – perhaps stage 3 particularly important to prevent transgenerational effects </a:t>
            </a:r>
          </a:p>
          <a:p>
            <a:endParaRPr lang="en-GB" altLang="en-US"/>
          </a:p>
        </p:txBody>
      </p:sp>
      <p:sp>
        <p:nvSpPr>
          <p:cNvPr id="55300" name="Slide Number Placeholder 3">
            <a:extLst>
              <a:ext uri="{FF2B5EF4-FFF2-40B4-BE49-F238E27FC236}">
                <a16:creationId xmlns:a16="http://schemas.microsoft.com/office/drawing/2014/main" id="{E3856470-ECD3-47A2-8F53-7B2DF164E01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FB633C-1559-4266-816A-77FFF32300F7}" type="slidenum">
              <a:rPr lang="en-GB" altLang="en-US">
                <a:latin typeface="Calibri" panose="020F0502020204030204" pitchFamily="34" charset="0"/>
              </a:rPr>
              <a:pPr/>
              <a:t>23</a:t>
            </a:fld>
            <a:endParaRPr lang="en-GB"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99061A82-835C-4DA6-931D-0C9D2C1F36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34F86887-22D2-4EE2-8D28-71FFD994C8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Behavioural therapies</a:t>
            </a:r>
          </a:p>
          <a:p>
            <a:r>
              <a:rPr lang="en-US" altLang="en-US"/>
              <a:t>– Cue exposure</a:t>
            </a:r>
          </a:p>
          <a:p>
            <a:r>
              <a:rPr lang="en-US" altLang="en-US"/>
              <a:t>– BSCT behavioural self control training </a:t>
            </a:r>
          </a:p>
          <a:p>
            <a:r>
              <a:rPr lang="en-US" altLang="en-US"/>
              <a:t>– contingency management</a:t>
            </a:r>
          </a:p>
          <a:p>
            <a:r>
              <a:rPr lang="en-US" altLang="en-US"/>
              <a:t>– aversion therapy</a:t>
            </a:r>
          </a:p>
          <a:p>
            <a:endParaRPr lang="en-GB" altLang="en-US"/>
          </a:p>
        </p:txBody>
      </p:sp>
      <p:sp>
        <p:nvSpPr>
          <p:cNvPr id="57348" name="Slide Number Placeholder 3">
            <a:extLst>
              <a:ext uri="{FF2B5EF4-FFF2-40B4-BE49-F238E27FC236}">
                <a16:creationId xmlns:a16="http://schemas.microsoft.com/office/drawing/2014/main" id="{1FF869E9-B5AA-4C26-8589-254A80C544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0D548A-6812-4454-9797-4A6782E7DB0E}" type="slidenum">
              <a:rPr lang="en-GB" altLang="en-US"/>
              <a:pPr>
                <a:spcBef>
                  <a:spcPct val="0"/>
                </a:spcBef>
              </a:pPr>
              <a:t>24</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1C9F2E4-6461-4001-ADD0-63302BA059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F64B60F4-52FF-4E15-BF44-889D53A71F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9396" name="Slide Number Placeholder 3">
            <a:extLst>
              <a:ext uri="{FF2B5EF4-FFF2-40B4-BE49-F238E27FC236}">
                <a16:creationId xmlns:a16="http://schemas.microsoft.com/office/drawing/2014/main" id="{94FD8616-4C09-4A56-B106-18DBA1983B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C72D8F-6102-4922-BABA-E2211A466AD7}" type="slidenum">
              <a:rPr lang="en-GB" altLang="en-US">
                <a:latin typeface="Calibri" panose="020F0502020204030204" pitchFamily="34" charset="0"/>
              </a:rPr>
              <a:pPr/>
              <a:t>25</a:t>
            </a:fld>
            <a:endParaRPr lang="en-GB"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CDE066CE-FA5B-4C4F-9190-509BBDC689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36814274-4FA3-4C99-9642-95CBC4A63F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0420" name="Slide Number Placeholder 3">
            <a:extLst>
              <a:ext uri="{FF2B5EF4-FFF2-40B4-BE49-F238E27FC236}">
                <a16:creationId xmlns:a16="http://schemas.microsoft.com/office/drawing/2014/main" id="{1E4AABC9-51F4-4851-AA59-07DF9DEF87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2FD827-34D3-467E-9E98-F51267B2B3EF}" type="slidenum">
              <a:rPr lang="en-GB" altLang="en-US">
                <a:latin typeface="Calibri" panose="020F0502020204030204" pitchFamily="34" charset="0"/>
              </a:rPr>
              <a:pPr/>
              <a:t>26</a:t>
            </a:fld>
            <a:endParaRPr lang="en-GB"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32AA658-45DD-4A10-BAF0-8938E05DFE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E2E58552-76A6-4713-AD9F-D7F1FACEE0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3492" name="Slide Number Placeholder 3">
            <a:extLst>
              <a:ext uri="{FF2B5EF4-FFF2-40B4-BE49-F238E27FC236}">
                <a16:creationId xmlns:a16="http://schemas.microsoft.com/office/drawing/2014/main" id="{7A870DF5-48F1-417A-8499-AC738A8BDE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E6DD69-0E6B-4BFD-96F3-090886F23A9E}" type="slidenum">
              <a:rPr lang="en-GB" altLang="en-US"/>
              <a:pPr>
                <a:spcBef>
                  <a:spcPct val="0"/>
                </a:spcBef>
              </a:pPr>
              <a:t>28</a:t>
            </a:fld>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0544FD15-6342-4052-AD16-F53EDD6F3B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50DC3A02-80CB-4E32-B4D4-C1DF9E1707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Righting reflex  need to do something e.g., say “stop”</a:t>
            </a:r>
          </a:p>
        </p:txBody>
      </p:sp>
      <p:sp>
        <p:nvSpPr>
          <p:cNvPr id="65540" name="Slide Number Placeholder 3">
            <a:extLst>
              <a:ext uri="{FF2B5EF4-FFF2-40B4-BE49-F238E27FC236}">
                <a16:creationId xmlns:a16="http://schemas.microsoft.com/office/drawing/2014/main" id="{77EEDEAA-5AFA-4F49-B23E-E8C2DF4D80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5EA12C-C76D-492D-93D6-E788E529F349}" type="slidenum">
              <a:rPr lang="en-GB" altLang="en-US"/>
              <a:pPr>
                <a:spcBef>
                  <a:spcPct val="0"/>
                </a:spcBef>
              </a:pPr>
              <a:t>29</a:t>
            </a:fld>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F7466A9F-48C6-42D7-9ADB-BD121D9905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C15C218F-7C12-46C2-A754-5B0F585A47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Spirit</a:t>
            </a:r>
          </a:p>
          <a:p>
            <a:r>
              <a:rPr lang="en-GB" altLang="en-US"/>
              <a:t>Partnership – not expert to passive recipient</a:t>
            </a:r>
          </a:p>
          <a:p>
            <a:r>
              <a:rPr lang="en-GB" altLang="en-US"/>
              <a:t>Acceptance </a:t>
            </a:r>
          </a:p>
          <a:p>
            <a:pPr lvl="1"/>
            <a:r>
              <a:rPr lang="en-GB" altLang="en-US"/>
              <a:t>Do not accept status quo instead use the following domains</a:t>
            </a:r>
          </a:p>
          <a:p>
            <a:pPr lvl="2"/>
            <a:r>
              <a:rPr lang="en-GB" altLang="en-US"/>
              <a:t>Absolute worth</a:t>
            </a:r>
          </a:p>
          <a:p>
            <a:pPr lvl="2"/>
            <a:r>
              <a:rPr lang="en-GB" altLang="en-US"/>
              <a:t>Accurate empathy – not sympathy /”pity”; not identification “ been there”; instead understand frame of reference </a:t>
            </a:r>
          </a:p>
          <a:p>
            <a:pPr lvl="2"/>
            <a:r>
              <a:rPr lang="en-GB" altLang="en-US"/>
              <a:t>Autonomy support</a:t>
            </a:r>
          </a:p>
          <a:p>
            <a:pPr lvl="2"/>
            <a:r>
              <a:rPr lang="en-GB" altLang="en-US"/>
              <a:t>Affirmation – acknowledge strengths and weaknesses</a:t>
            </a:r>
          </a:p>
          <a:p>
            <a:r>
              <a:rPr lang="en-GB" altLang="en-US"/>
              <a:t>Compassion – promote welfare</a:t>
            </a:r>
          </a:p>
          <a:p>
            <a:r>
              <a:rPr lang="en-GB" altLang="en-US"/>
              <a:t>Evocation </a:t>
            </a:r>
          </a:p>
          <a:p>
            <a:pPr lvl="1"/>
            <a:r>
              <a:rPr lang="en-GB" altLang="en-US"/>
              <a:t>Not  a deficit model rather person has what they need and with therapist will find it – based on experience that once ambivalence resolved people address their misuse</a:t>
            </a:r>
          </a:p>
          <a:p>
            <a:endParaRPr lang="en-GB" altLang="en-US"/>
          </a:p>
        </p:txBody>
      </p:sp>
      <p:sp>
        <p:nvSpPr>
          <p:cNvPr id="67588" name="Slide Number Placeholder 3">
            <a:extLst>
              <a:ext uri="{FF2B5EF4-FFF2-40B4-BE49-F238E27FC236}">
                <a16:creationId xmlns:a16="http://schemas.microsoft.com/office/drawing/2014/main" id="{B53EC9B1-ACBE-4B08-AD06-6267CADFE7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19E18E-0C6F-4536-94D0-65C0A39BBA2B}" type="slidenum">
              <a:rPr lang="en-GB" altLang="en-US"/>
              <a:pPr>
                <a:spcBef>
                  <a:spcPct val="0"/>
                </a:spcBef>
              </a:pPr>
              <a:t>30</a:t>
            </a:fld>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2233CF9D-24A1-4D9C-A528-ECA3D0C3BB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5E5EAFA8-6C96-46F7-B696-431B11A1B1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4 processes </a:t>
            </a:r>
          </a:p>
          <a:p>
            <a:r>
              <a:rPr lang="en-GB" altLang="en-US"/>
              <a:t> </a:t>
            </a:r>
          </a:p>
          <a:p>
            <a:r>
              <a:rPr lang="en-GB" altLang="en-US"/>
              <a:t>Engaging </a:t>
            </a:r>
          </a:p>
          <a:p>
            <a:pPr lvl="1"/>
            <a:r>
              <a:rPr lang="en-GB" altLang="en-US"/>
              <a:t>Both parties establish a helpful connection and working relationship </a:t>
            </a:r>
          </a:p>
          <a:p>
            <a:r>
              <a:rPr lang="en-GB" altLang="en-US"/>
              <a:t>Focusing – </a:t>
            </a:r>
          </a:p>
          <a:p>
            <a:pPr lvl="1"/>
            <a:r>
              <a:rPr lang="en-GB" altLang="en-US"/>
              <a:t>client has an agenda and the therapist has an agenda – this is process is to maintain a specific direction in the conversation about change</a:t>
            </a:r>
          </a:p>
          <a:p>
            <a:r>
              <a:rPr lang="en-GB" altLang="en-US"/>
              <a:t>Evoking  </a:t>
            </a:r>
          </a:p>
          <a:p>
            <a:pPr lvl="1"/>
            <a:r>
              <a:rPr lang="en-GB" altLang="en-US"/>
              <a:t>eliciting client’s own motivation for change</a:t>
            </a:r>
          </a:p>
          <a:p>
            <a:r>
              <a:rPr lang="en-GB" altLang="en-US"/>
              <a:t>Planning – </a:t>
            </a:r>
          </a:p>
          <a:p>
            <a:pPr lvl="1"/>
            <a:r>
              <a:rPr lang="en-GB" altLang="en-US"/>
              <a:t>threshold of readiness  - when and how to change rather than whether or why </a:t>
            </a:r>
          </a:p>
          <a:p>
            <a:endParaRPr lang="en-GB" altLang="en-US"/>
          </a:p>
        </p:txBody>
      </p:sp>
      <p:sp>
        <p:nvSpPr>
          <p:cNvPr id="69636" name="Slide Number Placeholder 3">
            <a:extLst>
              <a:ext uri="{FF2B5EF4-FFF2-40B4-BE49-F238E27FC236}">
                <a16:creationId xmlns:a16="http://schemas.microsoft.com/office/drawing/2014/main" id="{53420B7D-44BA-40F5-B5C7-59EE84921D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A9D7A7-EBA9-4A88-90B8-10F03996D85B}" type="slidenum">
              <a:rPr lang="en-GB" altLang="en-US"/>
              <a:pPr>
                <a:spcBef>
                  <a:spcPct val="0"/>
                </a:spcBef>
              </a:pPr>
              <a:t>31</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9C796C7-5D41-4605-997C-79C56E6544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A6E8963-C130-4C9C-B9F5-E5697766C0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5364" name="Slide Number Placeholder 3">
            <a:extLst>
              <a:ext uri="{FF2B5EF4-FFF2-40B4-BE49-F238E27FC236}">
                <a16:creationId xmlns:a16="http://schemas.microsoft.com/office/drawing/2014/main" id="{06A97147-F770-42E1-9170-DBB57B7EA7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266005-134D-4225-AFF8-205C38B963CC}" type="slidenum">
              <a:rPr lang="en-GB" altLang="en-US">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5EE9EE81-76E9-4ECC-A0D1-6E249D05D5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43F15AFC-EF8C-4F7E-82A9-48358E86C1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1684" name="Slide Number Placeholder 3">
            <a:extLst>
              <a:ext uri="{FF2B5EF4-FFF2-40B4-BE49-F238E27FC236}">
                <a16:creationId xmlns:a16="http://schemas.microsoft.com/office/drawing/2014/main" id="{FB13E339-60BC-4A9B-9F36-7E8443214F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33D7E8-743C-4370-9E15-AA07681B4401}" type="slidenum">
              <a:rPr lang="en-GB" altLang="en-US">
                <a:latin typeface="Calibri" panose="020F0502020204030204" pitchFamily="34" charset="0"/>
              </a:rPr>
              <a:pPr/>
              <a:t>32</a:t>
            </a:fld>
            <a:endParaRPr lang="en-GB"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216461BE-CD8B-45C7-A06D-C0C3AEB4AC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4C102427-95DF-4B1A-9651-EB51B1DAFA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3732" name="Slide Number Placeholder 3">
            <a:extLst>
              <a:ext uri="{FF2B5EF4-FFF2-40B4-BE49-F238E27FC236}">
                <a16:creationId xmlns:a16="http://schemas.microsoft.com/office/drawing/2014/main" id="{93A0B5ED-C1D1-4BC4-B1FC-D7505EF4AB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851A83-B13F-45C6-A66B-F52B2C05F219}" type="slidenum">
              <a:rPr lang="en-GB" altLang="en-US">
                <a:latin typeface="Calibri" panose="020F0502020204030204" pitchFamily="34" charset="0"/>
              </a:rPr>
              <a:pPr/>
              <a:t>33</a:t>
            </a:fld>
            <a:endParaRPr lang="en-GB"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5AABE6CD-EC09-415F-9B8D-3B00916CEB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7EF5E5C5-6D80-43E1-A349-4A4033E6E9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Resistance </a:t>
            </a:r>
          </a:p>
          <a:p>
            <a:r>
              <a:rPr lang="en-GB" altLang="en-US"/>
              <a:t>Responding to sustain talk and discord</a:t>
            </a:r>
          </a:p>
          <a:p>
            <a:r>
              <a:rPr lang="en-GB" altLang="en-US"/>
              <a:t>Resistance   was “ client moving away from change” </a:t>
            </a:r>
          </a:p>
          <a:p>
            <a:r>
              <a:rPr lang="en-GB" altLang="en-US"/>
              <a:t>Resistance now viewed as composition of sustain talk (Ambivalence composed of change talk and sustain talk) and discord </a:t>
            </a:r>
          </a:p>
          <a:p>
            <a:endParaRPr lang="en-GB" altLang="en-US"/>
          </a:p>
          <a:p>
            <a:r>
              <a:rPr lang="en-GB" altLang="en-US"/>
              <a:t>Discord </a:t>
            </a:r>
          </a:p>
          <a:p>
            <a:r>
              <a:rPr lang="en-GB" altLang="en-US"/>
              <a:t>“Talking at cross purposes”</a:t>
            </a:r>
          </a:p>
          <a:p>
            <a:r>
              <a:rPr lang="en-GB" altLang="en-US"/>
              <a:t>“Disturbances in the relationship” </a:t>
            </a:r>
          </a:p>
          <a:p>
            <a:endParaRPr lang="en-GB" altLang="en-US"/>
          </a:p>
          <a:p>
            <a:r>
              <a:rPr lang="en-GB" altLang="en-US"/>
              <a:t>Running head start</a:t>
            </a:r>
          </a:p>
          <a:p>
            <a:r>
              <a:rPr lang="en-GB" altLang="en-US"/>
              <a:t>Ask them all reasons for status quo then work out problems</a:t>
            </a:r>
          </a:p>
          <a:p>
            <a:r>
              <a:rPr lang="en-GB" altLang="en-US"/>
              <a:t> </a:t>
            </a:r>
          </a:p>
          <a:p>
            <a:r>
              <a:rPr lang="en-GB" altLang="en-US"/>
              <a:t> </a:t>
            </a:r>
          </a:p>
          <a:p>
            <a:endParaRPr lang="en-GB" altLang="en-US"/>
          </a:p>
        </p:txBody>
      </p:sp>
      <p:sp>
        <p:nvSpPr>
          <p:cNvPr id="75780" name="Slide Number Placeholder 3">
            <a:extLst>
              <a:ext uri="{FF2B5EF4-FFF2-40B4-BE49-F238E27FC236}">
                <a16:creationId xmlns:a16="http://schemas.microsoft.com/office/drawing/2014/main" id="{409F88CE-DA57-4730-BEA9-CA6E67458B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0BCC88-31D9-49EA-BB4B-66AC49BD8C54}" type="slidenum">
              <a:rPr lang="en-GB" altLang="en-US"/>
              <a:pPr>
                <a:spcBef>
                  <a:spcPct val="0"/>
                </a:spcBef>
              </a:pPr>
              <a:t>34</a:t>
            </a:fld>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01371B1D-4245-4F4B-B955-C187B9418F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7A5139E8-28D4-4B67-97AA-632ED456F48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r>
              <a:rPr lang="en-GB" b="1" dirty="0"/>
              <a:t>Discord</a:t>
            </a:r>
          </a:p>
          <a:p>
            <a:pPr>
              <a:defRPr/>
            </a:pPr>
            <a:r>
              <a:rPr lang="en-GB" b="1" dirty="0"/>
              <a:t>Client - Smoke alarms </a:t>
            </a:r>
          </a:p>
          <a:p>
            <a:pPr>
              <a:defRPr/>
            </a:pPr>
            <a:r>
              <a:rPr lang="en-GB" dirty="0"/>
              <a:t>“Defending “- not my fault “</a:t>
            </a:r>
          </a:p>
          <a:p>
            <a:pPr>
              <a:defRPr/>
            </a:pPr>
            <a:r>
              <a:rPr lang="en-GB" dirty="0"/>
              <a:t>“Squaring off” – “you don’t care”; “what do you know”</a:t>
            </a:r>
          </a:p>
          <a:p>
            <a:pPr>
              <a:defRPr/>
            </a:pPr>
            <a:r>
              <a:rPr lang="en-GB" dirty="0"/>
              <a:t>“Interrupting” -“you are not hearing me”</a:t>
            </a:r>
          </a:p>
          <a:p>
            <a:pPr>
              <a:defRPr/>
            </a:pPr>
            <a:r>
              <a:rPr lang="en-GB" dirty="0"/>
              <a:t>“Disengagement”- “distracted”</a:t>
            </a:r>
          </a:p>
          <a:p>
            <a:pPr>
              <a:defRPr/>
            </a:pPr>
            <a:r>
              <a:rPr lang="en-GB" dirty="0"/>
              <a:t>Interviewer Factors</a:t>
            </a:r>
          </a:p>
          <a:p>
            <a:pPr>
              <a:defRPr/>
            </a:pPr>
            <a:r>
              <a:rPr lang="en-GB" dirty="0"/>
              <a:t>Tired/ distracted/very worried about the client/impatient</a:t>
            </a:r>
          </a:p>
          <a:p>
            <a:pPr>
              <a:defRPr/>
            </a:pPr>
            <a:r>
              <a:rPr lang="en-GB" dirty="0"/>
              <a:t> </a:t>
            </a:r>
          </a:p>
          <a:p>
            <a:pPr>
              <a:defRPr/>
            </a:pPr>
            <a:r>
              <a:rPr lang="en-GB" b="1" dirty="0"/>
              <a:t>Discord at various stages</a:t>
            </a:r>
          </a:p>
          <a:p>
            <a:pPr>
              <a:defRPr/>
            </a:pPr>
            <a:r>
              <a:rPr lang="en-GB" dirty="0"/>
              <a:t> Engaging </a:t>
            </a:r>
          </a:p>
          <a:p>
            <a:pPr lvl="1">
              <a:defRPr/>
            </a:pPr>
            <a:r>
              <a:rPr lang="en-GB" dirty="0"/>
              <a:t>Angry at the door</a:t>
            </a:r>
          </a:p>
          <a:p>
            <a:pPr>
              <a:defRPr/>
            </a:pPr>
            <a:r>
              <a:rPr lang="en-GB" dirty="0"/>
              <a:t>Focusing – </a:t>
            </a:r>
          </a:p>
          <a:p>
            <a:pPr lvl="1">
              <a:defRPr/>
            </a:pPr>
            <a:r>
              <a:rPr lang="en-GB" dirty="0"/>
              <a:t>Therapist pushing their agenda too soon</a:t>
            </a:r>
          </a:p>
          <a:p>
            <a:pPr>
              <a:defRPr/>
            </a:pPr>
            <a:r>
              <a:rPr lang="en-GB" dirty="0"/>
              <a:t>Evoking  </a:t>
            </a:r>
          </a:p>
          <a:p>
            <a:pPr lvl="1">
              <a:defRPr/>
            </a:pPr>
            <a:r>
              <a:rPr lang="en-GB" dirty="0"/>
              <a:t>Moving too soon from whether to how</a:t>
            </a:r>
          </a:p>
          <a:p>
            <a:pPr>
              <a:defRPr/>
            </a:pPr>
            <a:r>
              <a:rPr lang="en-GB" dirty="0"/>
              <a:t>Planning – </a:t>
            </a:r>
          </a:p>
          <a:p>
            <a:pPr lvl="1">
              <a:defRPr/>
            </a:pPr>
            <a:r>
              <a:rPr lang="en-GB" dirty="0"/>
              <a:t>Therapist moves away from autonomy of patient – takes over</a:t>
            </a:r>
          </a:p>
          <a:p>
            <a:pPr>
              <a:defRPr/>
            </a:pPr>
            <a:endParaRPr lang="en-GB" b="1" dirty="0"/>
          </a:p>
          <a:p>
            <a:pPr>
              <a:defRPr/>
            </a:pPr>
            <a:r>
              <a:rPr lang="en-GB" b="1" dirty="0"/>
              <a:t>Tools for discord</a:t>
            </a:r>
          </a:p>
          <a:p>
            <a:pPr>
              <a:defRPr/>
            </a:pPr>
            <a:r>
              <a:rPr lang="en-GB" dirty="0"/>
              <a:t>Reflection </a:t>
            </a:r>
          </a:p>
          <a:p>
            <a:pPr>
              <a:defRPr/>
            </a:pPr>
            <a:r>
              <a:rPr lang="en-GB" dirty="0"/>
              <a:t>Affirming </a:t>
            </a:r>
          </a:p>
          <a:p>
            <a:pPr>
              <a:defRPr/>
            </a:pPr>
            <a:r>
              <a:rPr lang="en-GB" dirty="0"/>
              <a:t>Shifting focus </a:t>
            </a:r>
          </a:p>
          <a:p>
            <a:pPr>
              <a:defRPr/>
            </a:pPr>
            <a:r>
              <a:rPr lang="en-GB" dirty="0"/>
              <a:t>Apologizing - therapist acknowledges own role in session not working out.</a:t>
            </a:r>
          </a:p>
          <a:p>
            <a:pPr>
              <a:defRPr/>
            </a:pPr>
            <a:endParaRPr lang="en-GB" altLang="en-US" dirty="0"/>
          </a:p>
        </p:txBody>
      </p:sp>
      <p:sp>
        <p:nvSpPr>
          <p:cNvPr id="77828" name="Slide Number Placeholder 3">
            <a:extLst>
              <a:ext uri="{FF2B5EF4-FFF2-40B4-BE49-F238E27FC236}">
                <a16:creationId xmlns:a16="http://schemas.microsoft.com/office/drawing/2014/main" id="{F90B6513-B2C9-46E9-B1F0-7D9D22CCA0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D59F50-C056-402A-9EE8-C5ACF879B6C1}" type="slidenum">
              <a:rPr lang="en-GB" altLang="en-US"/>
              <a:pPr>
                <a:spcBef>
                  <a:spcPct val="0"/>
                </a:spcBef>
              </a:pPr>
              <a:t>35</a:t>
            </a:fld>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3E6BA7AA-F3C9-478C-8ED4-7388D277E6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ECD9ED2E-8BA6-41E7-8FAC-9AA9DB7465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9876" name="Slide Number Placeholder 3">
            <a:extLst>
              <a:ext uri="{FF2B5EF4-FFF2-40B4-BE49-F238E27FC236}">
                <a16:creationId xmlns:a16="http://schemas.microsoft.com/office/drawing/2014/main" id="{9B135FB1-02A0-4ECD-A29A-E741C7E500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DE8C47-877F-4923-A8EF-A19D4E9313D2}" type="slidenum">
              <a:rPr lang="en-GB" altLang="en-US"/>
              <a:pPr>
                <a:spcBef>
                  <a:spcPct val="0"/>
                </a:spcBef>
              </a:pPr>
              <a:t>36</a:t>
            </a:fld>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B3F6B932-CE27-4F41-AD90-50BFBB74E3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44246850-DDED-4F17-A980-C95F388D25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Judged against weak comparison groups, MI produced statistically significant, durable results in the small effect range (average g = 0.28). Judged against specific treatments, MI produced nonsignificant results (average g = 0.09). </a:t>
            </a:r>
          </a:p>
        </p:txBody>
      </p:sp>
      <p:sp>
        <p:nvSpPr>
          <p:cNvPr id="81924" name="Slide Number Placeholder 3">
            <a:extLst>
              <a:ext uri="{FF2B5EF4-FFF2-40B4-BE49-F238E27FC236}">
                <a16:creationId xmlns:a16="http://schemas.microsoft.com/office/drawing/2014/main" id="{7DEA54AA-7ADD-4254-9A27-529ED47CC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4C33C14-D809-4B84-ABDA-5206CCA37B0F}" type="slidenum">
              <a:rPr lang="en-GB" altLang="en-US"/>
              <a:pPr>
                <a:spcBef>
                  <a:spcPct val="0"/>
                </a:spcBef>
              </a:pPr>
              <a:t>37</a:t>
            </a:fld>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23B60A80-3283-4FC7-A258-3B76EA1AFB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71631C13-1DC4-4DE1-AA00-0E3F63F447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3972" name="Slide Number Placeholder 3">
            <a:extLst>
              <a:ext uri="{FF2B5EF4-FFF2-40B4-BE49-F238E27FC236}">
                <a16:creationId xmlns:a16="http://schemas.microsoft.com/office/drawing/2014/main" id="{9805718F-ED9E-40EF-9F78-ED5220E4C3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27C68D-57DA-4EA2-8849-83515D4558F4}" type="slidenum">
              <a:rPr lang="en-GB" altLang="en-US"/>
              <a:pPr>
                <a:spcBef>
                  <a:spcPct val="0"/>
                </a:spcBef>
              </a:pPr>
              <a:t>38</a:t>
            </a:fld>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F4D6CC7F-67A6-407E-88B6-2082A46DD4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74D329F8-9FB3-4C8B-A757-BAB0336992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6020" name="Slide Number Placeholder 3">
            <a:extLst>
              <a:ext uri="{FF2B5EF4-FFF2-40B4-BE49-F238E27FC236}">
                <a16:creationId xmlns:a16="http://schemas.microsoft.com/office/drawing/2014/main" id="{720D9500-CCBA-49C0-AEFF-6B1254351C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376EBC-D1B3-43AF-9597-374B8D0B8D93}" type="slidenum">
              <a:rPr lang="en-GB" altLang="en-US"/>
              <a:pPr>
                <a:spcBef>
                  <a:spcPct val="0"/>
                </a:spcBef>
              </a:pPr>
              <a:t>39</a:t>
            </a:fld>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4C3C0798-4A24-467E-942E-DAA59EF867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F9EE0BBB-314D-4176-8CC1-19C89D6A45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8068" name="Slide Number Placeholder 3">
            <a:extLst>
              <a:ext uri="{FF2B5EF4-FFF2-40B4-BE49-F238E27FC236}">
                <a16:creationId xmlns:a16="http://schemas.microsoft.com/office/drawing/2014/main" id="{57971C8F-154C-4CB6-B8B3-89F7E12927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D2714A-654E-4AF4-A69A-6FD737D4AB88}" type="slidenum">
              <a:rPr lang="en-GB" altLang="en-US"/>
              <a:pPr>
                <a:spcBef>
                  <a:spcPct val="0"/>
                </a:spcBef>
              </a:pPr>
              <a:t>40</a:t>
            </a:fld>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86FA8B5B-ED47-423E-A363-D086B6E435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6691F0C6-85F0-4DC4-9FAF-AB1E172841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0116" name="Slide Number Placeholder 3">
            <a:extLst>
              <a:ext uri="{FF2B5EF4-FFF2-40B4-BE49-F238E27FC236}">
                <a16:creationId xmlns:a16="http://schemas.microsoft.com/office/drawing/2014/main" id="{BE878D61-5905-4F68-8C58-235C57B69F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2ADA9A-D862-4E63-85F6-6BB41C2E8136}" type="slidenum">
              <a:rPr lang="en-GB" altLang="en-US">
                <a:latin typeface="Calibri" panose="020F0502020204030204" pitchFamily="34" charset="0"/>
              </a:rPr>
              <a:pPr/>
              <a:t>41</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B4A2C28-0F40-4796-9BD0-FDE4D63F70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8255CD5-88E8-4C6B-BB16-9C6834D77A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7412" name="Slide Number Placeholder 3">
            <a:extLst>
              <a:ext uri="{FF2B5EF4-FFF2-40B4-BE49-F238E27FC236}">
                <a16:creationId xmlns:a16="http://schemas.microsoft.com/office/drawing/2014/main" id="{69A9055C-F4ED-4734-BDB1-C8FEC4BCBF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A9FB65-8CC1-4D67-AB74-7962FB1BB8D2}" type="slidenum">
              <a:rPr lang="en-GB" altLang="en-US">
                <a:latin typeface="Calibri" panose="020F0502020204030204" pitchFamily="34" charset="0"/>
              </a:rPr>
              <a:pPr/>
              <a:t>4</a:t>
            </a:fld>
            <a:endParaRPr lang="en-GB"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1D90A9DD-7C1C-478D-B80E-E053C34E23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799999DA-9DD9-43D4-A5BA-75646B55A9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2164" name="Slide Number Placeholder 3">
            <a:extLst>
              <a:ext uri="{FF2B5EF4-FFF2-40B4-BE49-F238E27FC236}">
                <a16:creationId xmlns:a16="http://schemas.microsoft.com/office/drawing/2014/main" id="{08CAC546-2F7E-4094-BB3D-8AD65DFE32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BD24B2-A49D-4D83-85AE-A55581F83FC5}" type="slidenum">
              <a:rPr lang="en-GB" altLang="en-US"/>
              <a:pPr>
                <a:spcBef>
                  <a:spcPct val="0"/>
                </a:spcBef>
              </a:pPr>
              <a:t>42</a:t>
            </a:fld>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2A4EC90E-9420-4A7C-B0CF-12376030E6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0ABD09DE-4233-42F5-986F-7C0252266B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4212" name="Slide Number Placeholder 3">
            <a:extLst>
              <a:ext uri="{FF2B5EF4-FFF2-40B4-BE49-F238E27FC236}">
                <a16:creationId xmlns:a16="http://schemas.microsoft.com/office/drawing/2014/main" id="{DD9B186D-52E8-47C5-92D9-C0970AD454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E00013-2596-4055-9AAC-5ED8900B5A4E}" type="slidenum">
              <a:rPr lang="en-GB" altLang="en-US"/>
              <a:pPr>
                <a:spcBef>
                  <a:spcPct val="0"/>
                </a:spcBef>
              </a:pPr>
              <a:t>43</a:t>
            </a:fld>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EAF77978-8D2C-4E67-B639-EB515C3B99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80C9F061-60B2-419E-9077-EF4D1525CF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6260" name="Slide Number Placeholder 3">
            <a:extLst>
              <a:ext uri="{FF2B5EF4-FFF2-40B4-BE49-F238E27FC236}">
                <a16:creationId xmlns:a16="http://schemas.microsoft.com/office/drawing/2014/main" id="{331764A4-2607-46FA-A7A2-A4447FE1A7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45DC40-D24A-4934-A259-05E10696F719}" type="slidenum">
              <a:rPr lang="en-GB" altLang="en-US"/>
              <a:pPr>
                <a:spcBef>
                  <a:spcPct val="0"/>
                </a:spcBef>
              </a:pPr>
              <a:t>44</a:t>
            </a:fld>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A691C33F-CDD9-4FCB-A161-CA72B32FF4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A953456-C087-4668-A4DF-5FB1FEC8627F}"/>
              </a:ext>
            </a:extLst>
          </p:cNvPr>
          <p:cNvSpPr>
            <a:spLocks noGrp="1"/>
          </p:cNvSpPr>
          <p:nvPr>
            <p:ph type="body" idx="1"/>
          </p:nvPr>
        </p:nvSpPr>
        <p:spPr/>
        <p:txBody>
          <a:bodyPr>
            <a:normAutofit fontScale="55000" lnSpcReduction="20000"/>
          </a:bodyPr>
          <a:lstStyle/>
          <a:p>
            <a:pPr>
              <a:defRPr/>
            </a:pPr>
            <a:r>
              <a:rPr lang="en-GB" dirty="0"/>
              <a:t>J </a:t>
            </a:r>
            <a:r>
              <a:rPr lang="en-GB" dirty="0" err="1"/>
              <a:t>Subst</a:t>
            </a:r>
            <a:r>
              <a:rPr lang="en-GB" dirty="0"/>
              <a:t> Abuse Treat. 1997 Jan-Feb;14(1):45-54.</a:t>
            </a:r>
          </a:p>
          <a:p>
            <a:pPr>
              <a:defRPr/>
            </a:pPr>
            <a:r>
              <a:rPr lang="en-GB" dirty="0"/>
              <a:t>Mapping-enhanced drug abuse </a:t>
            </a:r>
            <a:r>
              <a:rPr lang="en-GB" dirty="0" err="1"/>
              <a:t>counseling</a:t>
            </a:r>
            <a:r>
              <a:rPr lang="en-GB" dirty="0"/>
              <a:t>: urinalysis results in the first year of methadone treatment.</a:t>
            </a:r>
          </a:p>
          <a:p>
            <a:pPr>
              <a:defRPr/>
            </a:pPr>
            <a:r>
              <a:rPr lang="en-GB" dirty="0"/>
              <a:t>Dees SM1, </a:t>
            </a:r>
            <a:r>
              <a:rPr lang="en-GB" dirty="0" err="1"/>
              <a:t>Dansereau</a:t>
            </a:r>
            <a:r>
              <a:rPr lang="en-GB" dirty="0"/>
              <a:t> DF, Simpson DD.</a:t>
            </a:r>
          </a:p>
          <a:p>
            <a:pPr>
              <a:defRPr/>
            </a:pPr>
            <a:r>
              <a:rPr lang="en-GB" dirty="0"/>
              <a:t>Author information</a:t>
            </a:r>
          </a:p>
          <a:p>
            <a:pPr>
              <a:defRPr/>
            </a:pPr>
            <a:r>
              <a:rPr lang="en-GB" dirty="0"/>
              <a:t>Abstract</a:t>
            </a:r>
          </a:p>
          <a:p>
            <a:pPr>
              <a:defRPr/>
            </a:pPr>
            <a:endParaRPr lang="en-GB" dirty="0"/>
          </a:p>
          <a:p>
            <a:pPr>
              <a:defRPr/>
            </a:pPr>
            <a:r>
              <a:rPr lang="en-GB" dirty="0"/>
              <a:t>Urinalysis (UA) tests for opiates and cocaine were obtained over a 12-month period for a total of 155 long-term clients who participated in treatment in one of three urban methadone </a:t>
            </a:r>
            <a:r>
              <a:rPr lang="en-GB" dirty="0" err="1"/>
              <a:t>centers</a:t>
            </a:r>
            <a:r>
              <a:rPr lang="en-GB" dirty="0"/>
              <a:t>. At admission, clients were randomly assigned to "node-link mapping" (n = 82) or "standard" (n = 73) </a:t>
            </a:r>
            <a:r>
              <a:rPr lang="en-GB" dirty="0" err="1"/>
              <a:t>counseling</a:t>
            </a:r>
            <a:r>
              <a:rPr lang="en-GB" dirty="0"/>
              <a:t> treatment. Node-link mapping is a strategy for visually representing interrelationships between clients' ideas, feelings, and experiences. These </a:t>
            </a:r>
            <a:r>
              <a:rPr lang="en-GB" dirty="0" err="1"/>
              <a:t>multirelational</a:t>
            </a:r>
            <a:r>
              <a:rPr lang="en-GB" dirty="0"/>
              <a:t> maps are developed (usually by </a:t>
            </a:r>
            <a:r>
              <a:rPr lang="en-GB" dirty="0" err="1"/>
              <a:t>counselors</a:t>
            </a:r>
            <a:r>
              <a:rPr lang="en-GB" dirty="0"/>
              <a:t>) during individual and group </a:t>
            </a:r>
            <a:r>
              <a:rPr lang="en-GB" dirty="0" err="1"/>
              <a:t>counseling</a:t>
            </a:r>
            <a:r>
              <a:rPr lang="en-GB" dirty="0"/>
              <a:t> sessions to clarify clients' issues and problems. The results revealed that (a) mapping clients had significantly fewer opiate-positive UAs during months 2-6 of treatment and (b) session attendance was a significant predictor of cocaine-positive UAs over months 2-12 for mapping clients.</a:t>
            </a:r>
          </a:p>
          <a:p>
            <a:pPr>
              <a:defRPr/>
            </a:pPr>
            <a:endParaRPr lang="en-GB" dirty="0"/>
          </a:p>
          <a:p>
            <a:pPr>
              <a:defRPr/>
            </a:pPr>
            <a:endParaRPr lang="en-GB" dirty="0"/>
          </a:p>
          <a:p>
            <a:pPr>
              <a:defRPr/>
            </a:pPr>
            <a:r>
              <a:rPr lang="en-GB" dirty="0"/>
              <a:t>J Addict Dis. 1997;16(3):39-49.</a:t>
            </a:r>
          </a:p>
          <a:p>
            <a:pPr>
              <a:defRPr/>
            </a:pPr>
            <a:r>
              <a:rPr lang="en-GB" dirty="0"/>
              <a:t>The role of node-link maps in enhancing </a:t>
            </a:r>
            <a:r>
              <a:rPr lang="en-GB" dirty="0" err="1"/>
              <a:t>counseling</a:t>
            </a:r>
            <a:r>
              <a:rPr lang="en-GB" dirty="0"/>
              <a:t> efficiency.</a:t>
            </a:r>
          </a:p>
          <a:p>
            <a:pPr>
              <a:defRPr/>
            </a:pPr>
            <a:r>
              <a:rPr lang="en-GB" dirty="0" err="1"/>
              <a:t>Pitre</a:t>
            </a:r>
            <a:r>
              <a:rPr lang="en-GB" dirty="0"/>
              <a:t> U1, </a:t>
            </a:r>
            <a:r>
              <a:rPr lang="en-GB" dirty="0" err="1"/>
              <a:t>Dansereau</a:t>
            </a:r>
            <a:r>
              <a:rPr lang="en-GB" dirty="0"/>
              <a:t> DF, Simpson DD.</a:t>
            </a:r>
          </a:p>
          <a:p>
            <a:pPr>
              <a:defRPr/>
            </a:pPr>
            <a:r>
              <a:rPr lang="en-GB" dirty="0"/>
              <a:t>Author information</a:t>
            </a:r>
          </a:p>
          <a:p>
            <a:pPr>
              <a:defRPr/>
            </a:pPr>
            <a:r>
              <a:rPr lang="en-GB" dirty="0"/>
              <a:t>Abstract</a:t>
            </a:r>
          </a:p>
          <a:p>
            <a:pPr>
              <a:defRPr/>
            </a:pPr>
            <a:endParaRPr lang="en-GB" dirty="0"/>
          </a:p>
          <a:p>
            <a:pPr>
              <a:defRPr/>
            </a:pPr>
            <a:r>
              <a:rPr lang="en-GB" dirty="0"/>
              <a:t>Node-link mapping is a </a:t>
            </a:r>
            <a:r>
              <a:rPr lang="en-GB" dirty="0" err="1"/>
              <a:t>counseling</a:t>
            </a:r>
            <a:r>
              <a:rPr lang="en-GB" dirty="0"/>
              <a:t> tool that helps clients and </a:t>
            </a:r>
            <a:r>
              <a:rPr lang="en-GB" dirty="0" err="1"/>
              <a:t>counselors</a:t>
            </a:r>
            <a:r>
              <a:rPr lang="en-GB" dirty="0"/>
              <a:t> visualize relationships between ideas, actions, and feelings. Previous research has shown that methadone-maintained clients receiving mapping-enhanced </a:t>
            </a:r>
            <a:r>
              <a:rPr lang="en-GB" dirty="0" err="1"/>
              <a:t>counseling</a:t>
            </a:r>
            <a:r>
              <a:rPr lang="en-GB" dirty="0"/>
              <a:t> have more positive during-treatment outcomes (e.g., better session attendance and higher probability of clean urines) than those receiving standard </a:t>
            </a:r>
            <a:r>
              <a:rPr lang="en-GB" dirty="0" err="1"/>
              <a:t>counseling</a:t>
            </a:r>
            <a:r>
              <a:rPr lang="en-GB" dirty="0"/>
              <a:t>. Findings also suggest that mapping enhances the efficiency of </a:t>
            </a:r>
            <a:r>
              <a:rPr lang="en-GB" dirty="0" err="1"/>
              <a:t>counseling</a:t>
            </a:r>
            <a:r>
              <a:rPr lang="en-GB" dirty="0"/>
              <a:t> sessions by increasing "on task" attention and by reducing communication problems. In this study, mapping </a:t>
            </a:r>
            <a:r>
              <a:rPr lang="en-GB" dirty="0" err="1"/>
              <a:t>counseling</a:t>
            </a:r>
            <a:r>
              <a:rPr lang="en-GB" dirty="0"/>
              <a:t> was associated with greater coverage of collateral issues (i.e., issues indirectly related to drug use) than standard </a:t>
            </a:r>
            <a:r>
              <a:rPr lang="en-GB" dirty="0" err="1"/>
              <a:t>counseling</a:t>
            </a:r>
            <a:r>
              <a:rPr lang="en-GB" dirty="0"/>
              <a:t> and lower during-treatment use as indicated by urinalysis results.</a:t>
            </a:r>
          </a:p>
          <a:p>
            <a:pPr>
              <a:defRPr/>
            </a:pPr>
            <a:endParaRPr lang="en-GB" dirty="0"/>
          </a:p>
          <a:p>
            <a:pPr>
              <a:defRPr/>
            </a:pPr>
            <a:endParaRPr lang="en-GB" dirty="0"/>
          </a:p>
          <a:p>
            <a:pPr>
              <a:defRPr/>
            </a:pPr>
            <a:endParaRPr lang="en-GB" dirty="0"/>
          </a:p>
          <a:p>
            <a:pPr>
              <a:defRPr/>
            </a:pPr>
            <a:r>
              <a:rPr lang="en-GB" dirty="0"/>
              <a:t>J </a:t>
            </a:r>
            <a:r>
              <a:rPr lang="en-GB" dirty="0" err="1"/>
              <a:t>Nerv</a:t>
            </a:r>
            <a:r>
              <a:rPr lang="en-GB" dirty="0"/>
              <a:t> </a:t>
            </a:r>
            <a:r>
              <a:rPr lang="en-GB" dirty="0" err="1"/>
              <a:t>Ment</a:t>
            </a:r>
            <a:r>
              <a:rPr lang="en-GB" dirty="0"/>
              <a:t> Dis. 1997 May;185(5):306-13.</a:t>
            </a:r>
          </a:p>
          <a:p>
            <a:pPr>
              <a:defRPr/>
            </a:pPr>
            <a:r>
              <a:rPr lang="en-GB" dirty="0"/>
              <a:t>Effectiveness of node-link mapping enhanced </a:t>
            </a:r>
            <a:r>
              <a:rPr lang="en-GB" dirty="0" err="1"/>
              <a:t>counseling</a:t>
            </a:r>
            <a:r>
              <a:rPr lang="en-GB" dirty="0"/>
              <a:t> for opiate addicts: a 12-month </a:t>
            </a:r>
            <a:r>
              <a:rPr lang="en-GB" dirty="0" err="1"/>
              <a:t>posttreatment</a:t>
            </a:r>
            <a:r>
              <a:rPr lang="en-GB" dirty="0"/>
              <a:t> follow-up.</a:t>
            </a:r>
          </a:p>
          <a:p>
            <a:pPr>
              <a:defRPr/>
            </a:pPr>
            <a:r>
              <a:rPr lang="en-GB" dirty="0"/>
              <a:t>Joe GW1, </a:t>
            </a:r>
            <a:r>
              <a:rPr lang="en-GB" dirty="0" err="1"/>
              <a:t>Dansereau</a:t>
            </a:r>
            <a:r>
              <a:rPr lang="en-GB" dirty="0"/>
              <a:t> DF, </a:t>
            </a:r>
            <a:r>
              <a:rPr lang="en-GB" dirty="0" err="1"/>
              <a:t>Pitre</a:t>
            </a:r>
            <a:r>
              <a:rPr lang="en-GB" dirty="0"/>
              <a:t> U, Simpson DD.</a:t>
            </a:r>
          </a:p>
          <a:p>
            <a:pPr>
              <a:defRPr/>
            </a:pPr>
            <a:r>
              <a:rPr lang="en-GB" dirty="0"/>
              <a:t>Author information</a:t>
            </a:r>
          </a:p>
          <a:p>
            <a:pPr>
              <a:defRPr/>
            </a:pPr>
            <a:r>
              <a:rPr lang="en-GB" dirty="0"/>
              <a:t>Abstract</a:t>
            </a:r>
          </a:p>
          <a:p>
            <a:pPr>
              <a:defRPr/>
            </a:pPr>
            <a:endParaRPr lang="en-GB" dirty="0"/>
          </a:p>
          <a:p>
            <a:pPr>
              <a:defRPr/>
            </a:pPr>
            <a:r>
              <a:rPr lang="en-GB" dirty="0"/>
              <a:t>Drug abuse </a:t>
            </a:r>
            <a:r>
              <a:rPr lang="en-GB" dirty="0" err="1"/>
              <a:t>counseling</a:t>
            </a:r>
            <a:r>
              <a:rPr lang="en-GB" dirty="0"/>
              <a:t> was enhanced by node-link mapping, a visual representation technique, and evaluated in a posttreatment follow-up study. Clients randomly assigned to receive mapping </a:t>
            </a:r>
            <a:r>
              <a:rPr lang="en-GB" dirty="0" err="1"/>
              <a:t>counseling</a:t>
            </a:r>
            <a:r>
              <a:rPr lang="en-GB" dirty="0"/>
              <a:t> reported less criminal activity 12 months after treatment than did clients in the standard </a:t>
            </a:r>
            <a:r>
              <a:rPr lang="en-GB" dirty="0" err="1"/>
              <a:t>counseling</a:t>
            </a:r>
            <a:r>
              <a:rPr lang="en-GB" dirty="0"/>
              <a:t> condition. It was also found that among clients staying less than 6 months in treatment, those in the mapping group had fewer urine samples that tested positive for opiates at follow-up. Thus, mapping-enhanced </a:t>
            </a:r>
            <a:r>
              <a:rPr lang="en-GB" dirty="0" err="1"/>
              <a:t>counseling</a:t>
            </a:r>
            <a:r>
              <a:rPr lang="en-GB" dirty="0"/>
              <a:t> may be especially beneficial for clients who leave treatment prematurely.</a:t>
            </a:r>
          </a:p>
          <a:p>
            <a:pPr>
              <a:defRPr/>
            </a:pPr>
            <a:endParaRPr lang="en-GB" dirty="0"/>
          </a:p>
          <a:p>
            <a:pPr>
              <a:defRPr/>
            </a:pPr>
            <a:endParaRPr lang="en-GB" dirty="0"/>
          </a:p>
        </p:txBody>
      </p:sp>
      <p:sp>
        <p:nvSpPr>
          <p:cNvPr id="98308" name="Slide Number Placeholder 3">
            <a:extLst>
              <a:ext uri="{FF2B5EF4-FFF2-40B4-BE49-F238E27FC236}">
                <a16:creationId xmlns:a16="http://schemas.microsoft.com/office/drawing/2014/main" id="{F2638BC3-D7B1-4596-8FF2-ADB3BC35E8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5E1315-48FB-49AF-BF11-DBC76F4EC305}" type="slidenum">
              <a:rPr lang="en-GB" altLang="en-US"/>
              <a:pPr>
                <a:spcBef>
                  <a:spcPct val="0"/>
                </a:spcBef>
              </a:pPr>
              <a:t>45</a:t>
            </a:fld>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9A08A488-0FEA-42BF-A125-733686A98A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9AF1E2CA-00F8-4C28-B4CD-7398108458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0356" name="Slide Number Placeholder 3">
            <a:extLst>
              <a:ext uri="{FF2B5EF4-FFF2-40B4-BE49-F238E27FC236}">
                <a16:creationId xmlns:a16="http://schemas.microsoft.com/office/drawing/2014/main" id="{0A7ED56D-A311-48CB-9DB9-A277E03A77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139EE33-69C6-4522-878E-9010806DFB12}" type="slidenum">
              <a:rPr lang="en-GB" altLang="en-US">
                <a:latin typeface="Calibri" panose="020F0502020204030204" pitchFamily="34" charset="0"/>
              </a:rPr>
              <a:pPr/>
              <a:t>46</a:t>
            </a:fld>
            <a:endParaRPr lang="en-GB"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A5CB523E-3CC2-413B-8183-41F178F3C8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8B571093-9BEF-473E-A5D9-5D4C2F1542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2404" name="Slide Number Placeholder 3">
            <a:extLst>
              <a:ext uri="{FF2B5EF4-FFF2-40B4-BE49-F238E27FC236}">
                <a16:creationId xmlns:a16="http://schemas.microsoft.com/office/drawing/2014/main" id="{C0D2358A-D549-43D0-8DCD-031D264FFA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8F784D-8692-43EA-BCF1-55E8FA7A6C67}" type="slidenum">
              <a:rPr lang="en-GB" altLang="en-US">
                <a:latin typeface="Calibri" panose="020F0502020204030204" pitchFamily="34" charset="0"/>
              </a:rPr>
              <a:pPr/>
              <a:t>47</a:t>
            </a:fld>
            <a:endParaRPr lang="en-GB"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ACE20651-384E-44D0-9730-B82B639472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AA857D80-AB5E-487E-97EC-9EF8E3EAD8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4452" name="Slide Number Placeholder 3">
            <a:extLst>
              <a:ext uri="{FF2B5EF4-FFF2-40B4-BE49-F238E27FC236}">
                <a16:creationId xmlns:a16="http://schemas.microsoft.com/office/drawing/2014/main" id="{CEA8E159-21E0-4235-890B-AD4682D95F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8D388A-1C2A-49CB-A091-7C9492E0ABF0}" type="slidenum">
              <a:rPr lang="en-GB" altLang="en-US">
                <a:latin typeface="Calibri" panose="020F0502020204030204" pitchFamily="34" charset="0"/>
              </a:rPr>
              <a:pPr/>
              <a:t>48</a:t>
            </a:fld>
            <a:endParaRPr lang="en-GB"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44308D08-934F-4318-B75C-BD61112DB3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2964081B-305F-4502-B32F-C1E88B33F9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6500" name="Slide Number Placeholder 3">
            <a:extLst>
              <a:ext uri="{FF2B5EF4-FFF2-40B4-BE49-F238E27FC236}">
                <a16:creationId xmlns:a16="http://schemas.microsoft.com/office/drawing/2014/main" id="{B9A59C0D-B244-42FB-8410-55B5D080B4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B45515-0924-47A9-8B70-3517E1349C42}" type="slidenum">
              <a:rPr lang="en-GB" altLang="en-US">
                <a:latin typeface="Calibri" panose="020F0502020204030204" pitchFamily="34" charset="0"/>
              </a:rPr>
              <a:pPr/>
              <a:t>49</a:t>
            </a:fld>
            <a:endParaRPr lang="en-GB"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8D236128-7C32-4E00-8A6A-75C7605421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5A63FA73-9DEF-401C-9599-E16793780A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08548" name="Slide Number Placeholder 3">
            <a:extLst>
              <a:ext uri="{FF2B5EF4-FFF2-40B4-BE49-F238E27FC236}">
                <a16:creationId xmlns:a16="http://schemas.microsoft.com/office/drawing/2014/main" id="{6FD2D0C4-E82B-42A3-BFCC-8B0480CE9C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0BBED4-DEBC-4C17-9E56-189D70C6C53E}" type="slidenum">
              <a:rPr lang="en-GB" altLang="en-US">
                <a:latin typeface="Calibri" panose="020F0502020204030204" pitchFamily="34" charset="0"/>
              </a:rPr>
              <a:pPr/>
              <a:t>50</a:t>
            </a:fld>
            <a:endParaRPr lang="en-GB" altLang="en-US">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28E04CDD-28D3-4C04-AD3A-8637101693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86E9E856-DD3F-4165-B16F-273E4BC75B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10596" name="Slide Number Placeholder 3">
            <a:extLst>
              <a:ext uri="{FF2B5EF4-FFF2-40B4-BE49-F238E27FC236}">
                <a16:creationId xmlns:a16="http://schemas.microsoft.com/office/drawing/2014/main" id="{45587BDC-8C36-4C99-B03C-4A6C40BC53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45979F-AA73-4DF8-BCBA-CB51CA99EA3F}" type="slidenum">
              <a:rPr lang="en-GB" altLang="en-US">
                <a:latin typeface="Calibri" panose="020F0502020204030204" pitchFamily="34" charset="0"/>
              </a:rPr>
              <a:pPr/>
              <a:t>51</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80E7A7E-1F99-4548-830F-C27FD32BB7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500F058-F869-4E4C-9986-2BE1D094BB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9460" name="Slide Number Placeholder 3">
            <a:extLst>
              <a:ext uri="{FF2B5EF4-FFF2-40B4-BE49-F238E27FC236}">
                <a16:creationId xmlns:a16="http://schemas.microsoft.com/office/drawing/2014/main" id="{93CEA492-6A9F-4DE6-A31C-2037621F45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741D92-210F-4E5F-9EA2-CC34BDCAA84B}" type="slidenum">
              <a:rPr lang="en-GB" altLang="en-US">
                <a:latin typeface="Calibri" panose="020F0502020204030204" pitchFamily="34" charset="0"/>
              </a:rPr>
              <a:pPr/>
              <a:t>5</a:t>
            </a:fld>
            <a:endParaRPr lang="en-GB"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ACE02524-6859-426C-939C-BB37E4C269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80E73969-21CD-4A05-9DEB-B3431DC658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12644" name="Slide Number Placeholder 3">
            <a:extLst>
              <a:ext uri="{FF2B5EF4-FFF2-40B4-BE49-F238E27FC236}">
                <a16:creationId xmlns:a16="http://schemas.microsoft.com/office/drawing/2014/main" id="{399058BA-A975-4311-9F7E-3AC8B00E9B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12C887-3F6F-4AD5-8C95-83AA5F6E2AF5}" type="slidenum">
              <a:rPr lang="en-GB" altLang="en-US">
                <a:latin typeface="Calibri" panose="020F0502020204030204" pitchFamily="34" charset="0"/>
              </a:rPr>
              <a:pPr/>
              <a:t>52</a:t>
            </a:fld>
            <a:endParaRPr lang="en-GB" altLang="en-US">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8B596A64-ED9A-4F3B-A5F7-78B1FAA285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B0839922-76AA-4C6B-91B6-FDB463ACB2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latin typeface="Arial" panose="020B0604020202020204" pitchFamily="34" charset="0"/>
              </a:rPr>
              <a:t> </a:t>
            </a:r>
          </a:p>
          <a:p>
            <a:endParaRPr lang="en-GB" altLang="en-US">
              <a:latin typeface="Arial" panose="020B0604020202020204" pitchFamily="34" charset="0"/>
            </a:endParaRPr>
          </a:p>
        </p:txBody>
      </p:sp>
      <p:sp>
        <p:nvSpPr>
          <p:cNvPr id="114692" name="Slide Number Placeholder 3">
            <a:extLst>
              <a:ext uri="{FF2B5EF4-FFF2-40B4-BE49-F238E27FC236}">
                <a16:creationId xmlns:a16="http://schemas.microsoft.com/office/drawing/2014/main" id="{FBE65950-BD80-402D-A926-EDD221D1F8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EE44F6-1674-4ACF-9EE9-5697890CC5FC}" type="slidenum">
              <a:rPr lang="en-US" altLang="en-US"/>
              <a:pPr/>
              <a:t>53</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87E131AE-898B-4277-80F9-752DA43BBE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440DC17F-2919-4543-B1FA-2652B9C525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latin typeface="Arial" panose="020B0604020202020204" pitchFamily="34" charset="0"/>
              </a:rPr>
              <a:t> </a:t>
            </a:r>
          </a:p>
          <a:p>
            <a:endParaRPr lang="en-GB" altLang="en-US">
              <a:latin typeface="Arial" panose="020B0604020202020204" pitchFamily="34" charset="0"/>
            </a:endParaRPr>
          </a:p>
        </p:txBody>
      </p:sp>
      <p:sp>
        <p:nvSpPr>
          <p:cNvPr id="116740" name="Slide Number Placeholder 3">
            <a:extLst>
              <a:ext uri="{FF2B5EF4-FFF2-40B4-BE49-F238E27FC236}">
                <a16:creationId xmlns:a16="http://schemas.microsoft.com/office/drawing/2014/main" id="{CC1E49BD-F9B1-4FBE-87D3-3090D75B6B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08F72B-BCE9-448E-B5DA-D8D198A35C76}" type="slidenum">
              <a:rPr lang="en-US" altLang="en-US"/>
              <a:pPr/>
              <a:t>54</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6A9C57DD-42E6-4E94-A19C-45F5533908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BC623741-A3BB-456A-AAEF-D4AF691030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latin typeface="Arial" panose="020B0604020202020204" pitchFamily="34" charset="0"/>
            </a:endParaRPr>
          </a:p>
        </p:txBody>
      </p:sp>
      <p:sp>
        <p:nvSpPr>
          <p:cNvPr id="118788" name="Slide Number Placeholder 3">
            <a:extLst>
              <a:ext uri="{FF2B5EF4-FFF2-40B4-BE49-F238E27FC236}">
                <a16:creationId xmlns:a16="http://schemas.microsoft.com/office/drawing/2014/main" id="{72D781A9-5AD2-4CCA-B2AE-F26BF70E0E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29F41A-2A80-49A5-A4C2-4C69E3577FAA}" type="slidenum">
              <a:rPr lang="en-US" altLang="en-US"/>
              <a:pPr/>
              <a:t>55</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A9BCFA7B-A884-4480-8348-01C74B2E87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2F3D614A-C872-41C9-9D16-47F27608BE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latin typeface="Arial" panose="020B0604020202020204" pitchFamily="34" charset="0"/>
            </a:endParaRPr>
          </a:p>
        </p:txBody>
      </p:sp>
      <p:sp>
        <p:nvSpPr>
          <p:cNvPr id="120836" name="Slide Number Placeholder 3">
            <a:extLst>
              <a:ext uri="{FF2B5EF4-FFF2-40B4-BE49-F238E27FC236}">
                <a16:creationId xmlns:a16="http://schemas.microsoft.com/office/drawing/2014/main" id="{6B8DEC02-EC5B-4F64-93E7-29470B05AE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D1C91B-CEB2-4C71-8DB0-60041042ACB8}" type="slidenum">
              <a:rPr lang="en-US" altLang="en-US"/>
              <a:pPr/>
              <a:t>56</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4CF83190-6B75-4DB2-BA4B-EB110D243A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A9E0F7DD-5CE9-46BC-95CB-2E1CF6CCB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latin typeface="Arial" panose="020B0604020202020204" pitchFamily="34" charset="0"/>
            </a:endParaRPr>
          </a:p>
          <a:p>
            <a:r>
              <a:rPr lang="en-GB" altLang="en-US">
                <a:latin typeface="Arial" panose="020B0604020202020204" pitchFamily="34" charset="0"/>
              </a:rPr>
              <a:t> </a:t>
            </a:r>
          </a:p>
          <a:p>
            <a:endParaRPr lang="en-GB" altLang="en-US">
              <a:latin typeface="Arial" panose="020B0604020202020204" pitchFamily="34" charset="0"/>
            </a:endParaRPr>
          </a:p>
        </p:txBody>
      </p:sp>
      <p:sp>
        <p:nvSpPr>
          <p:cNvPr id="122884" name="Slide Number Placeholder 3">
            <a:extLst>
              <a:ext uri="{FF2B5EF4-FFF2-40B4-BE49-F238E27FC236}">
                <a16:creationId xmlns:a16="http://schemas.microsoft.com/office/drawing/2014/main" id="{271993C7-FB84-4A2B-9601-BE9AFAC552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1A53E1-7A88-4BFD-A7C0-74667090A8C1}" type="slidenum">
              <a:rPr lang="en-US" altLang="en-US"/>
              <a:pPr/>
              <a:t>57</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315CD383-6779-4D36-A717-0373A6665C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4C1723D1-FA49-4F1B-BCDC-FD8B84C6B0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latin typeface="Arial" panose="020B0604020202020204" pitchFamily="34" charset="0"/>
            </a:endParaRPr>
          </a:p>
          <a:p>
            <a:r>
              <a:rPr lang="en-GB" altLang="en-US">
                <a:latin typeface="Arial" panose="020B0604020202020204" pitchFamily="34" charset="0"/>
              </a:rPr>
              <a:t> </a:t>
            </a:r>
          </a:p>
          <a:p>
            <a:endParaRPr lang="en-GB" altLang="en-US">
              <a:latin typeface="Arial" panose="020B0604020202020204" pitchFamily="34" charset="0"/>
            </a:endParaRPr>
          </a:p>
        </p:txBody>
      </p:sp>
      <p:sp>
        <p:nvSpPr>
          <p:cNvPr id="124932" name="Slide Number Placeholder 3">
            <a:extLst>
              <a:ext uri="{FF2B5EF4-FFF2-40B4-BE49-F238E27FC236}">
                <a16:creationId xmlns:a16="http://schemas.microsoft.com/office/drawing/2014/main" id="{E612400F-4E55-4062-8320-2BF7BA9C3B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64932A-11D0-48D5-9E37-A77BFCBBF4A0}" type="slidenum">
              <a:rPr lang="en-US" altLang="en-US"/>
              <a:pPr/>
              <a:t>58</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81F72440-F7C1-4AFE-8FA3-C71EBD565A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1BA66E37-374A-4953-8F17-F9B3AB9847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latin typeface="Arial" panose="020B0604020202020204" pitchFamily="34" charset="0"/>
            </a:endParaRPr>
          </a:p>
          <a:p>
            <a:r>
              <a:rPr lang="en-GB" altLang="en-US">
                <a:latin typeface="Arial" panose="020B0604020202020204" pitchFamily="34" charset="0"/>
              </a:rPr>
              <a:t> </a:t>
            </a:r>
          </a:p>
          <a:p>
            <a:endParaRPr lang="en-GB" altLang="en-US">
              <a:latin typeface="Arial" panose="020B0604020202020204" pitchFamily="34" charset="0"/>
            </a:endParaRPr>
          </a:p>
        </p:txBody>
      </p:sp>
      <p:sp>
        <p:nvSpPr>
          <p:cNvPr id="126980" name="Slide Number Placeholder 3">
            <a:extLst>
              <a:ext uri="{FF2B5EF4-FFF2-40B4-BE49-F238E27FC236}">
                <a16:creationId xmlns:a16="http://schemas.microsoft.com/office/drawing/2014/main" id="{53976804-EB9D-4B78-AAD0-920C1EFBF2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9651EA-8DC5-419F-8B71-97A5CEE01AC9}" type="slidenum">
              <a:rPr lang="en-US" altLang="en-US"/>
              <a:pPr/>
              <a:t>59</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EB406E40-56E3-4C69-9BB9-39EF14C193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889F7642-FBC2-4D79-8A82-C754FC8742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latin typeface="Arial" panose="020B0604020202020204" pitchFamily="34" charset="0"/>
            </a:endParaRPr>
          </a:p>
          <a:p>
            <a:r>
              <a:rPr lang="en-GB" altLang="en-US">
                <a:latin typeface="Arial" panose="020B0604020202020204" pitchFamily="34" charset="0"/>
              </a:rPr>
              <a:t> </a:t>
            </a:r>
          </a:p>
          <a:p>
            <a:endParaRPr lang="en-GB" altLang="en-US">
              <a:latin typeface="Arial" panose="020B0604020202020204" pitchFamily="34" charset="0"/>
            </a:endParaRPr>
          </a:p>
        </p:txBody>
      </p:sp>
      <p:sp>
        <p:nvSpPr>
          <p:cNvPr id="129028" name="Slide Number Placeholder 3">
            <a:extLst>
              <a:ext uri="{FF2B5EF4-FFF2-40B4-BE49-F238E27FC236}">
                <a16:creationId xmlns:a16="http://schemas.microsoft.com/office/drawing/2014/main" id="{19F61D60-A0B0-4FD9-87CA-DEF23C9F53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327275-29FE-4388-B9C7-660D479C8B34}" type="slidenum">
              <a:rPr lang="en-US" altLang="en-US"/>
              <a:pPr/>
              <a:t>60</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55B45152-6BDA-40A9-8888-15B4D10B98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9BFB79B8-46B4-4D33-B631-38B5B45787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31076" name="Slide Number Placeholder 3">
            <a:extLst>
              <a:ext uri="{FF2B5EF4-FFF2-40B4-BE49-F238E27FC236}">
                <a16:creationId xmlns:a16="http://schemas.microsoft.com/office/drawing/2014/main" id="{0A1765F6-4B75-489C-BC76-62E9AA313B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93E51A-AB2C-42A2-A93A-DD4B23A63634}" type="slidenum">
              <a:rPr lang="en-GB" altLang="en-US"/>
              <a:pPr>
                <a:spcBef>
                  <a:spcPct val="0"/>
                </a:spcBef>
              </a:pPr>
              <a:t>61</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57D940A-CB48-43AA-8C95-09AEA0DE9C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15825E5-FACC-456C-B300-70B61B8711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1508" name="Slide Number Placeholder 3">
            <a:extLst>
              <a:ext uri="{FF2B5EF4-FFF2-40B4-BE49-F238E27FC236}">
                <a16:creationId xmlns:a16="http://schemas.microsoft.com/office/drawing/2014/main" id="{A8D808A2-CEA1-4CB2-830A-BE2607AE9B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5A6975-7D6E-4CE5-A9B2-ECC76ECA07E6}" type="slidenum">
              <a:rPr lang="en-GB" altLang="en-US">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CB8110FF-8AB4-4377-BC62-393260DCD6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CA785479-2FBB-4DE7-8831-0C0D480A0A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33124" name="Slide Number Placeholder 3">
            <a:extLst>
              <a:ext uri="{FF2B5EF4-FFF2-40B4-BE49-F238E27FC236}">
                <a16:creationId xmlns:a16="http://schemas.microsoft.com/office/drawing/2014/main" id="{D32FEA5A-02FF-413A-9339-E659BC8611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675757-98FE-4B35-911D-1F51D96798D2}" type="slidenum">
              <a:rPr lang="en-GB" altLang="en-US">
                <a:latin typeface="Calibri" panose="020F0502020204030204" pitchFamily="34" charset="0"/>
              </a:rPr>
              <a:pPr/>
              <a:t>62</a:t>
            </a:fld>
            <a:endParaRPr lang="en-GB" altLang="en-US">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0595ECCD-E772-4929-A99F-EB1059C45E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E9454675-C368-46A4-A813-C12C138184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35172" name="Slide Number Placeholder 3">
            <a:extLst>
              <a:ext uri="{FF2B5EF4-FFF2-40B4-BE49-F238E27FC236}">
                <a16:creationId xmlns:a16="http://schemas.microsoft.com/office/drawing/2014/main" id="{491E2A4B-9360-4AE0-9D29-45A0AE989F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E5F79F-3874-46A8-903E-75E8637E94B1}" type="slidenum">
              <a:rPr lang="en-GB" altLang="en-US">
                <a:latin typeface="Calibri" panose="020F0502020204030204" pitchFamily="34" charset="0"/>
              </a:rPr>
              <a:pPr/>
              <a:t>63</a:t>
            </a:fld>
            <a:endParaRPr lang="en-GB" altLang="en-US">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55B6760F-F18A-4B2A-90F8-4F377E3F66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45DC049-BFC0-4332-8924-85CC193D78C5}"/>
              </a:ext>
            </a:extLst>
          </p:cNvPr>
          <p:cNvSpPr>
            <a:spLocks noGrp="1"/>
          </p:cNvSpPr>
          <p:nvPr>
            <p:ph type="body" idx="1"/>
          </p:nvPr>
        </p:nvSpPr>
        <p:spPr/>
        <p:txBody>
          <a:bodyPr>
            <a:normAutofit fontScale="55000" lnSpcReduction="20000"/>
          </a:bodyPr>
          <a:lstStyle/>
          <a:p>
            <a:pPr>
              <a:defRPr/>
            </a:pPr>
            <a:r>
              <a:rPr lang="en-GB" dirty="0"/>
              <a:t>A core postulate of the excessive appetite model of how an addiction is generated is, therefore,</a:t>
            </a:r>
          </a:p>
          <a:p>
            <a:pPr>
              <a:defRPr/>
            </a:pPr>
            <a:r>
              <a:rPr lang="en-GB" dirty="0"/>
              <a:t>that a combination of operant reward, usually in the form of some powerful emotional change,</a:t>
            </a:r>
          </a:p>
          <a:p>
            <a:pPr>
              <a:defRPr/>
            </a:pPr>
            <a:r>
              <a:rPr lang="en-GB" dirty="0"/>
              <a:t>plus wide cue elicitation of conditioned responses that assist consumption in one way or</a:t>
            </a:r>
          </a:p>
          <a:p>
            <a:pPr>
              <a:defRPr/>
            </a:pPr>
            <a:r>
              <a:rPr lang="en-GB" dirty="0"/>
              <a:t>another, operating within diverse social contexts, between them constitute a powerful set of processes</a:t>
            </a:r>
          </a:p>
          <a:p>
            <a:pPr>
              <a:defRPr/>
            </a:pPr>
            <a:r>
              <a:rPr lang="en-GB" dirty="0"/>
              <a:t>responsible for the amplification of a small and unremarkable liking into a strong and potentially</a:t>
            </a:r>
          </a:p>
          <a:p>
            <a:pPr>
              <a:defRPr/>
            </a:pPr>
            <a:r>
              <a:rPr lang="en-GB" dirty="0"/>
              <a:t>troublesome attachment.</a:t>
            </a:r>
          </a:p>
          <a:p>
            <a:pPr>
              <a:defRPr/>
            </a:pPr>
            <a:endParaRPr lang="en-GB" dirty="0"/>
          </a:p>
          <a:p>
            <a:pPr>
              <a:defRPr/>
            </a:pPr>
            <a:r>
              <a:rPr lang="en-GB" dirty="0"/>
              <a:t>An additional step in some models posit a combination  of learning and memory elements into ‘cognitive schemata’.</a:t>
            </a:r>
          </a:p>
          <a:p>
            <a:pPr>
              <a:defRPr/>
            </a:pPr>
            <a:r>
              <a:rPr lang="en-GB" dirty="0"/>
              <a:t>e.g., Leventhal &amp; Cleary’s (1980) ‘multiple  regulation model’  </a:t>
            </a:r>
          </a:p>
          <a:p>
            <a:pPr>
              <a:defRPr/>
            </a:pPr>
            <a:r>
              <a:rPr lang="en-GB" dirty="0"/>
              <a:t>In their view, emotional regulation was the key to smoking, but that several emotional processes might operate</a:t>
            </a:r>
          </a:p>
          <a:p>
            <a:pPr>
              <a:defRPr/>
            </a:pPr>
            <a:r>
              <a:rPr lang="en-GB" dirty="0"/>
              <a:t>simultaneously. Smokers formed a strong emotional memory of this complex action of smoking. It was this ‘memory schema’ that was responsible for provoking desire or, as they called it, ‘craving’.</a:t>
            </a:r>
          </a:p>
          <a:p>
            <a:pPr>
              <a:defRPr/>
            </a:pPr>
            <a:endParaRPr lang="en-GB" dirty="0"/>
          </a:p>
          <a:p>
            <a:pPr>
              <a:defRPr/>
            </a:pPr>
            <a:r>
              <a:rPr lang="en-GB" dirty="0"/>
              <a:t>Orford’s Proposal  is that the mechanisms outlined above are at the core of addiction  that there are additional processes involved.</a:t>
            </a:r>
          </a:p>
          <a:p>
            <a:pPr>
              <a:defRPr/>
            </a:pPr>
            <a:r>
              <a:rPr lang="en-GB" dirty="0"/>
              <a:t>These are ‘secondary’ processes in distinction to the ‘primary’ conditioning, learning and cognitive processes described earlier.</a:t>
            </a:r>
          </a:p>
          <a:p>
            <a:pPr>
              <a:defRPr/>
            </a:pPr>
            <a:r>
              <a:rPr lang="en-GB" dirty="0"/>
              <a:t> </a:t>
            </a:r>
          </a:p>
          <a:p>
            <a:pPr>
              <a:defRPr/>
            </a:pPr>
            <a:r>
              <a:rPr lang="en-GB" dirty="0"/>
              <a:t>One type is   </a:t>
            </a:r>
            <a:r>
              <a:rPr lang="en-GB" i="1" dirty="0"/>
              <a:t>acquired emotional regulation cycles</a:t>
            </a:r>
            <a:r>
              <a:rPr lang="en-GB" dirty="0"/>
              <a:t>. </a:t>
            </a:r>
          </a:p>
          <a:p>
            <a:pPr>
              <a:defRPr/>
            </a:pPr>
            <a:r>
              <a:rPr lang="en-GB" dirty="0"/>
              <a:t>It is supposed that the stronger an attachment becomes the more likely it is that these new processes will ‘kick in’, providing further incentive for consumption by serving  new emotional regulating functions.</a:t>
            </a:r>
          </a:p>
          <a:p>
            <a:pPr>
              <a:defRPr/>
            </a:pPr>
            <a:endParaRPr lang="en-GB" dirty="0"/>
          </a:p>
          <a:p>
            <a:pPr>
              <a:defRPr/>
            </a:pPr>
            <a:r>
              <a:rPr lang="en-GB" dirty="0"/>
              <a:t>An example, is the so-called </a:t>
            </a:r>
            <a:r>
              <a:rPr lang="en-GB" i="1" dirty="0"/>
              <a:t>abstinence violation effect </a:t>
            </a:r>
            <a:r>
              <a:rPr lang="en-GB" dirty="0"/>
              <a:t>(AVE). </a:t>
            </a:r>
          </a:p>
          <a:p>
            <a:pPr>
              <a:defRPr/>
            </a:pPr>
            <a:r>
              <a:rPr lang="en-GB" dirty="0"/>
              <a:t>The AVE includes feelings of guilt and self-blame, self-attributions that are internal, global and uncontrollable,</a:t>
            </a:r>
          </a:p>
          <a:p>
            <a:pPr>
              <a:defRPr/>
            </a:pPr>
            <a:r>
              <a:rPr lang="en-GB" dirty="0"/>
              <a:t>and feelings of helplessness and hopelessness.</a:t>
            </a:r>
          </a:p>
          <a:p>
            <a:pPr>
              <a:defRPr/>
            </a:pPr>
            <a:endParaRPr lang="en-GB" dirty="0"/>
          </a:p>
          <a:p>
            <a:pPr>
              <a:defRPr/>
            </a:pPr>
            <a:r>
              <a:rPr lang="en-GB" dirty="0"/>
              <a:t>The second type of additional, amplifying processes may be thought of as the </a:t>
            </a:r>
            <a:r>
              <a:rPr lang="en-GB" i="1" dirty="0"/>
              <a:t>consequences of</a:t>
            </a:r>
          </a:p>
          <a:p>
            <a:pPr>
              <a:defRPr/>
            </a:pPr>
            <a:r>
              <a:rPr lang="en-GB" i="1" dirty="0"/>
              <a:t>conflict. </a:t>
            </a:r>
            <a:r>
              <a:rPr lang="en-GB" dirty="0"/>
              <a:t>The development of a strong appetite alters in a fundamental way the balance that has</a:t>
            </a:r>
          </a:p>
          <a:p>
            <a:pPr>
              <a:defRPr/>
            </a:pPr>
            <a:r>
              <a:rPr lang="en-GB" dirty="0"/>
              <a:t>to be struck between inclination and restraint.</a:t>
            </a:r>
          </a:p>
          <a:p>
            <a:pPr>
              <a:defRPr/>
            </a:pPr>
            <a:endParaRPr lang="en-GB" dirty="0"/>
          </a:p>
          <a:p>
            <a:pPr>
              <a:defRPr/>
            </a:pPr>
            <a:r>
              <a:rPr lang="en-GB" dirty="0"/>
              <a:t>Continued commitment to a form of behaviour which is harmful or troublesome calls for </a:t>
            </a:r>
            <a:r>
              <a:rPr lang="en-GB" i="1" dirty="0"/>
              <a:t>dissonance</a:t>
            </a:r>
          </a:p>
          <a:p>
            <a:pPr>
              <a:defRPr/>
            </a:pPr>
            <a:r>
              <a:rPr lang="en-GB" i="1" dirty="0"/>
              <a:t>reduction </a:t>
            </a:r>
            <a:r>
              <a:rPr lang="en-GB" dirty="0"/>
              <a:t>in the interests of consistency</a:t>
            </a:r>
          </a:p>
          <a:p>
            <a:pPr>
              <a:defRPr/>
            </a:pPr>
            <a:endParaRPr lang="en-GB" dirty="0"/>
          </a:p>
          <a:p>
            <a:pPr>
              <a:defRPr/>
            </a:pPr>
            <a:r>
              <a:rPr lang="en-US" dirty="0"/>
              <a:t>Leventhal, H., &amp; Cleary, P. D. (1980). The smoking problem: a review of the research and theory in behavioral risk modification. </a:t>
            </a:r>
            <a:r>
              <a:rPr lang="en-US" i="1" dirty="0"/>
              <a:t>Psychological bulletin</a:t>
            </a:r>
            <a:r>
              <a:rPr lang="en-US" dirty="0"/>
              <a:t>, </a:t>
            </a:r>
            <a:r>
              <a:rPr lang="en-US" i="1" dirty="0"/>
              <a:t>88</a:t>
            </a:r>
            <a:r>
              <a:rPr lang="en-US" dirty="0"/>
              <a:t>(2), 370.</a:t>
            </a:r>
            <a:endParaRPr lang="en-GB" dirty="0"/>
          </a:p>
        </p:txBody>
      </p:sp>
      <p:sp>
        <p:nvSpPr>
          <p:cNvPr id="137220" name="Slide Number Placeholder 3">
            <a:extLst>
              <a:ext uri="{FF2B5EF4-FFF2-40B4-BE49-F238E27FC236}">
                <a16:creationId xmlns:a16="http://schemas.microsoft.com/office/drawing/2014/main" id="{12EE1330-2C15-4062-A761-F0D4B5A652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F717D5-B5E3-4F39-961E-6B6E70B41329}" type="slidenum">
              <a:rPr lang="en-GB" altLang="en-US"/>
              <a:pPr>
                <a:spcBef>
                  <a:spcPct val="0"/>
                </a:spcBef>
              </a:pPr>
              <a:t>64</a:t>
            </a:fld>
            <a:endParaRPr lang="en-GB"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A1495D2B-C1C9-4414-9933-14D5FD2ABB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C59014CF-7A03-4DA9-A161-E6124C5469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39268" name="Slide Number Placeholder 3">
            <a:extLst>
              <a:ext uri="{FF2B5EF4-FFF2-40B4-BE49-F238E27FC236}">
                <a16:creationId xmlns:a16="http://schemas.microsoft.com/office/drawing/2014/main" id="{A0D524C6-F35E-45C8-A292-FD34C4E1A5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C493B9-2F89-49E7-B660-0D716B2DA8C3}" type="slidenum">
              <a:rPr lang="en-GB" altLang="en-US">
                <a:latin typeface="Calibri" panose="020F0502020204030204" pitchFamily="34" charset="0"/>
              </a:rPr>
              <a:pPr/>
              <a:t>65</a:t>
            </a:fld>
            <a:endParaRPr lang="en-GB" altLang="en-US">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AE35EC1B-AB40-425E-9D9D-975C51B1D1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A5F42715-84A8-4718-A302-DFDF205443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False pride inflated ego and grandiosity are defences against feelings of inferiority and inadequacy p81 </a:t>
            </a:r>
          </a:p>
          <a:p>
            <a:r>
              <a:rPr lang="en-GB" altLang="en-US"/>
              <a:t>The treatment of narcissism has many similarities to and applications for the treatment of addiction. p83</a:t>
            </a:r>
          </a:p>
          <a:p>
            <a:r>
              <a:rPr lang="en-GB" altLang="en-US"/>
              <a:t>Addiction as an attachment disorder </a:t>
            </a:r>
          </a:p>
        </p:txBody>
      </p:sp>
      <p:sp>
        <p:nvSpPr>
          <p:cNvPr id="141316" name="Slide Number Placeholder 3">
            <a:extLst>
              <a:ext uri="{FF2B5EF4-FFF2-40B4-BE49-F238E27FC236}">
                <a16:creationId xmlns:a16="http://schemas.microsoft.com/office/drawing/2014/main" id="{BAC20CA2-AE91-44D5-8276-79B22FE4A8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D24FFE-80F0-4A6B-806F-6A670084F5F5}" type="slidenum">
              <a:rPr lang="en-GB" altLang="en-US"/>
              <a:pPr>
                <a:spcBef>
                  <a:spcPct val="0"/>
                </a:spcBef>
              </a:pPr>
              <a:t>66</a:t>
            </a:fld>
            <a:endParaRPr lang="en-GB"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2818337B-3172-46CD-A3A2-421AA659B2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8954E244-0646-4A29-83C7-080468430E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43364" name="Slide Number Placeholder 3">
            <a:extLst>
              <a:ext uri="{FF2B5EF4-FFF2-40B4-BE49-F238E27FC236}">
                <a16:creationId xmlns:a16="http://schemas.microsoft.com/office/drawing/2014/main" id="{03EEA1C2-55B2-4552-8C5D-7A188869E6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C88C6B-F5AE-4F56-8F9A-63587C560A9C}" type="slidenum">
              <a:rPr lang="en-GB" altLang="en-US"/>
              <a:pPr>
                <a:spcBef>
                  <a:spcPct val="0"/>
                </a:spcBef>
              </a:pPr>
              <a:t>67</a:t>
            </a:fld>
            <a:endParaRPr lang="en-GB"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E57F9EBF-02B8-40F4-9F8C-FF12535585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581398EF-0251-4E65-A15D-9B42B9C589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Social and physical conditions that are not conducive to motivational balance by virtue of providing opportunities or incentives for a behaviour and/or failing to provide motivation for restraint </a:t>
            </a:r>
          </a:p>
          <a:p>
            <a:endParaRPr lang="en-GB" altLang="en-US"/>
          </a:p>
        </p:txBody>
      </p:sp>
      <p:sp>
        <p:nvSpPr>
          <p:cNvPr id="145412" name="Slide Number Placeholder 3">
            <a:extLst>
              <a:ext uri="{FF2B5EF4-FFF2-40B4-BE49-F238E27FC236}">
                <a16:creationId xmlns:a16="http://schemas.microsoft.com/office/drawing/2014/main" id="{1914DDEB-5756-4C0B-B8D7-ABE42F7F28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083E7D-8913-4EFB-A225-E236E6BFD50F}" type="slidenum">
              <a:rPr lang="en-GB" altLang="en-US"/>
              <a:pPr>
                <a:spcBef>
                  <a:spcPct val="0"/>
                </a:spcBef>
              </a:pPr>
              <a:t>68</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DA0C588-83F2-4512-B283-5B457D9806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96198A47-2085-4E8D-8975-AD9F37F5014B}"/>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a:defRPr/>
            </a:pPr>
            <a:r>
              <a:rPr lang="en-GB" dirty="0"/>
              <a:t>Excerpts from Heather 2017</a:t>
            </a:r>
          </a:p>
          <a:p>
            <a:pPr>
              <a:defRPr/>
            </a:pPr>
            <a:r>
              <a:rPr lang="en-GB" dirty="0"/>
              <a:t>Addiction </a:t>
            </a:r>
            <a:r>
              <a:rPr lang="en-US" dirty="0"/>
              <a:t>and obesity are </a:t>
            </a:r>
            <a:r>
              <a:rPr lang="en-US" dirty="0" err="1"/>
              <a:t>characterised</a:t>
            </a:r>
            <a:r>
              <a:rPr lang="en-US" dirty="0"/>
              <a:t> by changes in the structure and</a:t>
            </a:r>
          </a:p>
          <a:p>
            <a:pPr>
              <a:defRPr/>
            </a:pPr>
            <a:r>
              <a:rPr lang="en-US" dirty="0"/>
              <a:t>function of the brain, and that these changes reflect a consequence</a:t>
            </a:r>
          </a:p>
          <a:p>
            <a:pPr>
              <a:defRPr/>
            </a:pPr>
            <a:r>
              <a:rPr lang="en-US" dirty="0"/>
              <a:t>of chronic exposure to rewarding, pleasurable stimuli</a:t>
            </a:r>
          </a:p>
          <a:p>
            <a:pPr>
              <a:defRPr/>
            </a:pPr>
            <a:r>
              <a:rPr lang="en-US" dirty="0"/>
              <a:t>that in turn increase the motivation to consume those</a:t>
            </a:r>
          </a:p>
          <a:p>
            <a:pPr>
              <a:defRPr/>
            </a:pPr>
            <a:r>
              <a:rPr lang="en-US" dirty="0"/>
              <a:t>rewards whilst reducing the ability to control </a:t>
            </a:r>
            <a:r>
              <a:rPr lang="en-US" dirty="0" err="1"/>
              <a:t>behaviour</a:t>
            </a:r>
            <a:r>
              <a:rPr lang="en-US" dirty="0"/>
              <a:t>. But</a:t>
            </a:r>
          </a:p>
          <a:p>
            <a:pPr>
              <a:defRPr/>
            </a:pPr>
            <a:r>
              <a:rPr lang="en-US" dirty="0"/>
              <a:t>if these brain changes are indeed an inevitable response to</a:t>
            </a:r>
          </a:p>
          <a:p>
            <a:pPr>
              <a:defRPr/>
            </a:pPr>
            <a:r>
              <a:rPr lang="en-US" dirty="0"/>
              <a:t>the repetition of pleasurable acts (rather than something specific</a:t>
            </a:r>
          </a:p>
          <a:p>
            <a:pPr>
              <a:defRPr/>
            </a:pPr>
            <a:r>
              <a:rPr lang="en-US" dirty="0"/>
              <a:t>to addictive drugs), then the more parsimonious explanation</a:t>
            </a:r>
          </a:p>
          <a:p>
            <a:pPr>
              <a:defRPr/>
            </a:pPr>
            <a:r>
              <a:rPr lang="en-US" dirty="0"/>
              <a:t>is that they are a completely ‘normal’ and predictable</a:t>
            </a:r>
          </a:p>
          <a:p>
            <a:pPr>
              <a:defRPr/>
            </a:pPr>
            <a:r>
              <a:rPr lang="en-US" dirty="0" err="1"/>
              <a:t>reorganisation</a:t>
            </a:r>
            <a:r>
              <a:rPr lang="en-US" dirty="0"/>
              <a:t> of the structure of the brain and change in its</a:t>
            </a:r>
          </a:p>
          <a:p>
            <a:pPr>
              <a:defRPr/>
            </a:pPr>
            <a:r>
              <a:rPr lang="en-US" dirty="0"/>
              <a:t>function, rather than hallmarks of a ‘disease’.</a:t>
            </a:r>
          </a:p>
          <a:p>
            <a:pPr>
              <a:defRPr/>
            </a:pPr>
            <a:endParaRPr lang="en-US" altLang="en-US" dirty="0"/>
          </a:p>
          <a:p>
            <a:pPr>
              <a:defRPr/>
            </a:pPr>
            <a:r>
              <a:rPr lang="en-GB" dirty="0"/>
              <a:t>Evidence indicates </a:t>
            </a:r>
            <a:r>
              <a:rPr lang="en-US" dirty="0"/>
              <a:t>that recovery is a social experience, occurring within social</a:t>
            </a:r>
          </a:p>
          <a:p>
            <a:pPr>
              <a:defRPr/>
            </a:pPr>
            <a:r>
              <a:rPr lang="en-US" dirty="0"/>
              <a:t>contexts which change recovery experiences at a subjective</a:t>
            </a:r>
          </a:p>
          <a:p>
            <a:pPr>
              <a:defRPr/>
            </a:pPr>
            <a:r>
              <a:rPr lang="en-US" dirty="0"/>
              <a:t>level, with the emphasis on the social and on strengths.</a:t>
            </a:r>
          </a:p>
          <a:p>
            <a:pPr>
              <a:defRPr/>
            </a:pPr>
            <a:r>
              <a:rPr lang="en-US" dirty="0"/>
              <a:t>There is also evidence that recovery is more than simply</a:t>
            </a:r>
          </a:p>
          <a:p>
            <a:pPr>
              <a:defRPr/>
            </a:pPr>
            <a:r>
              <a:rPr lang="en-US" dirty="0"/>
              <a:t>the reversal of addiction. </a:t>
            </a:r>
            <a:r>
              <a:rPr lang="en-US" dirty="0" err="1"/>
              <a:t>Hibbert</a:t>
            </a:r>
            <a:r>
              <a:rPr lang="en-US" dirty="0"/>
              <a:t> and Best (2011) demonstrated</a:t>
            </a:r>
          </a:p>
          <a:p>
            <a:pPr>
              <a:defRPr/>
            </a:pPr>
            <a:r>
              <a:rPr lang="en-US" dirty="0"/>
              <a:t>that those in long-term recovery were ‘better than</a:t>
            </a:r>
          </a:p>
          <a:p>
            <a:pPr>
              <a:defRPr/>
            </a:pPr>
            <a:r>
              <a:rPr lang="en-US" dirty="0"/>
              <a:t>well’ with higher life quality following recovery than ‘typical’</a:t>
            </a:r>
          </a:p>
          <a:p>
            <a:pPr>
              <a:defRPr/>
            </a:pPr>
            <a:r>
              <a:rPr lang="en-US" dirty="0"/>
              <a:t>non-addict populations, challenging the idea that </a:t>
            </a:r>
            <a:r>
              <a:rPr lang="en-US" dirty="0" err="1"/>
              <a:t>reco</a:t>
            </a:r>
            <a:endParaRPr lang="en-US" dirty="0"/>
          </a:p>
          <a:p>
            <a:pPr>
              <a:defRPr/>
            </a:pPr>
            <a:r>
              <a:rPr lang="en-US" dirty="0"/>
              <a:t>very is a return to a homeostatic zero</a:t>
            </a:r>
          </a:p>
          <a:p>
            <a:pPr>
              <a:defRPr/>
            </a:pPr>
            <a:endParaRPr lang="en-US" altLang="en-US" dirty="0"/>
          </a:p>
          <a:p>
            <a:pPr>
              <a:defRPr/>
            </a:pPr>
            <a:endParaRPr lang="en-US" altLang="en-US" dirty="0"/>
          </a:p>
          <a:p>
            <a:pPr>
              <a:defRPr/>
            </a:pPr>
            <a:r>
              <a:rPr lang="en-US" dirty="0"/>
              <a:t>The </a:t>
            </a:r>
            <a:r>
              <a:rPr lang="en-US" dirty="0" err="1"/>
              <a:t>BDMA</a:t>
            </a:r>
            <a:r>
              <a:rPr lang="en-US" dirty="0"/>
              <a:t> ( brain disease model of addiction) as proposed by </a:t>
            </a:r>
            <a:r>
              <a:rPr lang="en-US" dirty="0" err="1"/>
              <a:t>Leshner</a:t>
            </a:r>
            <a:r>
              <a:rPr lang="en-US" dirty="0"/>
              <a:t> (1997) and </a:t>
            </a:r>
            <a:r>
              <a:rPr lang="en-US" dirty="0" err="1"/>
              <a:t>Volkow</a:t>
            </a:r>
            <a:endParaRPr lang="en-US" dirty="0"/>
          </a:p>
          <a:p>
            <a:pPr>
              <a:defRPr/>
            </a:pPr>
            <a:r>
              <a:rPr lang="en-US" dirty="0"/>
              <a:t>and colleagues (</a:t>
            </a:r>
            <a:r>
              <a:rPr lang="en-US" dirty="0" err="1"/>
              <a:t>Volkow</a:t>
            </a:r>
            <a:r>
              <a:rPr lang="en-US" dirty="0"/>
              <a:t> et al. 2016) has the basic tenet that</a:t>
            </a:r>
          </a:p>
          <a:p>
            <a:pPr>
              <a:defRPr/>
            </a:pPr>
            <a:r>
              <a:rPr lang="en-US" dirty="0"/>
              <a:t>repeated substance use leads to brain changes that render</a:t>
            </a:r>
          </a:p>
          <a:p>
            <a:pPr>
              <a:defRPr/>
            </a:pPr>
            <a:r>
              <a:rPr lang="en-US" dirty="0"/>
              <a:t>the individual incapable of making certain types of decisions</a:t>
            </a:r>
          </a:p>
          <a:p>
            <a:pPr>
              <a:defRPr/>
            </a:pPr>
            <a:r>
              <a:rPr lang="en-US" dirty="0"/>
              <a:t>and choices effectively. In essence, the </a:t>
            </a:r>
            <a:r>
              <a:rPr lang="en-US" dirty="0" err="1"/>
              <a:t>BDMA</a:t>
            </a:r>
            <a:r>
              <a:rPr lang="en-US" dirty="0"/>
              <a:t> suggests that</a:t>
            </a:r>
          </a:p>
          <a:p>
            <a:pPr>
              <a:defRPr/>
            </a:pPr>
            <a:r>
              <a:rPr lang="en-US" dirty="0"/>
              <a:t>addiction prevents addicts from making a variety of decisions</a:t>
            </a:r>
          </a:p>
          <a:p>
            <a:pPr>
              <a:defRPr/>
            </a:pPr>
            <a:r>
              <a:rPr lang="en-GB" dirty="0"/>
              <a:t>about their lives,</a:t>
            </a:r>
            <a:endParaRPr lang="en-GB" altLang="en-US" dirty="0"/>
          </a:p>
        </p:txBody>
      </p:sp>
      <p:sp>
        <p:nvSpPr>
          <p:cNvPr id="23556" name="Slide Number Placeholder 3">
            <a:extLst>
              <a:ext uri="{FF2B5EF4-FFF2-40B4-BE49-F238E27FC236}">
                <a16:creationId xmlns:a16="http://schemas.microsoft.com/office/drawing/2014/main" id="{201C3B8C-F098-4CF3-858E-5A145CA490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08EF11-7DD3-4FCA-9706-C92734311C5E}" type="slidenum">
              <a:rPr lang="en-GB" altLang="en-US"/>
              <a:pPr>
                <a:spcBef>
                  <a:spcPct val="0"/>
                </a:spcBef>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241E1DC-0234-4CB0-8AB4-B05938BF7D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90FA7A6-E483-4500-A2B7-3336F6B37D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Biological effect of long term drug use to explain patients symptoms </a:t>
            </a:r>
          </a:p>
          <a:p>
            <a:r>
              <a:rPr lang="en-US" altLang="en-US"/>
              <a:t>During acute drug use, the reward system becomes overactive and dopamine is upregulated, especially in the NAc, giving rise to positive reinforcing symptoms, such as drug-liking and euphoria. In the dependent state, the reward system becomes down-regulated and the anti-reward system becomes upregulated and CRF released from the hypothalamic neurons acts on the pituitary to release ACTH, which in turn results in the secretion of cortisol by the adrenal glands. The production of CRF is initially controlled by negative feedback of cortisol on the hippocampus and hypothalamus. However, this is eventually overcome by the production of </a:t>
            </a:r>
            <a:r>
              <a:rPr lang="en-US" altLang="en-US" i="1"/>
              <a:t>extra-hypothalamic </a:t>
            </a:r>
            <a:r>
              <a:rPr lang="en-US" altLang="en-US"/>
              <a:t>CRF from the amygdala in a feed-forward manner, which maintains the sympathetic nervous system stress response. This latter pathway produces a stress surfeit that contributes to the negative emotions associated with withdrawal and which goes unbuffered because of the hypodopaminergic tone in the mesolimbic pathway. ACTH, adrenocorticotropic hormone; BP, blood pressure; CRF, corticotropin-releasing factor; DA, dopamine; MFB, medial forebrain bundle; NA, noradrenaline; NAc, nucleus accumbens; PFC, prefrontal cortex; VTA, ventral tegmental area.</a:t>
            </a:r>
            <a:endParaRPr lang="en-GB" altLang="en-US"/>
          </a:p>
        </p:txBody>
      </p:sp>
      <p:sp>
        <p:nvSpPr>
          <p:cNvPr id="25604" name="Slide Number Placeholder 3">
            <a:extLst>
              <a:ext uri="{FF2B5EF4-FFF2-40B4-BE49-F238E27FC236}">
                <a16:creationId xmlns:a16="http://schemas.microsoft.com/office/drawing/2014/main" id="{B181354C-427D-4E5B-8292-D492DCBD8A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CF9864-764B-4307-86F2-957626DF1896}" type="slidenum">
              <a:rPr lang="en-GB" altLang="en-US">
                <a:latin typeface="Calibri" panose="020F0502020204030204" pitchFamily="34" charset="0"/>
              </a:rPr>
              <a:pPr/>
              <a:t>8</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DA7F092-FF3C-4506-AD06-369EC9F28F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4C8964B-41A0-4C01-876A-3975E0A619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7652" name="Slide Number Placeholder 3">
            <a:extLst>
              <a:ext uri="{FF2B5EF4-FFF2-40B4-BE49-F238E27FC236}">
                <a16:creationId xmlns:a16="http://schemas.microsoft.com/office/drawing/2014/main" id="{504497E7-C2DA-48AA-8467-1A0DE52234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31BD53-D10B-43B9-8CDD-ADB4ACF0AAF4}" type="slidenum">
              <a:rPr lang="en-GB" altLang="en-US">
                <a:latin typeface="Calibri" panose="020F0502020204030204" pitchFamily="34" charset="0"/>
              </a:rPr>
              <a:pPr/>
              <a:t>9</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09421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endParaRPr lang="en-GB" noProof="0"/>
          </a:p>
        </p:txBody>
      </p:sp>
      <p:sp>
        <p:nvSpPr>
          <p:cNvPr id="4" name="Rectangle 4">
            <a:extLst>
              <a:ext uri="{FF2B5EF4-FFF2-40B4-BE49-F238E27FC236}">
                <a16:creationId xmlns:a16="http://schemas.microsoft.com/office/drawing/2014/main" id="{97BF5C96-38C6-4CA7-8098-0C2F7567251E}"/>
              </a:ext>
            </a:extLst>
          </p:cNvPr>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pPr>
              <a:defRPr/>
            </a:pPr>
            <a:endParaRPr lang="en-US"/>
          </a:p>
        </p:txBody>
      </p:sp>
      <p:sp>
        <p:nvSpPr>
          <p:cNvPr id="5" name="Rectangle 5">
            <a:extLst>
              <a:ext uri="{FF2B5EF4-FFF2-40B4-BE49-F238E27FC236}">
                <a16:creationId xmlns:a16="http://schemas.microsoft.com/office/drawing/2014/main" id="{6BD00D2C-B1AF-49DA-99D1-654050A7F878}"/>
              </a:ext>
            </a:extLst>
          </p:cNvPr>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pPr>
              <a:defRPr/>
            </a:pPr>
            <a:endParaRPr lang="en-US"/>
          </a:p>
        </p:txBody>
      </p:sp>
      <p:sp>
        <p:nvSpPr>
          <p:cNvPr id="6" name="Rectangle 6">
            <a:extLst>
              <a:ext uri="{FF2B5EF4-FFF2-40B4-BE49-F238E27FC236}">
                <a16:creationId xmlns:a16="http://schemas.microsoft.com/office/drawing/2014/main" id="{BA04C8F0-8268-4992-908B-65A388F47E67}"/>
              </a:ext>
            </a:extLst>
          </p:cNvPr>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fld id="{3A796B63-37AA-4C7F-A729-A5E7AD793359}" type="slidenum">
              <a:rPr lang="en-US" altLang="en-US"/>
              <a:pPr/>
              <a:t>‹#›</a:t>
            </a:fld>
            <a:endParaRPr lang="en-US" altLang="en-US"/>
          </a:p>
        </p:txBody>
      </p:sp>
    </p:spTree>
    <p:extLst>
      <p:ext uri="{BB962C8B-B14F-4D97-AF65-F5344CB8AC3E}">
        <p14:creationId xmlns:p14="http://schemas.microsoft.com/office/powerpoint/2010/main" val="243796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69952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744314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356670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31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D81AD8B-0539-4EF0-9E20-CA7026FED38E}"/>
              </a:ext>
            </a:extLst>
          </p:cNvPr>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pPr>
              <a:defRPr/>
            </a:pPr>
            <a:fld id="{32F66ABA-45AD-476E-9C01-4A7ABF72A404}" type="datetimeFigureOut">
              <a:rPr lang="en-GB"/>
              <a:pPr>
                <a:defRPr/>
              </a:pPr>
              <a:t>21/08/2020</a:t>
            </a:fld>
            <a:endParaRPr lang="en-GB"/>
          </a:p>
        </p:txBody>
      </p:sp>
      <p:sp>
        <p:nvSpPr>
          <p:cNvPr id="5" name="Rectangle 5">
            <a:extLst>
              <a:ext uri="{FF2B5EF4-FFF2-40B4-BE49-F238E27FC236}">
                <a16:creationId xmlns:a16="http://schemas.microsoft.com/office/drawing/2014/main" id="{45B79A08-9DC4-4307-AFC4-4597D77183F9}"/>
              </a:ext>
            </a:extLst>
          </p:cNvPr>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pPr>
              <a:defRPr/>
            </a:pPr>
            <a:endParaRPr lang="en-GB"/>
          </a:p>
        </p:txBody>
      </p:sp>
      <p:sp>
        <p:nvSpPr>
          <p:cNvPr id="6" name="Rectangle 6">
            <a:extLst>
              <a:ext uri="{FF2B5EF4-FFF2-40B4-BE49-F238E27FC236}">
                <a16:creationId xmlns:a16="http://schemas.microsoft.com/office/drawing/2014/main" id="{56C2BB4A-0B38-4EB1-AF8F-0069DEE00D11}"/>
              </a:ext>
            </a:extLst>
          </p:cNvPr>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fld id="{0FA32029-98F4-44D1-B076-CA5063ED7E86}" type="slidenum">
              <a:rPr lang="en-GB" altLang="en-US"/>
              <a:pPr/>
              <a:t>‹#›</a:t>
            </a:fld>
            <a:endParaRPr lang="en-GB" altLang="en-US"/>
          </a:p>
        </p:txBody>
      </p:sp>
    </p:spTree>
    <p:extLst>
      <p:ext uri="{BB962C8B-B14F-4D97-AF65-F5344CB8AC3E}">
        <p14:creationId xmlns:p14="http://schemas.microsoft.com/office/powerpoint/2010/main" val="2745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61EA84B3-5E48-4B45-8F54-1ED70F49B9A0}"/>
              </a:ext>
            </a:extLst>
          </p:cNvPr>
          <p:cNvSpPr>
            <a:spLocks noGrp="1" noChangeArrowheads="1"/>
          </p:cNvSpPr>
          <p:nvPr>
            <p:ph type="dt" sz="half" idx="10"/>
          </p:nvPr>
        </p:nvSpPr>
        <p:spPr>
          <a:xfrm>
            <a:off x="0" y="0"/>
            <a:ext cx="0" cy="0"/>
          </a:xfrm>
        </p:spPr>
        <p:txBody>
          <a:bodyPr/>
          <a:lstStyle>
            <a:lvl1pPr eaLnBrk="1" hangingPunct="1">
              <a:defRPr>
                <a:latin typeface="Arial" charset="0"/>
                <a:ea typeface="Arial" charset="0"/>
                <a:cs typeface="Arial" charset="0"/>
              </a:defRPr>
            </a:lvl1pPr>
          </a:lstStyle>
          <a:p>
            <a:pPr>
              <a:defRPr/>
            </a:pPr>
            <a:fld id="{C48441C5-4EC5-4BD6-BD69-44CB5CDDA632}" type="datetimeFigureOut">
              <a:rPr lang="en-GB"/>
              <a:pPr>
                <a:defRPr/>
              </a:pPr>
              <a:t>21/08/2020</a:t>
            </a:fld>
            <a:endParaRPr lang="en-GB"/>
          </a:p>
        </p:txBody>
      </p:sp>
      <p:sp>
        <p:nvSpPr>
          <p:cNvPr id="6" name="Rectangle 5">
            <a:extLst>
              <a:ext uri="{FF2B5EF4-FFF2-40B4-BE49-F238E27FC236}">
                <a16:creationId xmlns:a16="http://schemas.microsoft.com/office/drawing/2014/main" id="{7DBFCFD9-B074-44B8-8D9B-6291B359203A}"/>
              </a:ext>
            </a:extLst>
          </p:cNvPr>
          <p:cNvSpPr>
            <a:spLocks noGrp="1" noChangeArrowheads="1"/>
          </p:cNvSpPr>
          <p:nvPr>
            <p:ph type="ftr" sz="quarter" idx="11"/>
          </p:nvPr>
        </p:nvSpPr>
        <p:spPr>
          <a:xfrm>
            <a:off x="0" y="0"/>
            <a:ext cx="0" cy="0"/>
          </a:xfrm>
        </p:spPr>
        <p:txBody>
          <a:bodyPr/>
          <a:lstStyle>
            <a:lvl1pPr eaLnBrk="1" hangingPunct="1">
              <a:defRPr>
                <a:latin typeface="Arial" charset="0"/>
                <a:ea typeface="Arial" charset="0"/>
                <a:cs typeface="Arial" charset="0"/>
              </a:defRPr>
            </a:lvl1pPr>
          </a:lstStyle>
          <a:p>
            <a:pPr>
              <a:defRPr/>
            </a:pPr>
            <a:endParaRPr lang="en-GB"/>
          </a:p>
        </p:txBody>
      </p:sp>
      <p:sp>
        <p:nvSpPr>
          <p:cNvPr id="7" name="Rectangle 6">
            <a:extLst>
              <a:ext uri="{FF2B5EF4-FFF2-40B4-BE49-F238E27FC236}">
                <a16:creationId xmlns:a16="http://schemas.microsoft.com/office/drawing/2014/main" id="{0DA8AB78-DC15-4548-972B-A0DAA909E58F}"/>
              </a:ext>
            </a:extLst>
          </p:cNvPr>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eaLnBrk="1" hangingPunct="1">
              <a:defRPr/>
            </a:lvl1pPr>
          </a:lstStyle>
          <a:p>
            <a:fld id="{B9EE5D96-4189-49C4-B7D1-0C2BCB9AAE5D}" type="slidenum">
              <a:rPr lang="en-GB" altLang="en-US"/>
              <a:pPr/>
              <a:t>‹#›</a:t>
            </a:fld>
            <a:endParaRPr lang="en-GB" altLang="en-US"/>
          </a:p>
        </p:txBody>
      </p:sp>
    </p:spTree>
    <p:extLst>
      <p:ext uri="{BB962C8B-B14F-4D97-AF65-F5344CB8AC3E}">
        <p14:creationId xmlns:p14="http://schemas.microsoft.com/office/powerpoint/2010/main" val="337949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9">
            <a:extLst>
              <a:ext uri="{FF2B5EF4-FFF2-40B4-BE49-F238E27FC236}">
                <a16:creationId xmlns:a16="http://schemas.microsoft.com/office/drawing/2014/main" id="{CE0356B0-4D4D-4045-9612-FFB6F96A1CC3}"/>
              </a:ext>
            </a:extLst>
          </p:cNvPr>
          <p:cNvSpPr>
            <a:spLocks noGrp="1" noChangeArrowheads="1"/>
          </p:cNvSpPr>
          <p:nvPr>
            <p:ph type="dt" sz="half" idx="10"/>
          </p:nvPr>
        </p:nvSpPr>
        <p:spPr>
          <a:xfrm>
            <a:off x="0" y="0"/>
            <a:ext cx="0" cy="0"/>
          </a:xfrm>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ED2AC2B4-69D1-4158-B1EB-A94693CDC9B7}"/>
              </a:ext>
            </a:extLst>
          </p:cNvPr>
          <p:cNvSpPr>
            <a:spLocks noGrp="1" noChangeArrowheads="1"/>
          </p:cNvSpPr>
          <p:nvPr>
            <p:ph type="ftr" sz="quarter" idx="11"/>
          </p:nvPr>
        </p:nvSpPr>
        <p:spPr>
          <a:xfrm>
            <a:off x="0" y="0"/>
            <a:ext cx="0" cy="0"/>
          </a:xfrm>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168AC292-22F9-4714-AC9C-7A5F2470322E}"/>
              </a:ext>
            </a:extLst>
          </p:cNvPr>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517A4929-96A8-4214-9F77-BEFA3BC7B3D2}" type="slidenum">
              <a:rPr lang="en-US" altLang="en-US"/>
              <a:pPr/>
              <a:t>‹#›</a:t>
            </a:fld>
            <a:endParaRPr lang="en-US" altLang="en-US"/>
          </a:p>
        </p:txBody>
      </p:sp>
    </p:spTree>
    <p:extLst>
      <p:ext uri="{BB962C8B-B14F-4D97-AF65-F5344CB8AC3E}">
        <p14:creationId xmlns:p14="http://schemas.microsoft.com/office/powerpoint/2010/main" val="3883044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48D4A1CD-72A7-48CD-8E24-A9DFD9854FD7}"/>
              </a:ext>
            </a:extLst>
          </p:cNvPr>
          <p:cNvSpPr>
            <a:spLocks noGrp="1"/>
          </p:cNvSpPr>
          <p:nvPr>
            <p:ph type="dt" sz="half" idx="10"/>
          </p:nvPr>
        </p:nvSpPr>
        <p:spPr>
          <a:xfrm>
            <a:off x="0" y="0"/>
            <a:ext cx="0" cy="0"/>
          </a:xfrm>
        </p:spPr>
        <p:txBody>
          <a:bodyPr/>
          <a:lstStyle>
            <a:lvl1pPr>
              <a:defRPr/>
            </a:lvl1pPr>
          </a:lstStyle>
          <a:p>
            <a:pPr>
              <a:defRPr/>
            </a:pPr>
            <a:fld id="{B33F9D06-3A30-4EB3-8B48-978C96422374}" type="datetimeFigureOut">
              <a:rPr lang="en-GB"/>
              <a:pPr>
                <a:defRPr/>
              </a:pPr>
              <a:t>21/08/2020</a:t>
            </a:fld>
            <a:endParaRPr lang="en-GB"/>
          </a:p>
        </p:txBody>
      </p:sp>
      <p:sp>
        <p:nvSpPr>
          <p:cNvPr id="4" name="Footer Placeholder 4">
            <a:extLst>
              <a:ext uri="{FF2B5EF4-FFF2-40B4-BE49-F238E27FC236}">
                <a16:creationId xmlns:a16="http://schemas.microsoft.com/office/drawing/2014/main" id="{2CB4364C-9417-4EED-8604-52178E924F7F}"/>
              </a:ext>
            </a:extLst>
          </p:cNvPr>
          <p:cNvSpPr>
            <a:spLocks noGrp="1"/>
          </p:cNvSpPr>
          <p:nvPr>
            <p:ph type="ftr" sz="quarter" idx="11"/>
          </p:nvPr>
        </p:nvSpPr>
        <p:spPr>
          <a:xfrm>
            <a:off x="0" y="0"/>
            <a:ext cx="0" cy="0"/>
          </a:xfrm>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DD69B3FE-8F7C-4BED-BC52-BE1B6B541EFE}"/>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6434600B-BD01-43F9-BD12-D14512B70EFF}" type="slidenum">
              <a:rPr lang="en-GB" altLang="en-US"/>
              <a:pPr/>
              <a:t>‹#›</a:t>
            </a:fld>
            <a:endParaRPr lang="en-GB" altLang="en-US"/>
          </a:p>
        </p:txBody>
      </p:sp>
    </p:spTree>
    <p:extLst>
      <p:ext uri="{BB962C8B-B14F-4D97-AF65-F5344CB8AC3E}">
        <p14:creationId xmlns:p14="http://schemas.microsoft.com/office/powerpoint/2010/main" val="428590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342FB7A-2DF5-4436-B177-DBDCCBF683C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E93C398B-4516-4E45-B54D-8D89DE0F33F8}"/>
              </a:ext>
            </a:extLst>
          </p:cNvPr>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9">
            <a:extLst>
              <a:ext uri="{FF2B5EF4-FFF2-40B4-BE49-F238E27FC236}">
                <a16:creationId xmlns:a16="http://schemas.microsoft.com/office/drawing/2014/main" id="{05583DBB-987D-4B50-BF56-40E771A7128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eaLnBrk="1" fontAlgn="base" hangingPunct="1">
        <a:spcBef>
          <a:spcPct val="0"/>
        </a:spcBef>
        <a:spcAft>
          <a:spcPct val="0"/>
        </a:spcAft>
        <a:defRPr sz="4400">
          <a:solidFill>
            <a:schemeClr val="tx1"/>
          </a:solidFill>
          <a:latin typeface="Arial" charset="0"/>
        </a:defRPr>
      </a:lvl6pPr>
      <a:lvl7pPr marL="914400" algn="ctr" defTabSz="457200" rtl="0" eaLnBrk="1" fontAlgn="base" hangingPunct="1">
        <a:spcBef>
          <a:spcPct val="0"/>
        </a:spcBef>
        <a:spcAft>
          <a:spcPct val="0"/>
        </a:spcAft>
        <a:defRPr sz="4400">
          <a:solidFill>
            <a:schemeClr val="tx1"/>
          </a:solidFill>
          <a:latin typeface="Arial" charset="0"/>
        </a:defRPr>
      </a:lvl7pPr>
      <a:lvl8pPr marL="1371600" algn="ctr" defTabSz="457200" rtl="0" eaLnBrk="1" fontAlgn="base" hangingPunct="1">
        <a:spcBef>
          <a:spcPct val="0"/>
        </a:spcBef>
        <a:spcAft>
          <a:spcPct val="0"/>
        </a:spcAft>
        <a:defRPr sz="4400">
          <a:solidFill>
            <a:schemeClr val="tx1"/>
          </a:solidFill>
          <a:latin typeface="Arial" charset="0"/>
        </a:defRPr>
      </a:lvl8pPr>
      <a:lvl9pPr marL="1828800" algn="ctr" defTabSz="457200" rtl="0" eaLnBrk="1" fontAlgn="base" hangingPunct="1">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diagramColors" Target="../diagrams/colors1.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diagramQuickStyle" Target="../diagrams/quickStyle1.xml"/><Relationship Id="rId5" Type="http://schemas.openxmlformats.org/officeDocument/2006/relationships/image" Target="../media/image9.png"/><Relationship Id="rId10" Type="http://schemas.openxmlformats.org/officeDocument/2006/relationships/diagramLayout" Target="../diagrams/layout1.xml"/><Relationship Id="rId4" Type="http://schemas.openxmlformats.org/officeDocument/2006/relationships/image" Target="../media/image8.png"/><Relationship Id="rId9" Type="http://schemas.openxmlformats.org/officeDocument/2006/relationships/diagramData" Target="../diagrams/data1.xml"/><Relationship Id="rId1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dm-rJJPCuTE&amp;list=PL0C3D4CCB642157AE"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www.youtube.com/watch?v=CSvNw1TmFss#t=23" TargetMode="External"/><Relationship Id="rId5" Type="http://schemas.openxmlformats.org/officeDocument/2006/relationships/hyperlink" Target="http://www.youtube.com/watch?v=URiKA7CKtfc" TargetMode="External"/><Relationship Id="rId4" Type="http://schemas.openxmlformats.org/officeDocument/2006/relationships/hyperlink" Target="http://www.youtube.com/watch?v=80XyNE89eC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a:extLst>
              <a:ext uri="{FF2B5EF4-FFF2-40B4-BE49-F238E27FC236}">
                <a16:creationId xmlns:a16="http://schemas.microsoft.com/office/drawing/2014/main" id="{D9744351-FBF0-4842-B7F7-CE20E96CE2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3" descr="bottom_branding.png">
            <a:extLst>
              <a:ext uri="{FF2B5EF4-FFF2-40B4-BE49-F238E27FC236}">
                <a16:creationId xmlns:a16="http://schemas.microsoft.com/office/drawing/2014/main" id="{A44DB25B-F343-427D-B4E4-505ED3EEF1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724400"/>
            <a:ext cx="179705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1">
            <a:extLst>
              <a:ext uri="{FF2B5EF4-FFF2-40B4-BE49-F238E27FC236}">
                <a16:creationId xmlns:a16="http://schemas.microsoft.com/office/drawing/2014/main" id="{851F81BC-786D-4C18-AB86-1CFA4D73CC6E}"/>
              </a:ext>
            </a:extLst>
          </p:cNvPr>
          <p:cNvSpPr txBox="1">
            <a:spLocks noChangeArrowheads="1"/>
          </p:cNvSpPr>
          <p:nvPr/>
        </p:nvSpPr>
        <p:spPr bwMode="auto">
          <a:xfrm>
            <a:off x="384175" y="990600"/>
            <a:ext cx="81422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3600" b="1"/>
              <a:t>Substance Misuse Module                                                                                         </a:t>
            </a:r>
            <a:r>
              <a:rPr lang="en-GB" altLang="en-US" sz="3600"/>
              <a:t>	</a:t>
            </a:r>
          </a:p>
          <a:p>
            <a:r>
              <a:rPr lang="en-GB" altLang="en-US" sz="3600">
                <a:solidFill>
                  <a:srgbClr val="000000"/>
                </a:solidFill>
              </a:rPr>
              <a:t>	</a:t>
            </a:r>
          </a:p>
        </p:txBody>
      </p:sp>
      <p:sp>
        <p:nvSpPr>
          <p:cNvPr id="10245" name="TextBox 1">
            <a:extLst>
              <a:ext uri="{FF2B5EF4-FFF2-40B4-BE49-F238E27FC236}">
                <a16:creationId xmlns:a16="http://schemas.microsoft.com/office/drawing/2014/main" id="{09AEB5CF-D233-4A18-AD10-751796727970}"/>
              </a:ext>
            </a:extLst>
          </p:cNvPr>
          <p:cNvSpPr txBox="1">
            <a:spLocks noChangeArrowheads="1"/>
          </p:cNvSpPr>
          <p:nvPr/>
        </p:nvSpPr>
        <p:spPr bwMode="auto">
          <a:xfrm>
            <a:off x="725488" y="3121025"/>
            <a:ext cx="76136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0000"/>
                </a:solidFill>
              </a:rPr>
              <a:t>Recovery Concepts, Psycho-social Treatments and Service Development</a:t>
            </a:r>
            <a:endParaRPr lang="en-US" altLang="en-US" b="1">
              <a:solidFill>
                <a:srgbClr val="A00054"/>
              </a:solidFill>
            </a:endParaRPr>
          </a:p>
          <a:p>
            <a:pPr algn="ctr" eaLnBrk="1" hangingPunct="1"/>
            <a:endParaRPr lang="en-US" altLang="en-US" b="1">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4FFF948-2FA7-40FE-B22F-4549707AA008}"/>
              </a:ext>
            </a:extLst>
          </p:cNvPr>
          <p:cNvSpPr>
            <a:spLocks noGrp="1" noChangeArrowheads="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The 12 Steps 1-6</a:t>
            </a:r>
          </a:p>
        </p:txBody>
      </p:sp>
      <p:sp>
        <p:nvSpPr>
          <p:cNvPr id="28675" name="Rectangle 3">
            <a:extLst>
              <a:ext uri="{FF2B5EF4-FFF2-40B4-BE49-F238E27FC236}">
                <a16:creationId xmlns:a16="http://schemas.microsoft.com/office/drawing/2014/main" id="{ED8F2CDB-0F43-44D6-86D7-8FBBCED22FF3}"/>
              </a:ext>
            </a:extLst>
          </p:cNvPr>
          <p:cNvSpPr>
            <a:spLocks noGrp="1" noChangeArrowheads="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lnSpc>
                <a:spcPct val="80000"/>
              </a:lnSpc>
              <a:buClr>
                <a:schemeClr val="tx1"/>
              </a:buClr>
              <a:buFontTx/>
              <a:buAutoNum type="arabicPeriod"/>
            </a:pPr>
            <a:r>
              <a:rPr lang="en-GB" altLang="en-US"/>
              <a:t>We admitted we were powerless over alcohol - that our lives had become unmanageable.</a:t>
            </a:r>
          </a:p>
          <a:p>
            <a:pPr marL="457200" indent="-457200" eaLnBrk="1" hangingPunct="1">
              <a:lnSpc>
                <a:spcPct val="80000"/>
              </a:lnSpc>
              <a:buClr>
                <a:schemeClr val="tx1"/>
              </a:buClr>
              <a:buFontTx/>
              <a:buAutoNum type="arabicPeriod"/>
            </a:pPr>
            <a:r>
              <a:rPr lang="en-GB" altLang="en-US"/>
              <a:t>Came to believe that a Power greater than ourselves could restore us to sanity.</a:t>
            </a:r>
          </a:p>
          <a:p>
            <a:pPr marL="457200" indent="-457200" eaLnBrk="1" hangingPunct="1">
              <a:lnSpc>
                <a:spcPct val="80000"/>
              </a:lnSpc>
              <a:buClr>
                <a:schemeClr val="tx1"/>
              </a:buClr>
              <a:buFontTx/>
              <a:buAutoNum type="arabicPeriod"/>
            </a:pPr>
            <a:r>
              <a:rPr lang="en-GB" altLang="en-US"/>
              <a:t>Made a decision to turn our will and our lives over to the care of God as we understood Him.</a:t>
            </a:r>
          </a:p>
          <a:p>
            <a:pPr marL="457200" indent="-457200" eaLnBrk="1" hangingPunct="1">
              <a:lnSpc>
                <a:spcPct val="80000"/>
              </a:lnSpc>
              <a:buClr>
                <a:schemeClr val="tx1"/>
              </a:buClr>
              <a:buFontTx/>
              <a:buAutoNum type="arabicPeriod"/>
            </a:pPr>
            <a:r>
              <a:rPr lang="en-GB" altLang="en-US"/>
              <a:t>Made a searching and fearless moral inventory of ourselves.</a:t>
            </a:r>
          </a:p>
          <a:p>
            <a:pPr marL="457200" indent="-457200" eaLnBrk="1" hangingPunct="1">
              <a:lnSpc>
                <a:spcPct val="80000"/>
              </a:lnSpc>
              <a:buClr>
                <a:schemeClr val="tx1"/>
              </a:buClr>
              <a:buFontTx/>
              <a:buAutoNum type="arabicPeriod"/>
            </a:pPr>
            <a:r>
              <a:rPr lang="en-GB" altLang="en-US"/>
              <a:t>Admitted to God, to ourselves and to another human being the exact nature of our wrongs.</a:t>
            </a:r>
          </a:p>
          <a:p>
            <a:pPr marL="457200" indent="-457200" eaLnBrk="1" hangingPunct="1">
              <a:lnSpc>
                <a:spcPct val="80000"/>
              </a:lnSpc>
              <a:buClr>
                <a:schemeClr val="tx1"/>
              </a:buClr>
              <a:buFontTx/>
              <a:buAutoNum type="arabicPeriod"/>
            </a:pPr>
            <a:r>
              <a:rPr lang="en-GB" altLang="en-US"/>
              <a:t>Were entirely ready to have God remove all these defects of character.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A983A53-7B18-43D6-9853-8C3B3C027249}"/>
              </a:ext>
            </a:extLst>
          </p:cNvPr>
          <p:cNvSpPr>
            <a:spLocks noGrp="1" noChangeArrowheads="1"/>
          </p:cNvSpPr>
          <p:nvPr>
            <p:ph type="ctrTitle"/>
          </p:nvPr>
        </p:nvSpPr>
        <p:spPr bwMode="auto">
          <a:xfrm>
            <a:off x="250825" y="115888"/>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The 12 Steps 6-12</a:t>
            </a:r>
          </a:p>
        </p:txBody>
      </p:sp>
      <p:sp>
        <p:nvSpPr>
          <p:cNvPr id="10243" name="Rectangle 3">
            <a:extLst>
              <a:ext uri="{FF2B5EF4-FFF2-40B4-BE49-F238E27FC236}">
                <a16:creationId xmlns:a16="http://schemas.microsoft.com/office/drawing/2014/main" id="{41754248-55D4-4E20-9B7A-3D5DCFBAFD1F}"/>
              </a:ext>
            </a:extLst>
          </p:cNvPr>
          <p:cNvSpPr>
            <a:spLocks noGrp="1" noChangeArrowheads="1"/>
          </p:cNvSpPr>
          <p:nvPr>
            <p:ph type="body" sz="quarter" idx="13"/>
          </p:nvPr>
        </p:nvSpPr>
        <p:spPr>
          <a:xfrm>
            <a:off x="107950" y="981075"/>
            <a:ext cx="9031288" cy="3743325"/>
          </a:xfrm>
        </p:spPr>
        <p:txBody>
          <a:bodyPr/>
          <a:lstStyle/>
          <a:p>
            <a:pPr eaLnBrk="1" hangingPunct="1">
              <a:lnSpc>
                <a:spcPct val="80000"/>
              </a:lnSpc>
              <a:buClr>
                <a:schemeClr val="tx1"/>
              </a:buClr>
              <a:buFont typeface="+mj-lt"/>
              <a:buAutoNum type="arabicPeriod" startAt="7"/>
              <a:defRPr/>
            </a:pPr>
            <a:r>
              <a:rPr lang="en-GB" altLang="en-US" dirty="0"/>
              <a:t>Humbly asked Him to remove our shortcomings.</a:t>
            </a:r>
          </a:p>
          <a:p>
            <a:pPr marL="457200" indent="-457200" eaLnBrk="1" hangingPunct="1">
              <a:lnSpc>
                <a:spcPct val="80000"/>
              </a:lnSpc>
              <a:buClr>
                <a:schemeClr val="tx1"/>
              </a:buClr>
              <a:buFontTx/>
              <a:buAutoNum type="arabicPeriod" startAt="7"/>
              <a:defRPr/>
            </a:pPr>
            <a:r>
              <a:rPr lang="en-GB" altLang="en-US" dirty="0"/>
              <a:t>Made a list of all persons we had harmed, and became willing to make amends to them all.</a:t>
            </a:r>
          </a:p>
          <a:p>
            <a:pPr marL="457200" indent="-457200" eaLnBrk="1" hangingPunct="1">
              <a:lnSpc>
                <a:spcPct val="80000"/>
              </a:lnSpc>
              <a:buClr>
                <a:schemeClr val="tx1"/>
              </a:buClr>
              <a:buFontTx/>
              <a:buAutoNum type="arabicPeriod" startAt="7"/>
              <a:defRPr/>
            </a:pPr>
            <a:r>
              <a:rPr lang="en-GB" altLang="en-US" dirty="0"/>
              <a:t>Made direct amends to such people wherever possible, except when to do so would injure them or others.</a:t>
            </a:r>
          </a:p>
          <a:p>
            <a:pPr marL="457200" indent="-457200" eaLnBrk="1" hangingPunct="1">
              <a:lnSpc>
                <a:spcPct val="80000"/>
              </a:lnSpc>
              <a:buClr>
                <a:schemeClr val="tx1"/>
              </a:buClr>
              <a:buFontTx/>
              <a:buAutoNum type="arabicPeriod" startAt="7"/>
              <a:defRPr/>
            </a:pPr>
            <a:r>
              <a:rPr lang="en-GB" altLang="en-US" dirty="0"/>
              <a:t>Continued to take personal inventory and when we were wrong promptly admitted it.</a:t>
            </a:r>
          </a:p>
          <a:p>
            <a:pPr marL="457200" indent="-457200" eaLnBrk="1" hangingPunct="1">
              <a:lnSpc>
                <a:spcPct val="80000"/>
              </a:lnSpc>
              <a:buClr>
                <a:schemeClr val="tx1"/>
              </a:buClr>
              <a:buFontTx/>
              <a:buAutoNum type="arabicPeriod" startAt="7"/>
              <a:defRPr/>
            </a:pPr>
            <a:r>
              <a:rPr lang="en-GB" altLang="en-US" dirty="0"/>
              <a:t>Sought through prayer and meditation to improve our conscious contact with God as we understood Him, praying only for knowledge of His will for us and the power to carry that out.</a:t>
            </a:r>
          </a:p>
          <a:p>
            <a:pPr marL="457200" indent="-457200" eaLnBrk="1" hangingPunct="1">
              <a:lnSpc>
                <a:spcPct val="80000"/>
              </a:lnSpc>
              <a:buClr>
                <a:schemeClr val="tx1"/>
              </a:buClr>
              <a:buFontTx/>
              <a:buAutoNum type="arabicPeriod" startAt="7"/>
              <a:defRPr/>
            </a:pPr>
            <a:r>
              <a:rPr lang="en-GB" altLang="en-US" dirty="0"/>
              <a:t>Having had a spiritual awakening as the result of these steps, we tried to carry this message to alcoholics and to practice these principles in all our affairs.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035E5F99-807C-4AF7-B1BD-9F2B19C1F9F6}"/>
              </a:ext>
            </a:extLst>
          </p:cNvPr>
          <p:cNvSpPr>
            <a:spLocks noGrp="1" noChangeArrowheads="1"/>
          </p:cNvSpPr>
          <p:nvPr>
            <p:ph type="ctrTitle"/>
          </p:nvPr>
        </p:nvSpPr>
        <p:spPr bwMode="auto">
          <a:xfrm>
            <a:off x="457200" y="922338"/>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Recovery Model of Addiction</a:t>
            </a:r>
          </a:p>
        </p:txBody>
      </p:sp>
      <p:sp>
        <p:nvSpPr>
          <p:cNvPr id="32771" name="Text Placeholder 2">
            <a:extLst>
              <a:ext uri="{FF2B5EF4-FFF2-40B4-BE49-F238E27FC236}">
                <a16:creationId xmlns:a16="http://schemas.microsoft.com/office/drawing/2014/main" id="{DA365819-315E-4600-B679-459EC147D13C}"/>
              </a:ext>
            </a:extLst>
          </p:cNvPr>
          <p:cNvSpPr>
            <a:spLocks noGrp="1" noChangeArrowheads="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58% of people with a lifetime addiction will ‘recover’.</a:t>
            </a:r>
          </a:p>
          <a:p>
            <a:r>
              <a:rPr lang="en-US" altLang="en-US"/>
              <a:t>Recovery is predicted by: exposure to role models, and a sense of purpose and meaning.</a:t>
            </a:r>
          </a:p>
          <a:p>
            <a:r>
              <a:rPr lang="en-US" altLang="en-US"/>
              <a:t>Recovery involves personal changes in both beliefs (about reduced use, and abstinence where it is both desired and realistic) and skills (coping skills, practical abilities), as well as social capital (non-using support).</a:t>
            </a:r>
          </a:p>
          <a:p>
            <a:r>
              <a:rPr lang="en-US" altLang="en-US"/>
              <a:t>Recovery is also a social movement where visible recovery champions can generate a social contagion of hope.</a:t>
            </a:r>
          </a:p>
          <a:p>
            <a:endParaRPr lang="en-GB" altLang="en-US"/>
          </a:p>
        </p:txBody>
      </p:sp>
      <p:sp>
        <p:nvSpPr>
          <p:cNvPr id="32772" name="TextBox 3">
            <a:extLst>
              <a:ext uri="{FF2B5EF4-FFF2-40B4-BE49-F238E27FC236}">
                <a16:creationId xmlns:a16="http://schemas.microsoft.com/office/drawing/2014/main" id="{ACC1C906-467D-446E-A08E-625DC0264859}"/>
              </a:ext>
            </a:extLst>
          </p:cNvPr>
          <p:cNvSpPr txBox="1">
            <a:spLocks noChangeArrowheads="1"/>
          </p:cNvSpPr>
          <p:nvPr/>
        </p:nvSpPr>
        <p:spPr bwMode="auto">
          <a:xfrm>
            <a:off x="0" y="6237288"/>
            <a:ext cx="9144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Best, D. W., &amp; Lubman, D. I. (2012). The recovery paradigm: A model of hope and change for alcohol and drug addiction. </a:t>
            </a:r>
            <a:r>
              <a:rPr lang="en-US" altLang="en-US" sz="1200" i="1"/>
              <a:t>Australian family physician</a:t>
            </a:r>
            <a:r>
              <a:rPr lang="en-US" altLang="en-US" sz="1200"/>
              <a:t>, </a:t>
            </a:r>
            <a:r>
              <a:rPr lang="en-US" altLang="en-US" sz="1200" i="1"/>
              <a:t>41</a:t>
            </a:r>
            <a:r>
              <a:rPr lang="en-US" altLang="en-US" sz="1200"/>
              <a:t>(8), 593</a:t>
            </a:r>
            <a:r>
              <a:rPr lang="en-US" altLang="en-US"/>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C9330270-CC5F-40C5-B29F-E3D16AE43FDE}"/>
              </a:ext>
            </a:extLst>
          </p:cNvPr>
          <p:cNvSpPr>
            <a:spLocks noGrp="1"/>
          </p:cNvSpPr>
          <p:nvPr>
            <p:ph type="ctrTitle"/>
          </p:nvPr>
        </p:nvSpPr>
        <p:spPr bwMode="auto">
          <a:xfrm>
            <a:off x="323850" y="263525"/>
            <a:ext cx="4421188" cy="1130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NICE guidance  </a:t>
            </a:r>
            <a:br>
              <a:rPr lang="en-GB" altLang="en-US"/>
            </a:br>
            <a:r>
              <a:rPr lang="en-GB" altLang="en-US"/>
              <a:t>Brief interventions </a:t>
            </a:r>
          </a:p>
        </p:txBody>
      </p:sp>
      <p:sp>
        <p:nvSpPr>
          <p:cNvPr id="33795" name="Content Placeholder 2">
            <a:extLst>
              <a:ext uri="{FF2B5EF4-FFF2-40B4-BE49-F238E27FC236}">
                <a16:creationId xmlns:a16="http://schemas.microsoft.com/office/drawing/2014/main" id="{3B825592-BAAF-4BA0-86D0-E256046F599E}"/>
              </a:ext>
            </a:extLst>
          </p:cNvPr>
          <p:cNvSpPr>
            <a:spLocks noGrp="1"/>
          </p:cNvSpPr>
          <p:nvPr>
            <p:ph type="body" sz="quarter" idx="13"/>
          </p:nvPr>
        </p:nvSpPr>
        <p:spPr bwMode="auto">
          <a:xfrm>
            <a:off x="0" y="2133600"/>
            <a:ext cx="8362950" cy="327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000"/>
              <a:t>Can use in a variety of settings for people not in contact with drug services and for people in limited contact with drug services </a:t>
            </a:r>
          </a:p>
          <a:p>
            <a:pPr eaLnBrk="1" hangingPunct="1"/>
            <a:r>
              <a:rPr lang="en-GB" altLang="en-US" sz="2000"/>
              <a:t>Suggest not to provide group psychoeducational interventions about reducing BBV  risks / injecting  </a:t>
            </a:r>
          </a:p>
          <a:p>
            <a:pPr eaLnBrk="1" hangingPunct="1"/>
            <a:r>
              <a:rPr lang="en-GB" altLang="en-US" sz="2000"/>
              <a:t>Opportunistic brief interventions focused on motivation should be offered to people in limited contact / no contact with drug services </a:t>
            </a:r>
          </a:p>
          <a:p>
            <a:pPr lvl="1" eaLnBrk="1" hangingPunct="1"/>
            <a:r>
              <a:rPr lang="en-GB" altLang="en-US" sz="2000"/>
              <a:t>2 sessions each lasting 10–45 minutes. </a:t>
            </a:r>
          </a:p>
          <a:p>
            <a:pPr lvl="1" eaLnBrk="1" hangingPunct="1"/>
            <a:r>
              <a:rPr lang="en-GB" altLang="en-US" sz="2000"/>
              <a:t>explore ambivalence - drug use and possible treatment</a:t>
            </a:r>
            <a:endParaRPr lang="en-GB" altLang="en-US"/>
          </a:p>
        </p:txBody>
      </p:sp>
      <p:sp>
        <p:nvSpPr>
          <p:cNvPr id="33796" name="TextBox 1">
            <a:extLst>
              <a:ext uri="{FF2B5EF4-FFF2-40B4-BE49-F238E27FC236}">
                <a16:creationId xmlns:a16="http://schemas.microsoft.com/office/drawing/2014/main" id="{A87A8F27-7A70-44D6-9C2F-AFEF511D1D5E}"/>
              </a:ext>
            </a:extLst>
          </p:cNvPr>
          <p:cNvSpPr txBox="1">
            <a:spLocks noChangeArrowheads="1"/>
          </p:cNvSpPr>
          <p:nvPr/>
        </p:nvSpPr>
        <p:spPr bwMode="auto">
          <a:xfrm>
            <a:off x="0" y="6308725"/>
            <a:ext cx="676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a:t>National Institute for Clinical Excellence. (2007). Drug misuse in over 16s: psychosocial interventions. Manchester: National Institute for Health and Clinical Excellence.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0280CEE-01A7-471E-882B-D69982DC1BA5}"/>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a:t>Contingency management (CM)</a:t>
            </a:r>
          </a:p>
        </p:txBody>
      </p:sp>
      <p:sp>
        <p:nvSpPr>
          <p:cNvPr id="35843" name="Content Placeholder 2">
            <a:extLst>
              <a:ext uri="{FF2B5EF4-FFF2-40B4-BE49-F238E27FC236}">
                <a16:creationId xmlns:a16="http://schemas.microsoft.com/office/drawing/2014/main" id="{50EE7B3E-456B-452D-8244-504DB63E6FB9}"/>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Offer incentives for abstinence or a reduction in illicit drug use</a:t>
            </a:r>
          </a:p>
          <a:p>
            <a:pPr eaLnBrk="1" hangingPunct="1"/>
            <a:r>
              <a:rPr lang="en-GB" altLang="en-US"/>
              <a:t>Emphasis on reinforcing positive behaviours </a:t>
            </a:r>
          </a:p>
          <a:p>
            <a:pPr eaLnBrk="1" hangingPunct="1"/>
            <a:r>
              <a:rPr lang="en-GB" altLang="en-US"/>
              <a:t>Good evidence that contingency management increases the likelihood of positive behaviours and is cost effective.</a:t>
            </a:r>
          </a:p>
          <a:p>
            <a:pPr eaLnBrk="1" hangingPunct="1"/>
            <a:r>
              <a:rPr lang="en-GB" altLang="en-US"/>
              <a:t>Effective incentives include vouchers (for goods), privileges (e.g., take-home methadone doses) and modest financial incentives. </a:t>
            </a:r>
          </a:p>
          <a:p>
            <a:pPr eaLnBrk="1" hangingPunct="1"/>
            <a:endParaRPr lang="en-GB" altLang="en-US"/>
          </a:p>
        </p:txBody>
      </p:sp>
      <p:sp>
        <p:nvSpPr>
          <p:cNvPr id="35844" name="TextBox 4">
            <a:extLst>
              <a:ext uri="{FF2B5EF4-FFF2-40B4-BE49-F238E27FC236}">
                <a16:creationId xmlns:a16="http://schemas.microsoft.com/office/drawing/2014/main" id="{A55429ED-0A43-4674-A427-9CB270D1FB73}"/>
              </a:ext>
            </a:extLst>
          </p:cNvPr>
          <p:cNvSpPr txBox="1">
            <a:spLocks noChangeArrowheads="1"/>
          </p:cNvSpPr>
          <p:nvPr/>
        </p:nvSpPr>
        <p:spPr bwMode="auto">
          <a:xfrm>
            <a:off x="0" y="6308725"/>
            <a:ext cx="676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a:t>National Institute for Clinical Excellence. (2007). Drug misuse in over 16s: psychosocial interventions. Manchester: National Institute for Health and Clinical Excellence.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a:extLst>
              <a:ext uri="{FF2B5EF4-FFF2-40B4-BE49-F238E27FC236}">
                <a16:creationId xmlns:a16="http://schemas.microsoft.com/office/drawing/2014/main" id="{8DBDD53D-A692-4B1B-993C-CE2C120333BF}"/>
              </a:ext>
            </a:extLst>
          </p:cNvPr>
          <p:cNvSpPr>
            <a:spLocks noGrp="1"/>
          </p:cNvSpPr>
          <p:nvPr>
            <p:ph type="ctrTitle"/>
          </p:nvPr>
        </p:nvSpPr>
        <p:spPr bwMode="auto">
          <a:xfrm>
            <a:off x="360363" y="5302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a:t>Other interventions</a:t>
            </a:r>
          </a:p>
        </p:txBody>
      </p:sp>
      <p:sp>
        <p:nvSpPr>
          <p:cNvPr id="37891" name="Content Placeholder 4">
            <a:extLst>
              <a:ext uri="{FF2B5EF4-FFF2-40B4-BE49-F238E27FC236}">
                <a16:creationId xmlns:a16="http://schemas.microsoft.com/office/drawing/2014/main" id="{DECA7C5A-87AE-4010-BA4B-A29DE69FC846}"/>
              </a:ext>
            </a:extLst>
          </p:cNvPr>
          <p:cNvSpPr>
            <a:spLocks noGrp="1"/>
          </p:cNvSpPr>
          <p:nvPr>
            <p:ph type="body" sz="quarter" idx="13"/>
          </p:nvPr>
        </p:nvSpPr>
        <p:spPr bwMode="auto">
          <a:xfrm>
            <a:off x="111125" y="1341438"/>
            <a:ext cx="7845425" cy="4248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t>Behavioural couples therapy (BCT)</a:t>
            </a:r>
          </a:p>
          <a:p>
            <a:pPr lvl="1" eaLnBrk="1" hangingPunct="1"/>
            <a:r>
              <a:rPr lang="en-GB" altLang="en-US"/>
              <a:t>Consider for people who are in close contact with a non-drug-misusing partner – focus on : </a:t>
            </a:r>
          </a:p>
          <a:p>
            <a:pPr lvl="2" eaLnBrk="1" hangingPunct="1"/>
            <a:r>
              <a:rPr lang="en-GB" altLang="en-US"/>
              <a:t>the service user's drug misuse</a:t>
            </a:r>
          </a:p>
          <a:p>
            <a:pPr lvl="2" eaLnBrk="1" hangingPunct="1"/>
            <a:r>
              <a:rPr lang="en-GB" altLang="en-US"/>
              <a:t>consist of at least 12 weekly sessions. </a:t>
            </a:r>
          </a:p>
          <a:p>
            <a:pPr lvl="1" eaLnBrk="1" hangingPunct="1"/>
            <a:r>
              <a:rPr lang="en-GB" altLang="en-US"/>
              <a:t>Naltrexone concordance  - use BCT/CM</a:t>
            </a:r>
          </a:p>
          <a:p>
            <a:pPr eaLnBrk="1" hangingPunct="1"/>
            <a:r>
              <a:rPr lang="en-GB" altLang="en-US" b="1"/>
              <a:t>CBT and psychodynamic therapy</a:t>
            </a:r>
          </a:p>
          <a:p>
            <a:pPr lvl="1" eaLnBrk="1" hangingPunct="1"/>
            <a:r>
              <a:rPr lang="en-GB" altLang="en-US" u="sng"/>
              <a:t>Not</a:t>
            </a:r>
            <a:r>
              <a:rPr lang="en-GB" altLang="en-US"/>
              <a:t> to people presenting for treatment of cannabis or stimulant misuse or those receiving opioid maintenance treatment</a:t>
            </a:r>
          </a:p>
          <a:p>
            <a:pPr lvl="1" eaLnBrk="1" hangingPunct="1"/>
            <a:r>
              <a:rPr lang="en-GB" altLang="en-US"/>
              <a:t>Use for treatment of comorbid depression and anxiety disorders </a:t>
            </a:r>
          </a:p>
        </p:txBody>
      </p:sp>
      <p:sp>
        <p:nvSpPr>
          <p:cNvPr id="37892" name="TextBox 4">
            <a:extLst>
              <a:ext uri="{FF2B5EF4-FFF2-40B4-BE49-F238E27FC236}">
                <a16:creationId xmlns:a16="http://schemas.microsoft.com/office/drawing/2014/main" id="{81021E36-FF59-424C-848F-AE8B25B1AE41}"/>
              </a:ext>
            </a:extLst>
          </p:cNvPr>
          <p:cNvSpPr txBox="1">
            <a:spLocks noChangeArrowheads="1"/>
          </p:cNvSpPr>
          <p:nvPr/>
        </p:nvSpPr>
        <p:spPr bwMode="auto">
          <a:xfrm>
            <a:off x="0" y="6308725"/>
            <a:ext cx="676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a:t>National Institute for Clinical Excellence. (2007). Drug misuse in over 16s: psychosocial interventions. Manchester: National Institute for Health and Clinical Excellence.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EDC620BD-3B20-40D5-9D94-C28D4FFCCD1B}"/>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a:t>Residential and inpatient care</a:t>
            </a:r>
          </a:p>
        </p:txBody>
      </p:sp>
      <p:sp>
        <p:nvSpPr>
          <p:cNvPr id="39939" name="Content Placeholder 2">
            <a:extLst>
              <a:ext uri="{FF2B5EF4-FFF2-40B4-BE49-F238E27FC236}">
                <a16:creationId xmlns:a16="http://schemas.microsoft.com/office/drawing/2014/main" id="{87A974CA-1FA3-4E36-AEB4-FA5B2D09729C}"/>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Same range of psychosocial interventions (PSI) for inpatient and residential settings as in community settings. </a:t>
            </a:r>
          </a:p>
          <a:p>
            <a:pPr eaLnBrk="1" hangingPunct="1"/>
            <a:r>
              <a:rPr lang="en-GB" altLang="en-US"/>
              <a:t>Consider Residential treatment for people who are seeking abstinence and comorbid physical, mental health or social problems.</a:t>
            </a:r>
          </a:p>
          <a:p>
            <a:pPr eaLnBrk="1" hangingPunct="1"/>
            <a:r>
              <a:rPr lang="en-GB" altLang="en-US"/>
              <a:t>Should have completed a residential detoxification programme and not benefited from previous community-based psychosocial treatment.</a:t>
            </a:r>
          </a:p>
        </p:txBody>
      </p:sp>
      <p:sp>
        <p:nvSpPr>
          <p:cNvPr id="39940" name="TextBox 4">
            <a:extLst>
              <a:ext uri="{FF2B5EF4-FFF2-40B4-BE49-F238E27FC236}">
                <a16:creationId xmlns:a16="http://schemas.microsoft.com/office/drawing/2014/main" id="{8B3306D8-C4DB-440B-AA06-2EF0CBFEBDE5}"/>
              </a:ext>
            </a:extLst>
          </p:cNvPr>
          <p:cNvSpPr txBox="1">
            <a:spLocks noChangeArrowheads="1"/>
          </p:cNvSpPr>
          <p:nvPr/>
        </p:nvSpPr>
        <p:spPr bwMode="auto">
          <a:xfrm>
            <a:off x="0" y="6308725"/>
            <a:ext cx="6769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a:t>National Institute for Clinical Excellence. (2007). Drug misuse in over 16s: psychosocial interventions. Manchester: National Institute for Health and Clinical Excellence.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5D626E2-FC3C-4591-9F11-8CE604DFC52D}"/>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NICE Alcohol CG115 *</a:t>
            </a:r>
            <a:br>
              <a:rPr lang="en-GB" altLang="en-US"/>
            </a:br>
            <a:br>
              <a:rPr lang="en-GB" altLang="en-US"/>
            </a:br>
            <a:r>
              <a:rPr lang="en-GB" altLang="en-US" sz="2400"/>
              <a:t>Harmful drinking and mild alcohol dependence</a:t>
            </a:r>
            <a:br>
              <a:rPr lang="en-GB" altLang="en-US"/>
            </a:br>
            <a:endParaRPr lang="en-GB" altLang="en-US"/>
          </a:p>
        </p:txBody>
      </p:sp>
      <p:sp>
        <p:nvSpPr>
          <p:cNvPr id="41987" name="Content Placeholder 2">
            <a:extLst>
              <a:ext uri="{FF2B5EF4-FFF2-40B4-BE49-F238E27FC236}">
                <a16:creationId xmlns:a16="http://schemas.microsoft.com/office/drawing/2014/main" id="{2A616822-781F-4495-80CD-AF48ECAF97EB}"/>
              </a:ext>
            </a:extLst>
          </p:cNvPr>
          <p:cNvSpPr>
            <a:spLocks noGrp="1"/>
          </p:cNvSpPr>
          <p:nvPr>
            <p:ph type="body" sz="quarter" idx="13"/>
          </p:nvPr>
        </p:nvSpPr>
        <p:spPr bwMode="auto">
          <a:xfrm>
            <a:off x="390525" y="2924175"/>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Offer  PSI  - cognitive behavioural therapies, behavioural therapies or social network and environment-based therapies - focused specifically on alcohol-related cognitions, behaviour, problems and social networks. </a:t>
            </a:r>
          </a:p>
          <a:p>
            <a:pPr eaLnBrk="1" hangingPunct="1"/>
            <a:r>
              <a:rPr lang="en-GB" altLang="en-US"/>
              <a:t>People with a partner - behavioural couples therapy.</a:t>
            </a:r>
          </a:p>
        </p:txBody>
      </p:sp>
      <p:sp>
        <p:nvSpPr>
          <p:cNvPr id="41988" name="TextBox 1">
            <a:extLst>
              <a:ext uri="{FF2B5EF4-FFF2-40B4-BE49-F238E27FC236}">
                <a16:creationId xmlns:a16="http://schemas.microsoft.com/office/drawing/2014/main" id="{0FE31BA0-792E-42EB-92E0-3915201C84E3}"/>
              </a:ext>
            </a:extLst>
          </p:cNvPr>
          <p:cNvSpPr txBox="1">
            <a:spLocks noChangeArrowheads="1"/>
          </p:cNvSpPr>
          <p:nvPr/>
        </p:nvSpPr>
        <p:spPr bwMode="auto">
          <a:xfrm>
            <a:off x="0" y="6210300"/>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a:t>National Institute for Health and Care Excellence. (2011). Alcohol use disorders: diagnosis, assessment and management of harmful drinking and alcohol dependence CG115. London: National Institute for Health and Care Excellence.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FF2C98F-D703-499E-966A-05A647ABE8D9}"/>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a:t>Behavioural approaches</a:t>
            </a:r>
          </a:p>
        </p:txBody>
      </p:sp>
      <p:sp>
        <p:nvSpPr>
          <p:cNvPr id="44035" name="Content Placeholder 2">
            <a:extLst>
              <a:ext uri="{FF2B5EF4-FFF2-40B4-BE49-F238E27FC236}">
                <a16:creationId xmlns:a16="http://schemas.microsoft.com/office/drawing/2014/main" id="{6DB09BC7-7C5C-4809-BCE1-FD94062C9F7B}"/>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Behavioural therapies</a:t>
            </a:r>
          </a:p>
          <a:p>
            <a:pPr lvl="1" eaLnBrk="1" hangingPunct="1"/>
            <a:r>
              <a:rPr lang="en-GB" altLang="en-US"/>
              <a:t>Cue exposure /Behavioural self control training / contingency management / aversion therapy</a:t>
            </a:r>
          </a:p>
          <a:p>
            <a:pPr eaLnBrk="1" hangingPunct="1"/>
            <a:r>
              <a:rPr lang="en-GB" altLang="en-US"/>
              <a:t>Social behaviour and network therapy (SBNT</a:t>
            </a:r>
            <a:r>
              <a:rPr lang="en-GB" altLang="en-US" b="1"/>
              <a:t>)</a:t>
            </a:r>
            <a:endParaRPr lang="en-GB" altLang="en-US"/>
          </a:p>
          <a:p>
            <a:pPr lvl="1" eaLnBrk="1" hangingPunct="1"/>
            <a:r>
              <a:rPr lang="en-GB" altLang="en-US"/>
              <a:t>Range of strategies to help build social networks supportive of change involving patient and patient’s networks (friends / families)</a:t>
            </a:r>
          </a:p>
          <a:p>
            <a:pPr lvl="1" eaLnBrk="1" hangingPunct="1"/>
            <a:r>
              <a:rPr lang="en-GB" altLang="en-US"/>
              <a:t>Aim of the integration is to build a ‘positive social support for a change in drinking’</a:t>
            </a:r>
          </a:p>
          <a:p>
            <a:pPr eaLnBrk="1" hangingPunct="1"/>
            <a:endParaRPr lang="en-GB" altLang="en-US"/>
          </a:p>
          <a:p>
            <a:pPr eaLnBrk="1" hangingPunct="1"/>
            <a:endParaRPr lang="en-GB" altLang="en-US"/>
          </a:p>
        </p:txBody>
      </p:sp>
      <p:sp>
        <p:nvSpPr>
          <p:cNvPr id="44036" name="TextBox 1">
            <a:extLst>
              <a:ext uri="{FF2B5EF4-FFF2-40B4-BE49-F238E27FC236}">
                <a16:creationId xmlns:a16="http://schemas.microsoft.com/office/drawing/2014/main" id="{07979962-3D07-4520-892E-02026E180A69}"/>
              </a:ext>
            </a:extLst>
          </p:cNvPr>
          <p:cNvSpPr txBox="1">
            <a:spLocks noChangeArrowheads="1"/>
          </p:cNvSpPr>
          <p:nvPr/>
        </p:nvSpPr>
        <p:spPr bwMode="auto">
          <a:xfrm>
            <a:off x="0" y="6210300"/>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a:t>National Institute for Health and Care Excellence. (2011). Alcohol use disorders: diagnosis, assessment and management of harmful drinking and alcohol dependence CG115. London: National Institute for Health and Care Excellence.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83282714-DB0B-4D81-BFE6-9B44B20A34CE}"/>
              </a:ext>
            </a:extLst>
          </p:cNvPr>
          <p:cNvSpPr>
            <a:spLocks noGrp="1"/>
          </p:cNvSpPr>
          <p:nvPr>
            <p:ph type="ctrTitle"/>
          </p:nvPr>
        </p:nvSpPr>
        <p:spPr bwMode="auto">
          <a:xfrm>
            <a:off x="457200" y="1025525"/>
            <a:ext cx="836295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a:t>Interventions for moderate and severe alcohol dependence after successful withdrawal</a:t>
            </a:r>
          </a:p>
        </p:txBody>
      </p:sp>
      <p:sp>
        <p:nvSpPr>
          <p:cNvPr id="46083" name="Content Placeholder 2">
            <a:extLst>
              <a:ext uri="{FF2B5EF4-FFF2-40B4-BE49-F238E27FC236}">
                <a16:creationId xmlns:a16="http://schemas.microsoft.com/office/drawing/2014/main" id="{9CB99EFA-0793-4B66-BDA9-4AF00DE7566B}"/>
              </a:ext>
            </a:extLst>
          </p:cNvPr>
          <p:cNvSpPr>
            <a:spLocks noGrp="1"/>
          </p:cNvSpPr>
          <p:nvPr>
            <p:ph type="body" sz="quarter" idx="13"/>
          </p:nvPr>
        </p:nvSpPr>
        <p:spPr bwMode="auto">
          <a:xfrm>
            <a:off x="366713" y="2781300"/>
            <a:ext cx="7839075" cy="3719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Consider offering acamprosate or oral naltrexone</a:t>
            </a:r>
            <a:r>
              <a:rPr lang="en-GB" altLang="en-US" baseline="30000"/>
              <a:t> </a:t>
            </a:r>
            <a:r>
              <a:rPr lang="en-GB" altLang="en-US"/>
              <a:t>in combination with an individual psychological intervention (cognitive behavioural therapies, behavioural therapies or social network and environment-based therapies</a:t>
            </a:r>
          </a:p>
        </p:txBody>
      </p:sp>
      <p:sp>
        <p:nvSpPr>
          <p:cNvPr id="46084" name="TextBox 1">
            <a:extLst>
              <a:ext uri="{FF2B5EF4-FFF2-40B4-BE49-F238E27FC236}">
                <a16:creationId xmlns:a16="http://schemas.microsoft.com/office/drawing/2014/main" id="{A4263EC0-A029-4061-AE17-94EECCF7EEA9}"/>
              </a:ext>
            </a:extLst>
          </p:cNvPr>
          <p:cNvSpPr txBox="1">
            <a:spLocks noChangeArrowheads="1"/>
          </p:cNvSpPr>
          <p:nvPr/>
        </p:nvSpPr>
        <p:spPr bwMode="auto">
          <a:xfrm>
            <a:off x="0" y="6270625"/>
            <a:ext cx="8569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a:t>National Institute for Health and Care Excellence. (2011). Alcohol use disorders: diagnosis, assessment and management of harmful drinking and alcohol dependence CG115. London: National Institute for Health and Care Excellence.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a:extLst>
              <a:ext uri="{FF2B5EF4-FFF2-40B4-BE49-F238E27FC236}">
                <a16:creationId xmlns:a16="http://schemas.microsoft.com/office/drawing/2014/main" id="{BCC062F9-C061-441D-BFFA-D9A607BCB599}"/>
              </a:ext>
            </a:extLst>
          </p:cNvPr>
          <p:cNvSpPr>
            <a:spLocks noGrp="1"/>
          </p:cNvSpPr>
          <p:nvPr>
            <p:ph type="ctrTitle"/>
          </p:nvPr>
        </p:nvSpPr>
        <p:spPr bwMode="auto">
          <a:xfrm>
            <a:off x="457200" y="66675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Insert name of the LEP</a:t>
            </a:r>
          </a:p>
        </p:txBody>
      </p:sp>
      <p:sp>
        <p:nvSpPr>
          <p:cNvPr id="12291" name="Subtitle 4">
            <a:extLst>
              <a:ext uri="{FF2B5EF4-FFF2-40B4-BE49-F238E27FC236}">
                <a16:creationId xmlns:a16="http://schemas.microsoft.com/office/drawing/2014/main" id="{2A4231C7-6552-4A3F-935A-E01C2ED41387}"/>
              </a:ext>
            </a:extLst>
          </p:cNvPr>
          <p:cNvSpPr>
            <a:spLocks noGrp="1"/>
          </p:cNvSpPr>
          <p:nvPr>
            <p:ph type="subTitle" idx="1"/>
          </p:nvPr>
        </p:nvSpPr>
        <p:spPr bwMode="auto">
          <a:xfrm>
            <a:off x="457200" y="1757363"/>
            <a:ext cx="8069263"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Aims and Objectives (from handbook)</a:t>
            </a:r>
          </a:p>
        </p:txBody>
      </p:sp>
      <p:sp>
        <p:nvSpPr>
          <p:cNvPr id="12292" name="Text Placeholder 5">
            <a:extLst>
              <a:ext uri="{FF2B5EF4-FFF2-40B4-BE49-F238E27FC236}">
                <a16:creationId xmlns:a16="http://schemas.microsoft.com/office/drawing/2014/main" id="{F1BCFDE9-208E-46BD-AD06-D9AA9275FCF3}"/>
              </a:ext>
            </a:extLst>
          </p:cNvPr>
          <p:cNvSpPr>
            <a:spLocks noGrp="1"/>
          </p:cNvSpPr>
          <p:nvPr>
            <p:ph type="body" sz="quarter" idx="13"/>
          </p:nvPr>
        </p:nvSpPr>
        <p:spPr bwMode="auto">
          <a:xfrm>
            <a:off x="457200" y="2338388"/>
            <a:ext cx="82296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To understand principle of recovery and how this is implemented with drug and alcohol services </a:t>
            </a:r>
          </a:p>
          <a:p>
            <a:pPr eaLnBrk="1" hangingPunct="1"/>
            <a:r>
              <a:rPr lang="en-GB" altLang="en-US"/>
              <a:t> To gain knowledge of some of the basic concepts of motivation interviewing </a:t>
            </a:r>
          </a:p>
          <a:p>
            <a:pPr eaLnBrk="1" hangingPunct="1"/>
            <a:r>
              <a:rPr lang="en-GB" altLang="en-US"/>
              <a:t> To gain knowledge about how services for drug and alcohol are developed </a:t>
            </a:r>
          </a:p>
          <a:p>
            <a:pPr eaLnBrk="1" hangingPunct="1"/>
            <a:r>
              <a:rPr lang="en-GB" altLang="en-US"/>
              <a:t> To understand what ancillary services are frequently used with alcohol and drug services </a:t>
            </a:r>
            <a:endParaRPr lang="en-US" altLang="en-US"/>
          </a:p>
          <a:p>
            <a:pPr eaLnBrk="1" hangingPunct="1"/>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03BCA02-5C95-40FB-8CFB-3C18CD9047A1}"/>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a:t>Comorbid disorders</a:t>
            </a:r>
          </a:p>
        </p:txBody>
      </p:sp>
      <p:sp>
        <p:nvSpPr>
          <p:cNvPr id="3" name="Content Placeholder 2">
            <a:extLst>
              <a:ext uri="{FF2B5EF4-FFF2-40B4-BE49-F238E27FC236}">
                <a16:creationId xmlns:a16="http://schemas.microsoft.com/office/drawing/2014/main" id="{A2FAB6DE-5253-4591-86ED-5F7359698C82}"/>
              </a:ext>
            </a:extLst>
          </p:cNvPr>
          <p:cNvSpPr>
            <a:spLocks noGrp="1"/>
          </p:cNvSpPr>
          <p:nvPr>
            <p:ph type="body" sz="quarter" idx="13"/>
          </p:nvPr>
        </p:nvSpPr>
        <p:spPr>
          <a:xfrm>
            <a:off x="457200" y="1954213"/>
            <a:ext cx="7839075" cy="3721100"/>
          </a:xfrm>
        </p:spPr>
        <p:txBody>
          <a:bodyPr/>
          <a:lstStyle/>
          <a:p>
            <a:pPr eaLnBrk="1" hangingPunct="1">
              <a:buFont typeface="Arial" charset="0"/>
              <a:buChar char="•"/>
              <a:defRPr/>
            </a:pPr>
            <a:r>
              <a:rPr lang="en-GB" dirty="0"/>
              <a:t>For people who misuse alcohol and have comorbid depression or anxiety disorders,</a:t>
            </a:r>
          </a:p>
          <a:p>
            <a:pPr lvl="1" eaLnBrk="1" hangingPunct="1">
              <a:buFont typeface="Arial" charset="0"/>
              <a:buChar char="–"/>
              <a:defRPr/>
            </a:pPr>
            <a:r>
              <a:rPr lang="en-GB" dirty="0"/>
              <a:t>If dependent, treat the alcohol misuse </a:t>
            </a:r>
          </a:p>
          <a:p>
            <a:pPr eaLnBrk="1" hangingPunct="1">
              <a:buFont typeface="Arial" charset="0"/>
              <a:buChar char="•"/>
              <a:defRPr/>
            </a:pPr>
            <a:r>
              <a:rPr lang="en-GB" dirty="0"/>
              <a:t>If depression / anxiety continues after 3 to 4 weeks of abstinence from alcohol use appropriate NICE guidelines </a:t>
            </a:r>
          </a:p>
          <a:p>
            <a:pPr eaLnBrk="1" hangingPunct="1">
              <a:buFont typeface="Arial" charset="0"/>
              <a:buChar char="•"/>
              <a:defRPr/>
            </a:pPr>
            <a:r>
              <a:rPr lang="en-GB" dirty="0"/>
              <a:t>People who misuse alcohol and comorbid mental health disorder/ high risk of suicide</a:t>
            </a:r>
          </a:p>
          <a:p>
            <a:pPr lvl="1" eaLnBrk="1" hangingPunct="1">
              <a:buFont typeface="Arial" charset="0"/>
              <a:buChar char="–"/>
              <a:defRPr/>
            </a:pPr>
            <a:r>
              <a:rPr lang="en-GB" dirty="0"/>
              <a:t>Refer to a psychiatrist </a:t>
            </a:r>
          </a:p>
          <a:p>
            <a:pPr marL="457200" lvl="1" indent="0" eaLnBrk="1" hangingPunct="1">
              <a:buFont typeface="Arial" charset="0"/>
              <a:buNone/>
              <a:defRPr/>
            </a:pPr>
            <a:endParaRPr lang="en-GB" dirty="0"/>
          </a:p>
          <a:p>
            <a:pPr eaLnBrk="1" hangingPunct="1">
              <a:buFont typeface="Arial" charset="0"/>
              <a:buChar char="•"/>
              <a:defRPr/>
            </a:pP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a:extLst>
              <a:ext uri="{FF2B5EF4-FFF2-40B4-BE49-F238E27FC236}">
                <a16:creationId xmlns:a16="http://schemas.microsoft.com/office/drawing/2014/main" id="{CD7C15A5-E276-4A17-8C6D-BEE239CDFB3F}"/>
              </a:ext>
            </a:extLst>
          </p:cNvPr>
          <p:cNvSpPr>
            <a:spLocks noGrp="1" noChangeArrowheads="1"/>
          </p:cNvSpPr>
          <p:nvPr>
            <p:ph type="ctrTitle"/>
          </p:nvPr>
        </p:nvSpPr>
        <p:spPr bwMode="auto">
          <a:xfrm>
            <a:off x="228600" y="1093788"/>
            <a:ext cx="8686800" cy="603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Adverse Childhood Experiences (ACE)</a:t>
            </a:r>
          </a:p>
        </p:txBody>
      </p:sp>
      <p:sp>
        <p:nvSpPr>
          <p:cNvPr id="50179" name="Text Placeholder 5">
            <a:extLst>
              <a:ext uri="{FF2B5EF4-FFF2-40B4-BE49-F238E27FC236}">
                <a16:creationId xmlns:a16="http://schemas.microsoft.com/office/drawing/2014/main" id="{E16A6DE6-8400-4509-ACEA-D384F8FD47BE}"/>
              </a:ext>
            </a:extLst>
          </p:cNvPr>
          <p:cNvSpPr>
            <a:spLocks noGrp="1" noChangeArrowheads="1"/>
          </p:cNvSpPr>
          <p:nvPr>
            <p:ph type="body" sz="quarter" idx="13"/>
          </p:nvPr>
        </p:nvSpPr>
        <p:spPr bwMode="auto">
          <a:xfrm>
            <a:off x="461963" y="1874838"/>
            <a:ext cx="8453437" cy="388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These include child abuse, neglect and unusually stressful or traumatic rearing conditions </a:t>
            </a:r>
          </a:p>
          <a:p>
            <a:r>
              <a:rPr lang="en-US" altLang="en-US"/>
              <a:t>Alcohol </a:t>
            </a:r>
          </a:p>
          <a:p>
            <a:pPr lvl="1"/>
            <a:r>
              <a:rPr lang="en-US" altLang="en-US"/>
              <a:t>High degree of ACE associated with increased risk for being a heavy drinker</a:t>
            </a:r>
            <a:endParaRPr lang="en-GB" altLang="en-US"/>
          </a:p>
          <a:p>
            <a:pPr lvl="1"/>
            <a:r>
              <a:rPr lang="en-GB" altLang="en-US"/>
              <a:t>Multiple ACE </a:t>
            </a:r>
            <a:r>
              <a:rPr lang="en-US" altLang="en-US"/>
              <a:t>categories are associated with an increased likelihood of starting drinking during early adolescence </a:t>
            </a:r>
            <a:r>
              <a:rPr lang="en-GB" altLang="en-US"/>
              <a:t>rather than adulthood</a:t>
            </a:r>
          </a:p>
          <a:p>
            <a:pPr lvl="1"/>
            <a:r>
              <a:rPr lang="en-US" altLang="en-US"/>
              <a:t>A high degree of ACE and a history of parental alcohol misuse produces the highest risk of heavy and problem drinking</a:t>
            </a:r>
            <a:endParaRPr lang="en-GB" altLang="en-US"/>
          </a:p>
        </p:txBody>
      </p:sp>
      <p:sp>
        <p:nvSpPr>
          <p:cNvPr id="50180" name="TextBox 6">
            <a:extLst>
              <a:ext uri="{FF2B5EF4-FFF2-40B4-BE49-F238E27FC236}">
                <a16:creationId xmlns:a16="http://schemas.microsoft.com/office/drawing/2014/main" id="{BA69F2FB-4ADD-47A2-9499-B809C11CF41A}"/>
              </a:ext>
            </a:extLst>
          </p:cNvPr>
          <p:cNvSpPr txBox="1">
            <a:spLocks noChangeArrowheads="1"/>
          </p:cNvSpPr>
          <p:nvPr/>
        </p:nvSpPr>
        <p:spPr bwMode="auto">
          <a:xfrm>
            <a:off x="107950" y="6237288"/>
            <a:ext cx="8928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Zarse, E. M., Neff, M. R., Yoder, R., Hulvershorn, L., Chambers, J. E., &amp; Chambers, R. A. (2019). The adverse childhood experiences questionnaire: two decades of research on childhood trauma as a primary cause of adult mental illness, addiction, and medical diseases. </a:t>
            </a:r>
            <a:r>
              <a:rPr lang="en-US" altLang="en-US" sz="1200" i="1"/>
              <a:t>Cogent Medicine</a:t>
            </a:r>
            <a:r>
              <a:rPr lang="en-US" altLang="en-US" sz="1200"/>
              <a:t>, </a:t>
            </a:r>
            <a:r>
              <a:rPr lang="en-US" altLang="en-US" sz="1200" i="1"/>
              <a:t>6</a:t>
            </a:r>
            <a:r>
              <a:rPr lang="en-US" altLang="en-US" sz="1200"/>
              <a:t>(1), 1581447.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a:extLst>
              <a:ext uri="{FF2B5EF4-FFF2-40B4-BE49-F238E27FC236}">
                <a16:creationId xmlns:a16="http://schemas.microsoft.com/office/drawing/2014/main" id="{BF088CEA-BBAC-46C4-B6FA-4B57C8EA4A2B}"/>
              </a:ext>
            </a:extLst>
          </p:cNvPr>
          <p:cNvSpPr>
            <a:spLocks noGrp="1" noChangeArrowheads="1"/>
          </p:cNvSpPr>
          <p:nvPr>
            <p:ph type="ctrTitle"/>
          </p:nvPr>
        </p:nvSpPr>
        <p:spPr bwMode="auto">
          <a:xfrm>
            <a:off x="228600" y="1093788"/>
            <a:ext cx="8686800" cy="603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Adverse Childhood Experiences (ACE)</a:t>
            </a:r>
          </a:p>
        </p:txBody>
      </p:sp>
      <p:sp>
        <p:nvSpPr>
          <p:cNvPr id="52227" name="Text Placeholder 5">
            <a:extLst>
              <a:ext uri="{FF2B5EF4-FFF2-40B4-BE49-F238E27FC236}">
                <a16:creationId xmlns:a16="http://schemas.microsoft.com/office/drawing/2014/main" id="{1E765257-B86B-495D-A5BF-7C7B9F85A0E3}"/>
              </a:ext>
            </a:extLst>
          </p:cNvPr>
          <p:cNvSpPr>
            <a:spLocks noGrp="1" noChangeArrowheads="1"/>
          </p:cNvSpPr>
          <p:nvPr>
            <p:ph type="body" sz="quarter" idx="13"/>
          </p:nvPr>
        </p:nvSpPr>
        <p:spPr bwMode="auto">
          <a:xfrm>
            <a:off x="461963" y="1874838"/>
            <a:ext cx="8453437" cy="388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Drugs</a:t>
            </a:r>
          </a:p>
          <a:p>
            <a:pPr lvl="1"/>
            <a:r>
              <a:rPr lang="en-US" altLang="en-US"/>
              <a:t>High degree of ACE predicts earlier initiation of illicit drug use </a:t>
            </a:r>
          </a:p>
          <a:p>
            <a:pPr lvl="1"/>
            <a:r>
              <a:rPr lang="en-US" altLang="en-US"/>
              <a:t>High degree of ACE  elevates risk co –occurring psychiatric  problems </a:t>
            </a:r>
          </a:p>
          <a:p>
            <a:pPr lvl="2"/>
            <a:r>
              <a:rPr lang="en-US" altLang="en-US"/>
              <a:t>Methamphetamine users with higher ACE more likely to have a history of psychosis </a:t>
            </a:r>
          </a:p>
          <a:p>
            <a:pPr lvl="2"/>
            <a:r>
              <a:rPr lang="en-US" altLang="en-US"/>
              <a:t>Female prisoners with higher degree of ACE had increased levels of drug use and suicidal ideation</a:t>
            </a:r>
            <a:endParaRPr lang="en-GB" altLang="en-US"/>
          </a:p>
        </p:txBody>
      </p:sp>
      <p:sp>
        <p:nvSpPr>
          <p:cNvPr id="52228" name="TextBox 6">
            <a:extLst>
              <a:ext uri="{FF2B5EF4-FFF2-40B4-BE49-F238E27FC236}">
                <a16:creationId xmlns:a16="http://schemas.microsoft.com/office/drawing/2014/main" id="{EFE4A9D6-8033-4CCF-88F9-BCCC105F9E4E}"/>
              </a:ext>
            </a:extLst>
          </p:cNvPr>
          <p:cNvSpPr txBox="1">
            <a:spLocks noChangeArrowheads="1"/>
          </p:cNvSpPr>
          <p:nvPr/>
        </p:nvSpPr>
        <p:spPr bwMode="auto">
          <a:xfrm>
            <a:off x="107950" y="6237288"/>
            <a:ext cx="8928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Zarse, E. M., Neff, M. R., Yoder, R., Hulvershorn, L., Chambers, J. E., &amp; Chambers, R. A. (2019). The adverse childhood experiences questionnaire: two decades of research on childhood trauma as a primary cause of adult mental illness, addiction, and medical diseases. </a:t>
            </a:r>
            <a:r>
              <a:rPr lang="en-US" altLang="en-US" sz="1200" i="1"/>
              <a:t>Cogent Medicine</a:t>
            </a:r>
            <a:r>
              <a:rPr lang="en-US" altLang="en-US" sz="1200"/>
              <a:t>, </a:t>
            </a:r>
            <a:r>
              <a:rPr lang="en-US" altLang="en-US" sz="1200" i="1"/>
              <a:t>6</a:t>
            </a:r>
            <a:r>
              <a:rPr lang="en-US" altLang="en-US" sz="1200"/>
              <a:t>(1), 1581447.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a:extLst>
              <a:ext uri="{FF2B5EF4-FFF2-40B4-BE49-F238E27FC236}">
                <a16:creationId xmlns:a16="http://schemas.microsoft.com/office/drawing/2014/main" id="{810B23EC-32D3-4F4E-A126-F76F619B2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440" t="19200" r="23225" b="12201"/>
          <a:stretch>
            <a:fillRect/>
          </a:stretch>
        </p:blipFill>
        <p:spPr bwMode="auto">
          <a:xfrm>
            <a:off x="122238" y="233363"/>
            <a:ext cx="8410575"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6">
            <a:extLst>
              <a:ext uri="{FF2B5EF4-FFF2-40B4-BE49-F238E27FC236}">
                <a16:creationId xmlns:a16="http://schemas.microsoft.com/office/drawing/2014/main" id="{0CF3DA98-620F-4DF8-BCF9-3391F2D5A927}"/>
              </a:ext>
            </a:extLst>
          </p:cNvPr>
          <p:cNvSpPr txBox="1">
            <a:spLocks noChangeArrowheads="1"/>
          </p:cNvSpPr>
          <p:nvPr/>
        </p:nvSpPr>
        <p:spPr bwMode="auto">
          <a:xfrm>
            <a:off x="107950" y="6237288"/>
            <a:ext cx="8928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Zarse, E. M., Neff, M. R., Yoder, R., Hulvershorn, L., Chambers, J. E., &amp; Chambers, R. A. (2019). The adverse childhood experiences questionnaire: two decades of research on childhood trauma as a primary cause of adult mental illness, addiction, and medical diseases. </a:t>
            </a:r>
            <a:r>
              <a:rPr lang="en-US" altLang="en-US" sz="1200" i="1"/>
              <a:t>Cogent Medicine</a:t>
            </a:r>
            <a:r>
              <a:rPr lang="en-US" altLang="en-US" sz="1200"/>
              <a:t>, </a:t>
            </a:r>
            <a:r>
              <a:rPr lang="en-US" altLang="en-US" sz="1200" i="1"/>
              <a:t>6</a:t>
            </a:r>
            <a:r>
              <a:rPr lang="en-US" altLang="en-US" sz="1200"/>
              <a:t>(1), 1581447.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B54692E8-B36D-45A0-BE1F-346C9CEACF53}"/>
              </a:ext>
            </a:extLst>
          </p:cNvPr>
          <p:cNvSpPr>
            <a:spLocks noGrp="1"/>
          </p:cNvSpPr>
          <p:nvPr>
            <p:ph type="ctrTitle"/>
          </p:nvPr>
        </p:nvSpPr>
        <p:spPr bwMode="auto">
          <a:xfrm>
            <a:off x="228600" y="115888"/>
            <a:ext cx="4987925"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200"/>
              <a:t>Nature of recommended </a:t>
            </a:r>
            <a:br>
              <a:rPr lang="en-GB" altLang="en-US" sz="3200"/>
            </a:br>
            <a:r>
              <a:rPr lang="en-GB" altLang="en-US" sz="3200"/>
              <a:t>interventions </a:t>
            </a:r>
          </a:p>
        </p:txBody>
      </p:sp>
      <p:sp>
        <p:nvSpPr>
          <p:cNvPr id="44035" name="Content Placeholder 2">
            <a:extLst>
              <a:ext uri="{FF2B5EF4-FFF2-40B4-BE49-F238E27FC236}">
                <a16:creationId xmlns:a16="http://schemas.microsoft.com/office/drawing/2014/main" id="{08361A7B-C27B-406E-96DB-58A71ED3A3D2}"/>
              </a:ext>
            </a:extLst>
          </p:cNvPr>
          <p:cNvSpPr>
            <a:spLocks noGrp="1"/>
          </p:cNvSpPr>
          <p:nvPr>
            <p:ph type="body" sz="quarter" idx="13"/>
          </p:nvPr>
        </p:nvSpPr>
        <p:spPr bwMode="auto">
          <a:xfrm>
            <a:off x="228600" y="1196975"/>
            <a:ext cx="7799388" cy="30241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GB" altLang="en-US" sz="2000" dirty="0"/>
              <a:t>Cognitive behavioural therapies for relapse prevention</a:t>
            </a:r>
          </a:p>
          <a:p>
            <a:pPr lvl="1" eaLnBrk="1" hangingPunct="1">
              <a:defRPr/>
            </a:pPr>
            <a:r>
              <a:rPr lang="en-GB" altLang="en-US" sz="2000" dirty="0"/>
              <a:t> one 60-minute session per week for 12 weeks.</a:t>
            </a:r>
          </a:p>
          <a:p>
            <a:pPr eaLnBrk="1" hangingPunct="1">
              <a:defRPr/>
            </a:pPr>
            <a:r>
              <a:rPr lang="en-GB" altLang="en-US" sz="2000" dirty="0"/>
              <a:t>Behavioural therapies </a:t>
            </a:r>
          </a:p>
          <a:p>
            <a:pPr lvl="1" eaLnBrk="1" hangingPunct="1">
              <a:defRPr/>
            </a:pPr>
            <a:r>
              <a:rPr lang="en-GB" altLang="en-US" sz="2000" dirty="0"/>
              <a:t>one 60-minute session per week for 12 weeks.</a:t>
            </a:r>
          </a:p>
          <a:p>
            <a:pPr eaLnBrk="1" hangingPunct="1">
              <a:defRPr/>
            </a:pPr>
            <a:r>
              <a:rPr lang="en-GB" altLang="en-US" sz="2000" dirty="0"/>
              <a:t>Social network and environment-based therapies </a:t>
            </a:r>
          </a:p>
          <a:p>
            <a:pPr lvl="1" eaLnBrk="1" hangingPunct="1">
              <a:defRPr/>
            </a:pPr>
            <a:r>
              <a:rPr lang="en-GB" altLang="en-US" sz="2000" dirty="0"/>
              <a:t>eight 50-minute sessions over 12 weeks.</a:t>
            </a:r>
          </a:p>
          <a:p>
            <a:pPr eaLnBrk="1" hangingPunct="1">
              <a:defRPr/>
            </a:pPr>
            <a:r>
              <a:rPr lang="en-GB" altLang="en-US" sz="2000" dirty="0"/>
              <a:t>Behavioural couples therapy </a:t>
            </a:r>
          </a:p>
          <a:p>
            <a:pPr lvl="1" eaLnBrk="1" hangingPunct="1">
              <a:defRPr/>
            </a:pPr>
            <a:r>
              <a:rPr lang="en-GB" altLang="en-US" sz="2000" dirty="0"/>
              <a:t>One 60-minute session per week for 12 weeks</a:t>
            </a:r>
          </a:p>
          <a:p>
            <a:pPr marL="0" indent="0" eaLnBrk="1" hangingPunct="1">
              <a:buFont typeface="Arial" panose="020B0604020202020204" pitchFamily="34" charset="0"/>
              <a:buNone/>
              <a:defRPr/>
            </a:pPr>
            <a:endParaRPr lang="en-GB" altLang="en-US" sz="2000" dirty="0"/>
          </a:p>
          <a:p>
            <a:pPr marL="0" indent="0" eaLnBrk="1" hangingPunct="1">
              <a:buFont typeface="Arial" panose="020B0604020202020204" pitchFamily="34" charset="0"/>
              <a:buNone/>
              <a:defRPr/>
            </a:pPr>
            <a:endParaRPr lang="en-GB" altLang="en-US" b="1" dirty="0"/>
          </a:p>
        </p:txBody>
      </p:sp>
      <p:sp>
        <p:nvSpPr>
          <p:cNvPr id="56324" name="TextBox 1">
            <a:extLst>
              <a:ext uri="{FF2B5EF4-FFF2-40B4-BE49-F238E27FC236}">
                <a16:creationId xmlns:a16="http://schemas.microsoft.com/office/drawing/2014/main" id="{17B61BD3-FF7C-48E7-8317-F5AE1A0154DD}"/>
              </a:ext>
            </a:extLst>
          </p:cNvPr>
          <p:cNvSpPr txBox="1">
            <a:spLocks noChangeArrowheads="1"/>
          </p:cNvSpPr>
          <p:nvPr/>
        </p:nvSpPr>
        <p:spPr bwMode="auto">
          <a:xfrm>
            <a:off x="611188" y="4508500"/>
            <a:ext cx="46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GB" altLang="en-US"/>
          </a:p>
        </p:txBody>
      </p:sp>
      <p:sp>
        <p:nvSpPr>
          <p:cNvPr id="56325" name="TextBox 2">
            <a:extLst>
              <a:ext uri="{FF2B5EF4-FFF2-40B4-BE49-F238E27FC236}">
                <a16:creationId xmlns:a16="http://schemas.microsoft.com/office/drawing/2014/main" id="{C89311DA-CAF5-4F0A-B99E-F33BDE3C3B6A}"/>
              </a:ext>
            </a:extLst>
          </p:cNvPr>
          <p:cNvSpPr txBox="1">
            <a:spLocks noChangeArrowheads="1"/>
          </p:cNvSpPr>
          <p:nvPr/>
        </p:nvSpPr>
        <p:spPr bwMode="auto">
          <a:xfrm>
            <a:off x="274638" y="4508500"/>
            <a:ext cx="7537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t>These are resource intensive treatments and usually not available routinely in clinical practice</a:t>
            </a:r>
            <a:endParaRPr lang="en-GB" altLang="en-US" sz="2000" b="1"/>
          </a:p>
        </p:txBody>
      </p:sp>
      <p:sp>
        <p:nvSpPr>
          <p:cNvPr id="56326" name="TextBox 1">
            <a:extLst>
              <a:ext uri="{FF2B5EF4-FFF2-40B4-BE49-F238E27FC236}">
                <a16:creationId xmlns:a16="http://schemas.microsoft.com/office/drawing/2014/main" id="{F02ACAD5-4BC3-4AC5-9B5D-015B3A6CED76}"/>
              </a:ext>
            </a:extLst>
          </p:cNvPr>
          <p:cNvSpPr txBox="1">
            <a:spLocks noChangeArrowheads="1"/>
          </p:cNvSpPr>
          <p:nvPr/>
        </p:nvSpPr>
        <p:spPr bwMode="auto">
          <a:xfrm>
            <a:off x="0" y="6308725"/>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a:t>National Institute for Health and Care Excellence. (2011). Alcohol use disorders: diagnosis, assessment and management of harmful drinking and alcohol dependence CG115. London: National Institute for Health and Care Excellence.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22044028-5CF4-4B7B-A9E0-3732E9F9721A}"/>
              </a:ext>
            </a:extLst>
          </p:cNvPr>
          <p:cNvSpPr>
            <a:spLocks noGrp="1" noChangeArrowheads="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Clinical Guidelines</a:t>
            </a:r>
          </a:p>
        </p:txBody>
      </p:sp>
      <p:sp>
        <p:nvSpPr>
          <p:cNvPr id="58371" name="Text Placeholder 2">
            <a:extLst>
              <a:ext uri="{FF2B5EF4-FFF2-40B4-BE49-F238E27FC236}">
                <a16:creationId xmlns:a16="http://schemas.microsoft.com/office/drawing/2014/main" id="{C5DC3382-874F-4A98-B368-0C061C83B696}"/>
              </a:ext>
            </a:extLst>
          </p:cNvPr>
          <p:cNvSpPr>
            <a:spLocks noGrp="1" noChangeArrowheads="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In addition to the evidence based psychological treatments (CM, BCT, MI), substance misuse services should provide psychosocial interventions, focusing on:</a:t>
            </a:r>
          </a:p>
          <a:p>
            <a:pPr lvl="1"/>
            <a:r>
              <a:rPr lang="en-GB" altLang="en-US" sz="2000"/>
              <a:t>Therapeutic alliance</a:t>
            </a:r>
          </a:p>
          <a:p>
            <a:pPr lvl="1"/>
            <a:r>
              <a:rPr lang="en-GB" altLang="en-US" sz="2000"/>
              <a:t>Structure and goal direction</a:t>
            </a:r>
          </a:p>
          <a:p>
            <a:pPr lvl="1"/>
            <a:r>
              <a:rPr lang="en-GB" altLang="en-US" sz="2000"/>
              <a:t>Opportunities to use rewards and rewarding activities</a:t>
            </a:r>
          </a:p>
          <a:p>
            <a:pPr lvl="1"/>
            <a:r>
              <a:rPr lang="en-GB" altLang="en-US" sz="2000"/>
              <a:t>Engagement in positive social networks</a:t>
            </a:r>
          </a:p>
          <a:p>
            <a:r>
              <a:rPr lang="en-GB" altLang="en-US"/>
              <a:t>Interventions will vary depending on ‘Stage of Change’ and level of need</a:t>
            </a:r>
          </a:p>
        </p:txBody>
      </p:sp>
      <p:sp>
        <p:nvSpPr>
          <p:cNvPr id="58372" name="TextBox 3">
            <a:extLst>
              <a:ext uri="{FF2B5EF4-FFF2-40B4-BE49-F238E27FC236}">
                <a16:creationId xmlns:a16="http://schemas.microsoft.com/office/drawing/2014/main" id="{6BF4C2CD-DE98-4E7F-8145-97A83C24003F}"/>
              </a:ext>
            </a:extLst>
          </p:cNvPr>
          <p:cNvSpPr txBox="1">
            <a:spLocks noChangeArrowheads="1"/>
          </p:cNvSpPr>
          <p:nvPr/>
        </p:nvSpPr>
        <p:spPr bwMode="auto">
          <a:xfrm>
            <a:off x="107950" y="6308725"/>
            <a:ext cx="8856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a:t>Clinical Guidelines on Drug Misuse and Dependence Update 2017 Independent Expert Working Group (2017). Drug misuse and dependence: UK guidelines on clinical management. London: Department of Health.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2" descr="Stage-Precontemplation_1">
            <a:extLst>
              <a:ext uri="{FF2B5EF4-FFF2-40B4-BE49-F238E27FC236}">
                <a16:creationId xmlns:a16="http://schemas.microsoft.com/office/drawing/2014/main" id="{8771CE1D-8371-42CC-891E-2A378D34F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638800"/>
            <a:ext cx="1714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3" descr="contemplation">
            <a:extLst>
              <a:ext uri="{FF2B5EF4-FFF2-40B4-BE49-F238E27FC236}">
                <a16:creationId xmlns:a16="http://schemas.microsoft.com/office/drawing/2014/main" id="{B5209154-D02B-49EF-80A9-933A1D4F5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038600"/>
            <a:ext cx="8318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4" descr="PREPARATION">
            <a:extLst>
              <a:ext uri="{FF2B5EF4-FFF2-40B4-BE49-F238E27FC236}">
                <a16:creationId xmlns:a16="http://schemas.microsoft.com/office/drawing/2014/main" id="{B7112643-37FB-42AA-9C73-83DA535A48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676400"/>
            <a:ext cx="7540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5" descr="aCTION">
            <a:extLst>
              <a:ext uri="{FF2B5EF4-FFF2-40B4-BE49-F238E27FC236}">
                <a16:creationId xmlns:a16="http://schemas.microsoft.com/office/drawing/2014/main" id="{D0DBE21F-EE5A-48C6-8425-0BED3C1B74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762000"/>
            <a:ext cx="8080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6" descr="Maintenance">
            <a:extLst>
              <a:ext uri="{FF2B5EF4-FFF2-40B4-BE49-F238E27FC236}">
                <a16:creationId xmlns:a16="http://schemas.microsoft.com/office/drawing/2014/main" id="{628CEE22-5004-46A4-88A3-74C58F9A92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219200"/>
            <a:ext cx="1371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7" descr="Relapse">
            <a:extLst>
              <a:ext uri="{FF2B5EF4-FFF2-40B4-BE49-F238E27FC236}">
                <a16:creationId xmlns:a16="http://schemas.microsoft.com/office/drawing/2014/main" id="{FB38F932-E081-4D3B-BD3F-29170D1281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3276600"/>
            <a:ext cx="685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8FF84BF9-46DA-400E-A978-66BE0335CCE5}"/>
              </a:ext>
            </a:extLst>
          </p:cNvPr>
          <p:cNvGraphicFramePr/>
          <p:nvPr/>
        </p:nvGraphicFramePr>
        <p:xfrm>
          <a:off x="914400" y="277813"/>
          <a:ext cx="7772400" cy="58531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46" name="Picture 22" descr="x022_sml">
            <a:extLst>
              <a:ext uri="{FF2B5EF4-FFF2-40B4-BE49-F238E27FC236}">
                <a16:creationId xmlns:a16="http://schemas.microsoft.com/office/drawing/2014/main" id="{81E51A32-1282-486A-88EE-5AD46255DB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29400" y="838200"/>
            <a:ext cx="1447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 name="Rectangle 23">
            <a:extLst>
              <a:ext uri="{FF2B5EF4-FFF2-40B4-BE49-F238E27FC236}">
                <a16:creationId xmlns:a16="http://schemas.microsoft.com/office/drawing/2014/main" id="{0DBDAB94-3C5F-421D-94A4-10B1FDF63819}"/>
              </a:ext>
            </a:extLst>
          </p:cNvPr>
          <p:cNvSpPr>
            <a:spLocks noChangeArrowheads="1"/>
          </p:cNvSpPr>
          <p:nvPr/>
        </p:nvSpPr>
        <p:spPr bwMode="auto">
          <a:xfrm>
            <a:off x="-323850" y="141287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a:solidFill>
                  <a:schemeClr val="tx2"/>
                </a:solidFill>
                <a:latin typeface="Times New Roman" panose="02020603050405020304" pitchFamily="18" charset="0"/>
              </a:rPr>
              <a:t>    </a:t>
            </a:r>
            <a:endParaRPr lang="en-US" altLang="en-US" sz="1600"/>
          </a:p>
        </p:txBody>
      </p:sp>
      <p:sp>
        <p:nvSpPr>
          <p:cNvPr id="1048" name="Rectangle 24">
            <a:extLst>
              <a:ext uri="{FF2B5EF4-FFF2-40B4-BE49-F238E27FC236}">
                <a16:creationId xmlns:a16="http://schemas.microsoft.com/office/drawing/2014/main" id="{E5B2B6AB-F71A-47D6-B3AB-8F04A8ABF271}"/>
              </a:ext>
            </a:extLst>
          </p:cNvPr>
          <p:cNvSpPr>
            <a:spLocks noChangeArrowheads="1"/>
          </p:cNvSpPr>
          <p:nvPr/>
        </p:nvSpPr>
        <p:spPr bwMode="auto">
          <a:xfrm>
            <a:off x="179388" y="260350"/>
            <a:ext cx="67691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b="1" u="sng"/>
              <a:t>Stages of Change  </a:t>
            </a:r>
          </a:p>
          <a:p>
            <a:pPr eaLnBrk="1" hangingPunct="1"/>
            <a:r>
              <a:rPr lang="en-GB" altLang="en-US" sz="2000" b="1" u="sng"/>
              <a:t>(Prochaska &amp; DiClemente,1983)</a:t>
            </a:r>
            <a:br>
              <a:rPr lang="en-GB" altLang="en-US" sz="2000" b="1" u="sng"/>
            </a:br>
            <a:endParaRPr lang="en-US" altLang="en-US" sz="2000" b="1" u="sng"/>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87FE1371-CA02-41BF-9985-66B4F246A587}"/>
              </a:ext>
            </a:extLst>
          </p:cNvPr>
          <p:cNvSpPr>
            <a:spLocks noGrp="1" noChangeArrowheads="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Clinical Guidelines (cont.)</a:t>
            </a:r>
          </a:p>
        </p:txBody>
      </p:sp>
      <p:sp>
        <p:nvSpPr>
          <p:cNvPr id="61443" name="Text Placeholder 2">
            <a:extLst>
              <a:ext uri="{FF2B5EF4-FFF2-40B4-BE49-F238E27FC236}">
                <a16:creationId xmlns:a16="http://schemas.microsoft.com/office/drawing/2014/main" id="{7D771672-8A33-4CEC-9512-8875AD99702F}"/>
              </a:ext>
            </a:extLst>
          </p:cNvPr>
          <p:cNvSpPr>
            <a:spLocks noGrp="1" noChangeArrowheads="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Use of node-link mapping to deliver psychosocial interventions (see later)</a:t>
            </a:r>
          </a:p>
          <a:p>
            <a:r>
              <a:rPr lang="en-GB" altLang="en-US"/>
              <a:t>Use of groups to deliver psychosocial interventions e.g. preparation for detox, relapse prevention</a:t>
            </a:r>
          </a:p>
          <a:p>
            <a:r>
              <a:rPr lang="en-GB" altLang="en-US"/>
              <a:t>Assertively linking service users to recovery communities through ‘mutual aid’ groups</a:t>
            </a:r>
          </a:p>
          <a:p>
            <a:pPr lvl="1"/>
            <a:r>
              <a:rPr lang="en-GB" altLang="en-US"/>
              <a:t>12 step: Alcoholics/Narcotics/Cocaine Anonymous</a:t>
            </a:r>
          </a:p>
          <a:p>
            <a:pPr lvl="1"/>
            <a:r>
              <a:rPr lang="en-GB" altLang="en-US"/>
              <a:t>SMART Recovery: skills approach for cravings etc</a:t>
            </a:r>
          </a:p>
          <a:p>
            <a:pPr lvl="1"/>
            <a:r>
              <a:rPr lang="en-GB" altLang="en-US"/>
              <a:t>Moderation Management: non-abstinence approach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9AAAF68D-6ED6-4812-941B-0B3FF7E77BB7}"/>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Motivational Interviewing (MI)</a:t>
            </a:r>
          </a:p>
        </p:txBody>
      </p:sp>
      <p:sp>
        <p:nvSpPr>
          <p:cNvPr id="62467" name="Content Placeholder 2">
            <a:extLst>
              <a:ext uri="{FF2B5EF4-FFF2-40B4-BE49-F238E27FC236}">
                <a16:creationId xmlns:a16="http://schemas.microsoft.com/office/drawing/2014/main" id="{9D2F0424-DDD8-4742-A5F5-09E85128AAB6}"/>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Developed by psychologists Bill Miller &amp; Steve Rollnick</a:t>
            </a:r>
          </a:p>
          <a:p>
            <a:pPr eaLnBrk="1" hangingPunct="1"/>
            <a:r>
              <a:rPr lang="en-GB" altLang="en-US"/>
              <a:t>Motivational interviewing is a collaborative conversational style for strengthening a person’s own motivation and commitment to change </a:t>
            </a:r>
          </a:p>
          <a:p>
            <a:pPr eaLnBrk="1" hangingPunct="1"/>
            <a:r>
              <a:rPr lang="en-GB" altLang="en-US"/>
              <a:t>Can be effectively integrated into other interventions (e.g. brief interventions, results feedback, managing resistance, etc).</a:t>
            </a:r>
          </a:p>
        </p:txBody>
      </p:sp>
      <p:sp>
        <p:nvSpPr>
          <p:cNvPr id="62468" name="TextBox 2">
            <a:extLst>
              <a:ext uri="{FF2B5EF4-FFF2-40B4-BE49-F238E27FC236}">
                <a16:creationId xmlns:a16="http://schemas.microsoft.com/office/drawing/2014/main" id="{D7F655FA-2CD6-4C07-855A-8D620D986557}"/>
              </a:ext>
            </a:extLst>
          </p:cNvPr>
          <p:cNvSpPr txBox="1">
            <a:spLocks noChangeArrowheads="1"/>
          </p:cNvSpPr>
          <p:nvPr/>
        </p:nvSpPr>
        <p:spPr bwMode="auto">
          <a:xfrm>
            <a:off x="-12700" y="6308725"/>
            <a:ext cx="6048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a:t>Miller, W. R., &amp; Rollnick, S. (2012). Motivational interviewing : helping people change (3rd ed.). New York, NY: Guilford Press.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A27BDC28-03C0-4C22-BAA5-F63761BC7FB6}"/>
              </a:ext>
            </a:extLst>
          </p:cNvPr>
          <p:cNvSpPr>
            <a:spLocks noGrp="1"/>
          </p:cNvSpPr>
          <p:nvPr>
            <p:ph type="ctrTitle"/>
          </p:nvPr>
        </p:nvSpPr>
        <p:spPr bwMode="auto">
          <a:xfrm>
            <a:off x="323850" y="836613"/>
            <a:ext cx="8424863"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MI - Concepts</a:t>
            </a:r>
          </a:p>
        </p:txBody>
      </p:sp>
      <p:sp>
        <p:nvSpPr>
          <p:cNvPr id="64515" name="Content Placeholder 2">
            <a:extLst>
              <a:ext uri="{FF2B5EF4-FFF2-40B4-BE49-F238E27FC236}">
                <a16:creationId xmlns:a16="http://schemas.microsoft.com/office/drawing/2014/main" id="{602C2AAF-55CA-4697-88CC-6BF23079AA9B}"/>
              </a:ext>
            </a:extLst>
          </p:cNvPr>
          <p:cNvSpPr>
            <a:spLocks noGrp="1"/>
          </p:cNvSpPr>
          <p:nvPr>
            <p:ph type="body" sz="quarter" idx="13"/>
          </p:nvPr>
        </p:nvSpPr>
        <p:spPr bwMode="auto">
          <a:xfrm>
            <a:off x="107950" y="1516063"/>
            <a:ext cx="7839075" cy="2016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Ambivalence – key focus of MI</a:t>
            </a:r>
          </a:p>
          <a:p>
            <a:pPr lvl="1"/>
            <a:r>
              <a:rPr lang="en-GB" altLang="en-US"/>
              <a:t>Attachment to a given behaviour makes it difficult to move away from even if it causes problems</a:t>
            </a:r>
          </a:p>
          <a:p>
            <a:pPr lvl="1"/>
            <a:r>
              <a:rPr lang="en-GB" altLang="en-US"/>
              <a:t>Conflicting emotion about a behaviour is a ‘normal step on the road to change’</a:t>
            </a:r>
          </a:p>
          <a:p>
            <a:r>
              <a:rPr lang="en-GB" altLang="en-US"/>
              <a:t>Righting reflex – the desire of the helper to want to ‘fix’ what seems wrong with people e.g. giving advice (unhelpful when someone is ambivalent)</a:t>
            </a:r>
          </a:p>
          <a:p>
            <a:r>
              <a:rPr lang="en-GB" altLang="en-US"/>
              <a:t>Change talk – person’s own statements that favour change</a:t>
            </a:r>
          </a:p>
          <a:p>
            <a:r>
              <a:rPr lang="en-GB" altLang="en-US"/>
              <a:t>Sustain talk – person’s own statements that favour status quo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A100741-AF92-48E9-8B2B-7DECBA60A99B}"/>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Insert name of the LEP</a:t>
            </a:r>
          </a:p>
        </p:txBody>
      </p:sp>
      <p:sp>
        <p:nvSpPr>
          <p:cNvPr id="14339" name="Subtitle 2">
            <a:extLst>
              <a:ext uri="{FF2B5EF4-FFF2-40B4-BE49-F238E27FC236}">
                <a16:creationId xmlns:a16="http://schemas.microsoft.com/office/drawing/2014/main" id="{A5469BDF-C013-490A-A051-DBBE978EF152}"/>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To achieve this</a:t>
            </a:r>
          </a:p>
        </p:txBody>
      </p:sp>
      <p:sp>
        <p:nvSpPr>
          <p:cNvPr id="4" name="Text Placeholder 3">
            <a:extLst>
              <a:ext uri="{FF2B5EF4-FFF2-40B4-BE49-F238E27FC236}">
                <a16:creationId xmlns:a16="http://schemas.microsoft.com/office/drawing/2014/main" id="{4DD85697-38A1-49D8-BFF5-688C6E3A0265}"/>
              </a:ext>
            </a:extLst>
          </p:cNvPr>
          <p:cNvSpPr>
            <a:spLocks noGrp="1"/>
          </p:cNvSpPr>
          <p:nvPr>
            <p:ph type="body" sz="quarter" idx="13"/>
          </p:nvPr>
        </p:nvSpPr>
        <p:spPr/>
        <p:txBody>
          <a:bodyPr/>
          <a:lstStyle/>
          <a:p>
            <a:pPr eaLnBrk="1" hangingPunct="1">
              <a:buFont typeface="Arial" charset="0"/>
              <a:buChar char="•"/>
              <a:defRPr/>
            </a:pPr>
            <a:r>
              <a:rPr lang="en-US" dirty="0"/>
              <a:t>Case Presentation</a:t>
            </a:r>
          </a:p>
          <a:p>
            <a:pPr eaLnBrk="1" hangingPunct="1">
              <a:buFont typeface="Arial" charset="0"/>
              <a:buChar char="•"/>
              <a:defRPr/>
            </a:pPr>
            <a:r>
              <a:rPr lang="en-US" dirty="0"/>
              <a:t>Journal Club</a:t>
            </a:r>
          </a:p>
          <a:p>
            <a:pPr eaLnBrk="1" hangingPunct="1">
              <a:buFont typeface="Arial" charset="0"/>
              <a:buChar char="•"/>
              <a:defRPr/>
            </a:pPr>
            <a:r>
              <a:rPr lang="en-US" dirty="0"/>
              <a:t>555 Presentation</a:t>
            </a:r>
          </a:p>
          <a:p>
            <a:pPr eaLnBrk="1" hangingPunct="1">
              <a:buFont typeface="Arial" charset="0"/>
              <a:buChar char="•"/>
              <a:defRPr/>
            </a:pPr>
            <a:r>
              <a:rPr lang="en-US" dirty="0"/>
              <a:t>Expert-Led Session</a:t>
            </a:r>
          </a:p>
          <a:p>
            <a:pPr eaLnBrk="1" hangingPunct="1">
              <a:buFont typeface="Arial" charset="0"/>
              <a:buChar char="•"/>
              <a:defRPr/>
            </a:pPr>
            <a:r>
              <a:rPr lang="en-US" dirty="0"/>
              <a:t>MCQs</a:t>
            </a:r>
          </a:p>
          <a:p>
            <a:pPr marL="0" indent="0" eaLnBrk="1" hangingPunct="1">
              <a:buFont typeface="Arial" charset="0"/>
              <a:buNone/>
              <a:defRPr/>
            </a:pPr>
            <a:endParaRPr lang="en-US" dirty="0"/>
          </a:p>
          <a:p>
            <a:pPr eaLnBrk="1" hangingPunct="1">
              <a:buFont typeface="Arial" charset="0"/>
              <a:buChar char="•"/>
              <a:defRPr/>
            </a:pPr>
            <a:r>
              <a:rPr lang="en-US" dirty="0"/>
              <a:t>Please sign the register and complete the feedback</a:t>
            </a:r>
          </a:p>
          <a:p>
            <a:pPr marL="0" indent="0" eaLnBrk="1" hangingPunct="1">
              <a:buFont typeface="Arial" charset="0"/>
              <a:buNone/>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BAB1C047-2C2F-4471-A8EA-73AD0997FE46}"/>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MI - Spirit</a:t>
            </a:r>
          </a:p>
        </p:txBody>
      </p:sp>
      <p:sp>
        <p:nvSpPr>
          <p:cNvPr id="66563" name="Content Placeholder 2">
            <a:extLst>
              <a:ext uri="{FF2B5EF4-FFF2-40B4-BE49-F238E27FC236}">
                <a16:creationId xmlns:a16="http://schemas.microsoft.com/office/drawing/2014/main" id="{3049B952-C7BB-4522-B3BD-7A4C25FD408D}"/>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800"/>
              <a:t>Partnership </a:t>
            </a:r>
          </a:p>
          <a:p>
            <a:r>
              <a:rPr lang="en-GB" altLang="en-US" sz="2800"/>
              <a:t>Acceptance</a:t>
            </a:r>
          </a:p>
          <a:p>
            <a:pPr lvl="1"/>
            <a:r>
              <a:rPr lang="en-GB" altLang="en-US" sz="2800"/>
              <a:t>Absolute Worth/ Accurate Empathy/Autonomy/ Affirmation  </a:t>
            </a:r>
          </a:p>
          <a:p>
            <a:r>
              <a:rPr lang="en-GB" altLang="en-US" sz="2800"/>
              <a:t>Compassion </a:t>
            </a:r>
          </a:p>
          <a:p>
            <a:r>
              <a:rPr lang="en-GB" altLang="en-US" sz="2800"/>
              <a:t>Evocation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3A353882-B5D9-45BF-B260-B1D08E528E8A}"/>
              </a:ext>
            </a:extLst>
          </p:cNvPr>
          <p:cNvSpPr>
            <a:spLocks noGrp="1"/>
          </p:cNvSpPr>
          <p:nvPr>
            <p:ph type="ctrTitle"/>
          </p:nvPr>
        </p:nvSpPr>
        <p:spPr bwMode="auto">
          <a:xfrm>
            <a:off x="457200" y="1025525"/>
            <a:ext cx="8218488" cy="674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MI - Process</a:t>
            </a:r>
          </a:p>
        </p:txBody>
      </p:sp>
      <p:sp>
        <p:nvSpPr>
          <p:cNvPr id="59395" name="Content Placeholder 2">
            <a:extLst>
              <a:ext uri="{FF2B5EF4-FFF2-40B4-BE49-F238E27FC236}">
                <a16:creationId xmlns:a16="http://schemas.microsoft.com/office/drawing/2014/main" id="{02F6FF34-A746-435B-826D-5E4C507CE54B}"/>
              </a:ext>
            </a:extLst>
          </p:cNvPr>
          <p:cNvSpPr>
            <a:spLocks noGrp="1"/>
          </p:cNvSpPr>
          <p:nvPr>
            <p:ph type="body" sz="quarter" idx="13"/>
          </p:nvPr>
        </p:nvSpPr>
        <p:spPr bwMode="auto">
          <a:xfrm>
            <a:off x="457200" y="1954213"/>
            <a:ext cx="7839075" cy="3721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US" altLang="en-US" dirty="0"/>
              <a:t>Engaging </a:t>
            </a:r>
          </a:p>
          <a:p>
            <a:pPr eaLnBrk="1" hangingPunct="1">
              <a:defRPr/>
            </a:pPr>
            <a:r>
              <a:rPr lang="en-US" altLang="en-US" dirty="0"/>
              <a:t>Focusing </a:t>
            </a:r>
          </a:p>
          <a:p>
            <a:pPr lvl="1" eaLnBrk="1" hangingPunct="1">
              <a:defRPr/>
            </a:pPr>
            <a:r>
              <a:rPr lang="en-US" altLang="en-US" dirty="0"/>
              <a:t>client has an agenda and the therapist has an agenda </a:t>
            </a:r>
          </a:p>
          <a:p>
            <a:pPr eaLnBrk="1" hangingPunct="1">
              <a:defRPr/>
            </a:pPr>
            <a:r>
              <a:rPr lang="en-US" altLang="en-US" dirty="0"/>
              <a:t>Evoking  </a:t>
            </a:r>
          </a:p>
          <a:p>
            <a:pPr eaLnBrk="1" hangingPunct="1">
              <a:defRPr/>
            </a:pPr>
            <a:r>
              <a:rPr lang="en-US" altLang="en-US" dirty="0"/>
              <a:t>Planning  </a:t>
            </a:r>
          </a:p>
          <a:p>
            <a:pPr lvl="1" eaLnBrk="1" hangingPunct="1">
              <a:defRPr/>
            </a:pPr>
            <a:r>
              <a:rPr lang="en-US" altLang="en-US" dirty="0"/>
              <a:t>When and How to change rather than whether or why </a:t>
            </a:r>
          </a:p>
          <a:p>
            <a:pPr marL="0" indent="0" eaLnBrk="1" hangingPunct="1">
              <a:buFont typeface="Arial" panose="020B0604020202020204" pitchFamily="34" charset="0"/>
              <a:buNone/>
              <a:defRPr/>
            </a:pPr>
            <a:endParaRPr lang="en-US" altLang="en-US" dirty="0"/>
          </a:p>
          <a:p>
            <a:pPr marL="0" indent="0" eaLnBrk="1" hangingPunct="1">
              <a:buFont typeface="Arial" panose="020B0604020202020204" pitchFamily="34" charset="0"/>
              <a:buNone/>
              <a:defRPr/>
            </a:pPr>
            <a:endParaRPr lang="en-GB"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D32DDB-3700-4F74-B1E3-3CBFEB64E514}"/>
              </a:ext>
            </a:extLst>
          </p:cNvPr>
          <p:cNvSpPr>
            <a:spLocks noGrp="1" noChangeArrowheads="1"/>
          </p:cNvSpPr>
          <p:nvPr>
            <p:ph type="ctrTitle"/>
          </p:nvPr>
        </p:nvSpPr>
        <p:spPr bwMode="auto">
          <a:xfrm>
            <a:off x="457200" y="476250"/>
            <a:ext cx="8507413" cy="1477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r>
              <a:rPr lang="en-GB" altLang="en-US" sz="4000"/>
            </a:br>
            <a:r>
              <a:rPr lang="en-GB" altLang="en-US"/>
              <a:t>MI - Methods</a:t>
            </a:r>
            <a:endParaRPr lang="en-US" altLang="en-US" sz="4000"/>
          </a:p>
        </p:txBody>
      </p:sp>
      <p:sp>
        <p:nvSpPr>
          <p:cNvPr id="70659" name="Rectangle 3">
            <a:extLst>
              <a:ext uri="{FF2B5EF4-FFF2-40B4-BE49-F238E27FC236}">
                <a16:creationId xmlns:a16="http://schemas.microsoft.com/office/drawing/2014/main" id="{7754B7EE-95F9-444E-AB9A-40863BC49139}"/>
              </a:ext>
            </a:extLst>
          </p:cNvPr>
          <p:cNvSpPr>
            <a:spLocks noGrp="1" noChangeArrowheads="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GB" altLang="en-US" b="1"/>
              <a:t>O</a:t>
            </a:r>
            <a:r>
              <a:rPr lang="en-GB" altLang="en-US"/>
              <a:t>pen ended questions</a:t>
            </a:r>
          </a:p>
          <a:p>
            <a:pPr eaLnBrk="1" hangingPunct="1">
              <a:lnSpc>
                <a:spcPct val="90000"/>
              </a:lnSpc>
            </a:pPr>
            <a:r>
              <a:rPr lang="en-GB" altLang="en-US" b="1"/>
              <a:t>A</a:t>
            </a:r>
            <a:r>
              <a:rPr lang="en-GB" altLang="en-US"/>
              <a:t>ffirmations </a:t>
            </a:r>
          </a:p>
          <a:p>
            <a:pPr lvl="1" eaLnBrk="1" hangingPunct="1">
              <a:lnSpc>
                <a:spcPct val="90000"/>
              </a:lnSpc>
            </a:pPr>
            <a:r>
              <a:rPr lang="en-GB" altLang="en-US"/>
              <a:t>E.g. ‘You’re clearly a resourceful person’</a:t>
            </a:r>
          </a:p>
          <a:p>
            <a:pPr eaLnBrk="1" hangingPunct="1">
              <a:lnSpc>
                <a:spcPct val="90000"/>
              </a:lnSpc>
            </a:pPr>
            <a:r>
              <a:rPr lang="en-GB" altLang="en-US" b="1"/>
              <a:t>R</a:t>
            </a:r>
            <a:r>
              <a:rPr lang="en-GB" altLang="en-US"/>
              <a:t>eflections </a:t>
            </a:r>
          </a:p>
          <a:p>
            <a:pPr lvl="1" eaLnBrk="1" hangingPunct="1">
              <a:lnSpc>
                <a:spcPct val="90000"/>
              </a:lnSpc>
            </a:pPr>
            <a:r>
              <a:rPr lang="en-GB" altLang="en-US"/>
              <a:t>Simple - repeat what is said  </a:t>
            </a:r>
          </a:p>
          <a:p>
            <a:pPr lvl="1" eaLnBrk="1" hangingPunct="1">
              <a:lnSpc>
                <a:spcPct val="90000"/>
              </a:lnSpc>
            </a:pPr>
            <a:r>
              <a:rPr lang="en-GB" altLang="en-US"/>
              <a:t>Complex </a:t>
            </a:r>
          </a:p>
          <a:p>
            <a:pPr lvl="2" eaLnBrk="1" hangingPunct="1">
              <a:lnSpc>
                <a:spcPct val="90000"/>
              </a:lnSpc>
            </a:pPr>
            <a:r>
              <a:rPr lang="en-GB" altLang="en-US"/>
              <a:t> Client: “I want to stop eating so much junk food; I must eat more fruit and veg” </a:t>
            </a:r>
          </a:p>
          <a:p>
            <a:pPr lvl="2" eaLnBrk="1" hangingPunct="1">
              <a:lnSpc>
                <a:spcPct val="90000"/>
              </a:lnSpc>
            </a:pPr>
            <a:r>
              <a:rPr lang="en-GB" altLang="en-US"/>
              <a:t>Therapist: “It sounds like you are worried about your health” </a:t>
            </a:r>
          </a:p>
          <a:p>
            <a:pPr eaLnBrk="1" hangingPunct="1">
              <a:lnSpc>
                <a:spcPct val="90000"/>
              </a:lnSpc>
            </a:pPr>
            <a:r>
              <a:rPr lang="en-GB" altLang="en-US" b="1"/>
              <a:t>S</a:t>
            </a:r>
            <a:r>
              <a:rPr lang="en-GB" altLang="en-US"/>
              <a:t>ummaries </a:t>
            </a:r>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ABD14159-8816-45F4-BA0B-C52D9E585924}"/>
              </a:ext>
            </a:extLst>
          </p:cNvPr>
          <p:cNvSpPr>
            <a:spLocks noGrp="1" noChangeArrowheads="1"/>
          </p:cNvSpPr>
          <p:nvPr>
            <p:ph type="ctrTitle"/>
          </p:nvPr>
        </p:nvSpPr>
        <p:spPr bwMode="auto">
          <a:xfrm>
            <a:off x="179388" y="476250"/>
            <a:ext cx="8569325" cy="1296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r>
              <a:rPr lang="en-GB" altLang="en-US" sz="4000"/>
            </a:br>
            <a:r>
              <a:rPr lang="en-GB" altLang="en-US"/>
              <a:t>MI - Principles</a:t>
            </a:r>
            <a:endParaRPr lang="en-US" altLang="en-US" sz="4000"/>
          </a:p>
        </p:txBody>
      </p:sp>
      <p:sp>
        <p:nvSpPr>
          <p:cNvPr id="72707" name="Rectangle 3">
            <a:extLst>
              <a:ext uri="{FF2B5EF4-FFF2-40B4-BE49-F238E27FC236}">
                <a16:creationId xmlns:a16="http://schemas.microsoft.com/office/drawing/2014/main" id="{3B14E03D-E084-4F07-95AD-9CECE2790C25}"/>
              </a:ext>
            </a:extLst>
          </p:cNvPr>
          <p:cNvSpPr>
            <a:spLocks noGrp="1" noChangeArrowheads="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b="1"/>
              <a:t>R</a:t>
            </a:r>
            <a:r>
              <a:rPr lang="en-GB" altLang="en-US"/>
              <a:t>oll with resistance  - discussed later</a:t>
            </a:r>
          </a:p>
          <a:p>
            <a:pPr eaLnBrk="1" hangingPunct="1"/>
            <a:r>
              <a:rPr lang="en-GB" altLang="en-US" b="1"/>
              <a:t>E</a:t>
            </a:r>
            <a:r>
              <a:rPr lang="en-GB" altLang="en-US"/>
              <a:t>xpress empathy – can be  tricky </a:t>
            </a:r>
          </a:p>
          <a:p>
            <a:pPr lvl="1" eaLnBrk="1" hangingPunct="1"/>
            <a:r>
              <a:rPr lang="en-GB" altLang="en-US"/>
              <a:t>Therapist : “I know”  </a:t>
            </a:r>
          </a:p>
          <a:p>
            <a:pPr lvl="1" eaLnBrk="1" hangingPunct="1"/>
            <a:r>
              <a:rPr lang="en-GB" altLang="en-US"/>
              <a:t>Client:  “You don’t know” </a:t>
            </a:r>
          </a:p>
          <a:p>
            <a:pPr eaLnBrk="1" hangingPunct="1"/>
            <a:r>
              <a:rPr lang="en-GB" altLang="en-US" b="1"/>
              <a:t>D</a:t>
            </a:r>
            <a:r>
              <a:rPr lang="en-GB" altLang="en-US"/>
              <a:t>evelop discrepancy  </a:t>
            </a:r>
          </a:p>
          <a:p>
            <a:pPr lvl="1" eaLnBrk="1" hangingPunct="1"/>
            <a:r>
              <a:rPr lang="en-GB" altLang="en-US"/>
              <a:t> Therapist could highlight how a person may value appearance yet still  inject </a:t>
            </a:r>
          </a:p>
          <a:p>
            <a:pPr eaLnBrk="1" hangingPunct="1"/>
            <a:r>
              <a:rPr lang="en-GB" altLang="en-US" b="1"/>
              <a:t>S</a:t>
            </a:r>
            <a:r>
              <a:rPr lang="en-GB" altLang="en-US"/>
              <a:t>upport Self efficacy </a:t>
            </a:r>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518BC9FA-1F51-45C4-85CE-51E384C7BA72}"/>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MI - Resistance</a:t>
            </a:r>
          </a:p>
        </p:txBody>
      </p:sp>
      <p:sp>
        <p:nvSpPr>
          <p:cNvPr id="74755" name="Content Placeholder 2">
            <a:extLst>
              <a:ext uri="{FF2B5EF4-FFF2-40B4-BE49-F238E27FC236}">
                <a16:creationId xmlns:a16="http://schemas.microsoft.com/office/drawing/2014/main" id="{903E5C97-1606-4432-89D4-3A7FFB8C7F55}"/>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Resistance is redefined as two factors:</a:t>
            </a:r>
          </a:p>
          <a:p>
            <a:pPr lvl="1"/>
            <a:r>
              <a:rPr lang="en-GB" altLang="en-US"/>
              <a:t>Sustain talk - arguing for status quo</a:t>
            </a:r>
          </a:p>
          <a:p>
            <a:pPr lvl="1"/>
            <a:r>
              <a:rPr lang="en-GB" altLang="en-US"/>
              <a:t>Discord - “Not being on the same wavelength” with the counsellor</a:t>
            </a:r>
          </a:p>
          <a:p>
            <a:r>
              <a:rPr lang="en-GB" altLang="en-US"/>
              <a:t>Tools to manage Sustain Talk:</a:t>
            </a:r>
          </a:p>
          <a:p>
            <a:pPr lvl="1"/>
            <a:r>
              <a:rPr lang="en-GB" altLang="en-US"/>
              <a:t>Reflection/ Amplified reflection  /Double sided reflection /Emphasize autonomy/ Reframing/Agreement with a twist/ Running head start</a:t>
            </a:r>
          </a:p>
          <a:p>
            <a:pPr lvl="1"/>
            <a:endParaRPr lang="en-GB" altLang="en-US"/>
          </a:p>
          <a:p>
            <a:endParaRPr lang="en-GB" altLang="en-US"/>
          </a:p>
          <a:p>
            <a:pPr eaLnBrk="1" hangingPunct="1"/>
            <a:endParaRPr lang="en-GB"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4F90A4F3-6604-46FA-A5C1-373DFED6928B}"/>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MI - Discord</a:t>
            </a:r>
          </a:p>
        </p:txBody>
      </p:sp>
      <p:sp>
        <p:nvSpPr>
          <p:cNvPr id="76803" name="Content Placeholder 2">
            <a:extLst>
              <a:ext uri="{FF2B5EF4-FFF2-40B4-BE49-F238E27FC236}">
                <a16:creationId xmlns:a16="http://schemas.microsoft.com/office/drawing/2014/main" id="{8A163502-80E4-4B27-8DD8-807B5605AD9A}"/>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Client – indicators of discord: </a:t>
            </a:r>
          </a:p>
          <a:p>
            <a:pPr lvl="2"/>
            <a:r>
              <a:rPr lang="en-GB" altLang="en-US"/>
              <a:t>“Defending” /“Squaring off”/ “Interrupting” /“Disengagement”- “Distracted”</a:t>
            </a:r>
          </a:p>
          <a:p>
            <a:r>
              <a:rPr lang="en-GB" altLang="en-US"/>
              <a:t>Interviewer Factors</a:t>
            </a:r>
          </a:p>
          <a:p>
            <a:pPr lvl="1"/>
            <a:r>
              <a:rPr lang="en-GB" altLang="en-US"/>
              <a:t>Tired/ distracted/very worried about the client/impatient</a:t>
            </a:r>
          </a:p>
          <a:p>
            <a:r>
              <a:rPr lang="en-GB" altLang="en-US"/>
              <a:t>Tools to manage discord:</a:t>
            </a:r>
          </a:p>
          <a:p>
            <a:pPr lvl="1"/>
            <a:r>
              <a:rPr lang="en-GB" altLang="en-US"/>
              <a:t>Reflection / Affirming /Shifting focus /Apologizing</a:t>
            </a:r>
          </a:p>
          <a:p>
            <a:endParaRPr lang="en-GB" altLang="en-US"/>
          </a:p>
          <a:p>
            <a:pPr eaLnBrk="1" hangingPunct="1"/>
            <a:endParaRPr lang="en-GB"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3A3CAF75-D76A-450A-8CBE-88FDC6EE7BDE}"/>
              </a:ext>
            </a:extLst>
          </p:cNvPr>
          <p:cNvSpPr>
            <a:spLocks noGrp="1" noChangeArrowheads="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4000"/>
              <a:t>Various videos on motivational interviewing on internet</a:t>
            </a:r>
            <a:endParaRPr lang="en-US" altLang="en-US" sz="4000"/>
          </a:p>
        </p:txBody>
      </p:sp>
      <p:sp>
        <p:nvSpPr>
          <p:cNvPr id="78851" name="Rectangle 3">
            <a:extLst>
              <a:ext uri="{FF2B5EF4-FFF2-40B4-BE49-F238E27FC236}">
                <a16:creationId xmlns:a16="http://schemas.microsoft.com/office/drawing/2014/main" id="{C4ACEA8B-98A3-4A76-8CCA-A4A3450805FA}"/>
              </a:ext>
            </a:extLst>
          </p:cNvPr>
          <p:cNvSpPr>
            <a:spLocks noGrp="1" noChangeArrowheads="1"/>
          </p:cNvSpPr>
          <p:nvPr>
            <p:ph type="body" sz="quarter" idx="13"/>
          </p:nvPr>
        </p:nvSpPr>
        <p:spPr bwMode="auto">
          <a:xfrm>
            <a:off x="457200" y="2492375"/>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GB" altLang="en-US">
                <a:hlinkClick r:id="rId3"/>
              </a:rPr>
              <a:t>http://www.youtube.com/watch?v=dm-rJJPCuTE&amp;list=PL0C3D4CCB642157AE</a:t>
            </a:r>
            <a:endParaRPr lang="en-GB" altLang="en-US"/>
          </a:p>
          <a:p>
            <a:pPr eaLnBrk="1" hangingPunct="1">
              <a:buFontTx/>
              <a:buNone/>
            </a:pPr>
            <a:r>
              <a:rPr lang="en-GB" altLang="en-US"/>
              <a:t>Wrong way and Right way </a:t>
            </a:r>
          </a:p>
          <a:p>
            <a:pPr eaLnBrk="1" hangingPunct="1">
              <a:buFontTx/>
              <a:buNone/>
            </a:pPr>
            <a:r>
              <a:rPr lang="en-GB" altLang="en-US">
                <a:hlinkClick r:id="rId4"/>
              </a:rPr>
              <a:t>http://www.youtube.com/watch?v=80XyNE89eCs</a:t>
            </a:r>
            <a:endParaRPr lang="en-GB" altLang="en-US"/>
          </a:p>
          <a:p>
            <a:pPr eaLnBrk="1" hangingPunct="1">
              <a:buFontTx/>
              <a:buNone/>
            </a:pPr>
            <a:r>
              <a:rPr lang="en-GB" altLang="en-US">
                <a:hlinkClick r:id="rId5"/>
              </a:rPr>
              <a:t>http://www.youtube.com/watch?v=URiKA7CKtfc</a:t>
            </a:r>
            <a:endParaRPr lang="en-GB" altLang="en-US"/>
          </a:p>
          <a:p>
            <a:pPr eaLnBrk="1" hangingPunct="1">
              <a:buFontTx/>
              <a:buNone/>
            </a:pPr>
            <a:endParaRPr lang="en-GB" altLang="en-US">
              <a:hlinkClick r:id="rId6"/>
            </a:endParaRPr>
          </a:p>
          <a:p>
            <a:pPr eaLnBrk="1" hangingPunct="1">
              <a:buFontTx/>
              <a:buNone/>
            </a:pPr>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7D99EF8E-31C5-4280-9CC4-BF5A9BD6D5E1}"/>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Motivational Interviewing</a:t>
            </a:r>
          </a:p>
        </p:txBody>
      </p:sp>
      <p:sp>
        <p:nvSpPr>
          <p:cNvPr id="80899" name="Content Placeholder 2">
            <a:extLst>
              <a:ext uri="{FF2B5EF4-FFF2-40B4-BE49-F238E27FC236}">
                <a16:creationId xmlns:a16="http://schemas.microsoft.com/office/drawing/2014/main" id="{7B02D16F-5C1F-4A45-A5C8-C83AF92599B3}"/>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Lundahl et al (2010) evaluated 132 implementations of motivational interviewing, most with substance use outcomes.</a:t>
            </a:r>
          </a:p>
          <a:p>
            <a:pPr eaLnBrk="1" hangingPunct="1"/>
            <a:endParaRPr lang="en-GB" altLang="en-US"/>
          </a:p>
          <a:p>
            <a:pPr eaLnBrk="1" hangingPunct="1"/>
            <a:r>
              <a:rPr lang="en-GB" altLang="en-US"/>
              <a:t>Motivational Interventions significantly outperformed when compared with treatment as usual, being handed written materials, being placed on a waiting list, or offered no treatment at all.</a:t>
            </a:r>
          </a:p>
        </p:txBody>
      </p:sp>
      <p:sp>
        <p:nvSpPr>
          <p:cNvPr id="80900" name="TextBox 1">
            <a:extLst>
              <a:ext uri="{FF2B5EF4-FFF2-40B4-BE49-F238E27FC236}">
                <a16:creationId xmlns:a16="http://schemas.microsoft.com/office/drawing/2014/main" id="{DFB328FA-42B2-46E9-8F14-82D596CAFB72}"/>
              </a:ext>
            </a:extLst>
          </p:cNvPr>
          <p:cNvSpPr txBox="1">
            <a:spLocks noChangeArrowheads="1"/>
          </p:cNvSpPr>
          <p:nvPr/>
        </p:nvSpPr>
        <p:spPr bwMode="auto">
          <a:xfrm>
            <a:off x="0" y="6308725"/>
            <a:ext cx="8675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Lundahl, B. W., Kunz, C., Brownell, C., Tollefson, D., &amp; Burke, B. L. (2010). A meta-analysis of motivational interviewing: Twenty-five years of empirical studies. </a:t>
            </a:r>
            <a:r>
              <a:rPr lang="en-US" altLang="en-US" sz="1200" i="1"/>
              <a:t>Research on social work practice</a:t>
            </a:r>
            <a:r>
              <a:rPr lang="en-US" altLang="en-US" sz="1200"/>
              <a:t>, </a:t>
            </a:r>
            <a:r>
              <a:rPr lang="en-US" altLang="en-US" sz="1200" i="1"/>
              <a:t>20</a:t>
            </a:r>
            <a:r>
              <a:rPr lang="en-US" altLang="en-US" sz="1200"/>
              <a:t>(2), 137-160.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DC691EE3-FEAC-45CF-9BF8-3E7AC318E6AF}"/>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r>
              <a:rPr lang="en-GB" altLang="en-US" sz="3200"/>
            </a:br>
            <a:endParaRPr lang="en-GB" altLang="en-US" sz="3200"/>
          </a:p>
        </p:txBody>
      </p:sp>
      <p:sp>
        <p:nvSpPr>
          <p:cNvPr id="82947" name="Content Placeholder 2">
            <a:extLst>
              <a:ext uri="{FF2B5EF4-FFF2-40B4-BE49-F238E27FC236}">
                <a16:creationId xmlns:a16="http://schemas.microsoft.com/office/drawing/2014/main" id="{C2463B70-842F-4194-A010-A1190F47195B}"/>
              </a:ext>
            </a:extLst>
          </p:cNvPr>
          <p:cNvSpPr>
            <a:spLocks noGrp="1"/>
          </p:cNvSpPr>
          <p:nvPr>
            <p:ph type="body" sz="quarter" idx="13"/>
          </p:nvPr>
        </p:nvSpPr>
        <p:spPr bwMode="auto">
          <a:xfrm>
            <a:off x="179388" y="998538"/>
            <a:ext cx="9051925" cy="5022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panose="020B0604020202020204" pitchFamily="34" charset="0"/>
              <a:buNone/>
            </a:pPr>
            <a:r>
              <a:rPr lang="en-GB" altLang="en-US" b="1"/>
              <a:t>Is MI as effective as other structured interventions?</a:t>
            </a:r>
          </a:p>
          <a:p>
            <a:pPr eaLnBrk="1" hangingPunct="1"/>
            <a:r>
              <a:rPr lang="en-GB" altLang="en-US"/>
              <a:t>YES. Motivational interventions are roughly equivalent when compared with specific interventions such as CBT</a:t>
            </a:r>
          </a:p>
          <a:p>
            <a:pPr eaLnBrk="1" hangingPunct="1"/>
            <a:r>
              <a:rPr lang="en-GB" altLang="en-US"/>
              <a:t>But MI takes about 100 fewer minutes to have same effect.</a:t>
            </a:r>
          </a:p>
          <a:p>
            <a:pPr eaLnBrk="1" hangingPunct="1">
              <a:buFont typeface="Arial" panose="020B0604020202020204" pitchFamily="34" charset="0"/>
              <a:buNone/>
            </a:pPr>
            <a:r>
              <a:rPr lang="en-GB" altLang="en-US" b="1"/>
              <a:t>Are the effects durable?</a:t>
            </a:r>
            <a:endParaRPr lang="en-GB" altLang="en-US"/>
          </a:p>
          <a:p>
            <a:pPr eaLnBrk="1" hangingPunct="1"/>
            <a:r>
              <a:rPr lang="en-GB" altLang="en-US"/>
              <a:t>YES. Benefits of MI showed no signs of fading up to two years or more after intervention.</a:t>
            </a:r>
          </a:p>
          <a:p>
            <a:pPr eaLnBrk="1" hangingPunct="1">
              <a:buFont typeface="Arial" panose="020B0604020202020204" pitchFamily="34" charset="0"/>
              <a:buNone/>
            </a:pPr>
            <a:r>
              <a:rPr lang="en-GB" altLang="en-US" b="1"/>
              <a:t>Does MI work in group formats?</a:t>
            </a:r>
          </a:p>
          <a:p>
            <a:pPr eaLnBrk="1" hangingPunct="1"/>
            <a:r>
              <a:rPr lang="en-GB" altLang="en-US"/>
              <a:t>NO. Limited data on group-delivered MI, but researchers interpretation is that “relying solely on group-delivered MI would be a mistake”</a:t>
            </a:r>
          </a:p>
        </p:txBody>
      </p:sp>
      <p:sp>
        <p:nvSpPr>
          <p:cNvPr id="82948" name="Rectangle 1">
            <a:extLst>
              <a:ext uri="{FF2B5EF4-FFF2-40B4-BE49-F238E27FC236}">
                <a16:creationId xmlns:a16="http://schemas.microsoft.com/office/drawing/2014/main" id="{D1E76B49-B52D-41F5-B327-614DA7BE2E5F}"/>
              </a:ext>
            </a:extLst>
          </p:cNvPr>
          <p:cNvSpPr>
            <a:spLocks noChangeArrowheads="1"/>
          </p:cNvSpPr>
          <p:nvPr/>
        </p:nvSpPr>
        <p:spPr bwMode="auto">
          <a:xfrm>
            <a:off x="28575" y="6303963"/>
            <a:ext cx="8721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Lundahl, B. W., Kunz, C., Brownell, C., Tollefson, D., &amp; Burke, B. L. (2010). A meta-analysis of motivational interviewing: Twenty-five years of empirical studies. </a:t>
            </a:r>
            <a:r>
              <a:rPr lang="en-US" altLang="en-US" sz="1200" i="1"/>
              <a:t>Research on social work practice</a:t>
            </a:r>
            <a:r>
              <a:rPr lang="en-US" altLang="en-US" sz="1200"/>
              <a:t>, </a:t>
            </a:r>
            <a:r>
              <a:rPr lang="en-US" altLang="en-US" sz="1200" i="1"/>
              <a:t>20</a:t>
            </a:r>
            <a:r>
              <a:rPr lang="en-US" altLang="en-US" sz="1200"/>
              <a:t>(2), 137-160</a:t>
            </a:r>
            <a:r>
              <a:rPr lang="en-US" altLang="en-US"/>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93BFC230-F69D-4C88-96E6-1B0222F69148}"/>
              </a:ext>
            </a:extLst>
          </p:cNvPr>
          <p:cNvSpPr>
            <a:spLocks noGrp="1"/>
          </p:cNvSpPr>
          <p:nvPr>
            <p:ph type="ctrTitle"/>
          </p:nvPr>
        </p:nvSpPr>
        <p:spPr bwMode="auto">
          <a:xfrm>
            <a:off x="107950" y="5080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International Treatment Effectiveness Project ( 2007)</a:t>
            </a:r>
          </a:p>
        </p:txBody>
      </p:sp>
      <p:sp>
        <p:nvSpPr>
          <p:cNvPr id="84995" name="Content Placeholder 2">
            <a:extLst>
              <a:ext uri="{FF2B5EF4-FFF2-40B4-BE49-F238E27FC236}">
                <a16:creationId xmlns:a16="http://schemas.microsoft.com/office/drawing/2014/main" id="{B012DD76-0A23-4ABB-B476-6E991D7E36AC}"/>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Provided principles of mapping currently used in GMMH substance misuse services</a:t>
            </a:r>
          </a:p>
          <a:p>
            <a:pPr eaLnBrk="1" hangingPunct="1"/>
            <a:r>
              <a:rPr lang="en-GB" altLang="en-US"/>
              <a:t>Collaboration btw National Treatment Agency, Texas Christian University and UK Providers </a:t>
            </a:r>
          </a:p>
          <a:p>
            <a:pPr eaLnBrk="1" hangingPunct="1"/>
            <a:r>
              <a:rPr lang="en-GB" altLang="en-US"/>
              <a:t>Aim was to improve treatment effectiveness</a:t>
            </a:r>
          </a:p>
          <a:p>
            <a:pPr lvl="1" eaLnBrk="1" hangingPunct="1"/>
            <a:r>
              <a:rPr lang="en-GB" altLang="en-US"/>
              <a:t>Make the delivery of psychosocial interventions both easier and clearer</a:t>
            </a:r>
          </a:p>
          <a:p>
            <a:pPr lvl="1" eaLnBrk="1" hangingPunct="1"/>
            <a:r>
              <a:rPr lang="en-GB" altLang="en-US"/>
              <a:t>Promote organisational improvements. </a:t>
            </a:r>
          </a:p>
          <a:p>
            <a:pPr eaLnBrk="1" hangingPunct="1"/>
            <a:r>
              <a:rPr lang="en-GB" altLang="en-US"/>
              <a:t>Built around a manual to make the intervention work</a:t>
            </a:r>
          </a:p>
          <a:p>
            <a:pPr eaLnBrk="1" hangingPunct="1"/>
            <a:endParaRPr lang="en-GB" altLang="en-US"/>
          </a:p>
        </p:txBody>
      </p:sp>
      <p:sp>
        <p:nvSpPr>
          <p:cNvPr id="84996" name="TextBox 3">
            <a:extLst>
              <a:ext uri="{FF2B5EF4-FFF2-40B4-BE49-F238E27FC236}">
                <a16:creationId xmlns:a16="http://schemas.microsoft.com/office/drawing/2014/main" id="{26678B41-F191-4367-9424-D8C9EDABBF6D}"/>
              </a:ext>
            </a:extLst>
          </p:cNvPr>
          <p:cNvSpPr txBox="1">
            <a:spLocks noChangeArrowheads="1"/>
          </p:cNvSpPr>
          <p:nvPr/>
        </p:nvSpPr>
        <p:spPr bwMode="auto">
          <a:xfrm>
            <a:off x="-19050" y="6026150"/>
            <a:ext cx="838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Campbell, A., Finch, E., Brotchie, J., &amp; Davis, P. (2007). The International Treatment Effectiveness Project Implementing psychosocial interventions for adult drug misusers.</a:t>
            </a:r>
          </a:p>
          <a:p>
            <a:pPr eaLnBrk="1" hangingPunct="1"/>
            <a:r>
              <a:rPr lang="en-US" altLang="en-US" sz="1200"/>
              <a:t>Simpson, D. D. (2005). An integrated approach to treatment for addiction. </a:t>
            </a:r>
            <a:r>
              <a:rPr lang="en-US" altLang="en-US" sz="1200" i="1"/>
              <a:t>Texas: Institute of Behavioural Research at the Texas Christian University</a:t>
            </a:r>
            <a:r>
              <a:rPr lang="en-US" altLang="en-US" sz="120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32F4F18-2B79-489E-B933-381B9A3A2402}"/>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Insert name of the LEP</a:t>
            </a:r>
          </a:p>
        </p:txBody>
      </p:sp>
      <p:sp>
        <p:nvSpPr>
          <p:cNvPr id="16387" name="Subtitle 2">
            <a:extLst>
              <a:ext uri="{FF2B5EF4-FFF2-40B4-BE49-F238E27FC236}">
                <a16:creationId xmlns:a16="http://schemas.microsoft.com/office/drawing/2014/main" id="{5D1AB0AF-304F-4EA5-8980-DEF88C5AEB69}"/>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Expert Led Session</a:t>
            </a:r>
          </a:p>
        </p:txBody>
      </p:sp>
      <p:sp>
        <p:nvSpPr>
          <p:cNvPr id="16388" name="Text Placeholder 3">
            <a:extLst>
              <a:ext uri="{FF2B5EF4-FFF2-40B4-BE49-F238E27FC236}">
                <a16:creationId xmlns:a16="http://schemas.microsoft.com/office/drawing/2014/main" id="{2FF29FE9-6D63-4004-9002-E881CA0E1D96}"/>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 typeface="Arial" panose="020B0604020202020204" pitchFamily="34" charset="0"/>
              <a:buNone/>
            </a:pPr>
            <a:endParaRPr lang="en-US" altLang="en-US"/>
          </a:p>
          <a:p>
            <a:pPr marL="0" indent="0" algn="ctr" eaLnBrk="1" hangingPunct="1">
              <a:buFont typeface="Arial" panose="020B0604020202020204" pitchFamily="34" charset="0"/>
              <a:buNone/>
            </a:pPr>
            <a:r>
              <a:rPr lang="en-US" altLang="en-US"/>
              <a:t>Psychosocial treatments for people with substance misuse problems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BE046BD4-DA75-46D2-871A-FA908EFCCC46}"/>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ITEP promoted  ‘node-link mapping’</a:t>
            </a:r>
          </a:p>
        </p:txBody>
      </p:sp>
      <p:sp>
        <p:nvSpPr>
          <p:cNvPr id="87043" name="Content Placeholder 2">
            <a:extLst>
              <a:ext uri="{FF2B5EF4-FFF2-40B4-BE49-F238E27FC236}">
                <a16:creationId xmlns:a16="http://schemas.microsoft.com/office/drawing/2014/main" id="{227EE110-0912-4931-B4D2-43FD886E2FC2}"/>
              </a:ext>
            </a:extLst>
          </p:cNvPr>
          <p:cNvSpPr>
            <a:spLocks noGrp="1"/>
          </p:cNvSpPr>
          <p:nvPr>
            <p:ph type="body" sz="quarter" idx="13"/>
          </p:nvPr>
        </p:nvSpPr>
        <p:spPr bwMode="auto">
          <a:xfrm>
            <a:off x="363538" y="2349500"/>
            <a:ext cx="7839075" cy="3719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A cognitive approach  for discussing issues with clients </a:t>
            </a:r>
          </a:p>
          <a:p>
            <a:pPr eaLnBrk="1" hangingPunct="1"/>
            <a:r>
              <a:rPr lang="en-GB" altLang="en-US"/>
              <a:t>Visualised issues in a series of ‘maps’ </a:t>
            </a:r>
          </a:p>
          <a:p>
            <a:pPr eaLnBrk="1" hangingPunct="1"/>
            <a:r>
              <a:rPr lang="en-GB" altLang="en-US"/>
              <a:t>Used the same cognitive behavioural principles as motivational interviewing and relapse prevention</a:t>
            </a:r>
          </a:p>
          <a:p>
            <a:pPr eaLnBrk="1" hangingPunct="1"/>
            <a:r>
              <a:rPr lang="en-GB" altLang="en-US"/>
              <a:t>Reduced sessions to a record of decisions and progress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612F5D4C-16DF-4B4F-9345-21D2EF3E3C56}"/>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ITEP – ‘node-link mapping’</a:t>
            </a:r>
          </a:p>
        </p:txBody>
      </p:sp>
      <p:sp>
        <p:nvSpPr>
          <p:cNvPr id="89091" name="Content Placeholder 2">
            <a:extLst>
              <a:ext uri="{FF2B5EF4-FFF2-40B4-BE49-F238E27FC236}">
                <a16:creationId xmlns:a16="http://schemas.microsoft.com/office/drawing/2014/main" id="{AD2548A4-369A-4F61-8C93-0057590E948D}"/>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Formed a model  for ‘cause-and-effect’ thinking + problem-solving which clients could use </a:t>
            </a:r>
          </a:p>
          <a:p>
            <a:pPr eaLnBrk="1" hangingPunct="1"/>
            <a:r>
              <a:rPr lang="en-GB" altLang="en-US"/>
              <a:t>Interventions used  aimed at changing thinking patterns </a:t>
            </a:r>
          </a:p>
          <a:p>
            <a:pPr eaLnBrk="1" hangingPunct="1"/>
            <a:r>
              <a:rPr lang="en-GB" altLang="en-US"/>
              <a:t>E.g., address thought-processes that  could hamper behavioural change</a:t>
            </a:r>
          </a:p>
          <a:p>
            <a:pPr eaLnBrk="1" hangingPunct="1"/>
            <a:r>
              <a:rPr lang="en-GB" altLang="en-US"/>
              <a:t>Maps were used as a way of creating a visual ‘hook’ for the discussion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40E5AC47-CA30-4ED3-9789-C823FAF8E480}"/>
              </a:ext>
            </a:extLst>
          </p:cNvPr>
          <p:cNvSpPr>
            <a:spLocks noGrp="1"/>
          </p:cNvSpPr>
          <p:nvPr>
            <p:ph type="ctrTitle"/>
          </p:nvPr>
        </p:nvSpPr>
        <p:spPr bwMode="auto">
          <a:xfrm>
            <a:off x="250825" y="461963"/>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Example of a Map used</a:t>
            </a:r>
          </a:p>
        </p:txBody>
      </p:sp>
      <p:pic>
        <p:nvPicPr>
          <p:cNvPr id="69635" name="Content Placeholder 3" descr="03 Recovery Assessment Maps.docx - Microsoft Word">
            <a:extLst>
              <a:ext uri="{FF2B5EF4-FFF2-40B4-BE49-F238E27FC236}">
                <a16:creationId xmlns:a16="http://schemas.microsoft.com/office/drawing/2014/main" id="{CE09B610-B298-488C-AEF6-15C770D26194}"/>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rcRect l="12132" t="5859" r="11659" b="4034"/>
          <a:stretch>
            <a:fillRect/>
          </a:stretch>
        </p:blipFill>
        <p:spPr>
          <a:xfrm>
            <a:off x="0" y="954088"/>
            <a:ext cx="8496300" cy="5884862"/>
          </a:xfrm>
        </p:spPr>
      </p:pic>
      <p:pic>
        <p:nvPicPr>
          <p:cNvPr id="91140" name="Content Placeholder 3" descr="03 Recovery Assessment Maps.docx - Microsoft Word">
            <a:extLst>
              <a:ext uri="{FF2B5EF4-FFF2-40B4-BE49-F238E27FC236}">
                <a16:creationId xmlns:a16="http://schemas.microsoft.com/office/drawing/2014/main" id="{CBA543C4-2ED9-440B-81F1-344CC420F165}"/>
              </a:ext>
            </a:extLst>
          </p:cNvPr>
          <p:cNvPicPr>
            <a:picLocks noChangeAspect="1"/>
          </p:cNvPicPr>
          <p:nvPr/>
        </p:nvPicPr>
        <p:blipFill>
          <a:blip r:embed="rId3">
            <a:extLst>
              <a:ext uri="{28A0092B-C50C-407E-A947-70E740481C1C}">
                <a14:useLocalDpi xmlns:a14="http://schemas.microsoft.com/office/drawing/2010/main" val="0"/>
              </a:ext>
            </a:extLst>
          </a:blip>
          <a:srcRect l="12132" t="5859" r="11659" b="4034"/>
          <a:stretch>
            <a:fillRect/>
          </a:stretch>
        </p:blipFill>
        <p:spPr bwMode="auto">
          <a:xfrm>
            <a:off x="227013" y="1112838"/>
            <a:ext cx="8037512" cy="556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1A1A5AC7-48A6-4D94-BBF2-554D8B774A1D}"/>
              </a:ext>
            </a:extLst>
          </p:cNvPr>
          <p:cNvSpPr>
            <a:spLocks noGrp="1"/>
          </p:cNvSpPr>
          <p:nvPr>
            <p:ph type="ctrTitle"/>
          </p:nvPr>
        </p:nvSpPr>
        <p:spPr bwMode="auto">
          <a:xfrm>
            <a:off x="250825" y="404813"/>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Example of a Map used</a:t>
            </a:r>
          </a:p>
        </p:txBody>
      </p:sp>
      <p:pic>
        <p:nvPicPr>
          <p:cNvPr id="71683" name="Content Placeholder 5" descr="03 Recovery Assessment Maps.docx - Microsoft Word">
            <a:extLst>
              <a:ext uri="{FF2B5EF4-FFF2-40B4-BE49-F238E27FC236}">
                <a16:creationId xmlns:a16="http://schemas.microsoft.com/office/drawing/2014/main" id="{910E7338-B906-4EF1-92B9-57A819753899}"/>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0"/>
            <a:ext cx="0" cy="0"/>
          </a:xfrm>
        </p:spPr>
      </p:pic>
      <p:pic>
        <p:nvPicPr>
          <p:cNvPr id="93188" name="Content Placeholder 5" descr="03 Recovery Assessment Maps.docx - Microsoft Word">
            <a:extLst>
              <a:ext uri="{FF2B5EF4-FFF2-40B4-BE49-F238E27FC236}">
                <a16:creationId xmlns:a16="http://schemas.microsoft.com/office/drawing/2014/main" id="{92D3BBE2-E9E0-4F57-AC6B-28BC582EF940}"/>
              </a:ext>
            </a:extLst>
          </p:cNvPr>
          <p:cNvPicPr>
            <a:picLocks noChangeAspect="1"/>
          </p:cNvPicPr>
          <p:nvPr/>
        </p:nvPicPr>
        <p:blipFill>
          <a:blip r:embed="rId3">
            <a:extLst>
              <a:ext uri="{28A0092B-C50C-407E-A947-70E740481C1C}">
                <a14:useLocalDpi xmlns:a14="http://schemas.microsoft.com/office/drawing/2010/main" val="0"/>
              </a:ext>
            </a:extLst>
          </a:blip>
          <a:srcRect l="11604" t="6668" r="10481" b="4033"/>
          <a:stretch>
            <a:fillRect/>
          </a:stretch>
        </p:blipFill>
        <p:spPr bwMode="auto">
          <a:xfrm>
            <a:off x="392113" y="1196975"/>
            <a:ext cx="7631112"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73BFA741-FF9E-4CAC-AAEE-ACB21407FEB0}"/>
              </a:ext>
            </a:extLst>
          </p:cNvPr>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a:t>Benefits of Maps</a:t>
            </a:r>
          </a:p>
        </p:txBody>
      </p:sp>
      <p:sp>
        <p:nvSpPr>
          <p:cNvPr id="95235" name="Content Placeholder 1">
            <a:extLst>
              <a:ext uri="{FF2B5EF4-FFF2-40B4-BE49-F238E27FC236}">
                <a16:creationId xmlns:a16="http://schemas.microsoft.com/office/drawing/2014/main" id="{264662C6-7EAB-4458-906C-96B3F71410FF}"/>
              </a:ext>
            </a:extLst>
          </p:cNvPr>
          <p:cNvSpPr>
            <a:spLocks noGrp="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altLang="en-US"/>
          </a:p>
        </p:txBody>
      </p:sp>
      <p:sp>
        <p:nvSpPr>
          <p:cNvPr id="95236" name="Text Placeholder 2">
            <a:extLst>
              <a:ext uri="{FF2B5EF4-FFF2-40B4-BE49-F238E27FC236}">
                <a16:creationId xmlns:a16="http://schemas.microsoft.com/office/drawing/2014/main" id="{835932C0-B6B3-45BD-A532-6EDFF28CDFB0}"/>
              </a:ext>
            </a:extLst>
          </p:cNvPr>
          <p:cNvSpPr>
            <a:spLocks noGrp="1"/>
          </p:cNvSpPr>
          <p:nvPr>
            <p:ph type="body" sz="half" idx="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altLang="en-US"/>
          </a:p>
        </p:txBody>
      </p:sp>
      <p:pic>
        <p:nvPicPr>
          <p:cNvPr id="95237" name="Picture 2">
            <a:extLst>
              <a:ext uri="{FF2B5EF4-FFF2-40B4-BE49-F238E27FC236}">
                <a16:creationId xmlns:a16="http://schemas.microsoft.com/office/drawing/2014/main" id="{4C257D73-8D78-4113-91DC-1E592A0AC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484313"/>
            <a:ext cx="8562975"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B160309C-8EDF-4C8B-BA28-3959222957FA}"/>
              </a:ext>
            </a:extLst>
          </p:cNvPr>
          <p:cNvSpPr>
            <a:spLocks noGrp="1"/>
          </p:cNvSpPr>
          <p:nvPr>
            <p:ph type="ctrTitle"/>
          </p:nvPr>
        </p:nvSpPr>
        <p:spPr bwMode="auto">
          <a:xfrm>
            <a:off x="250825" y="115888"/>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Node mapping evaluated in a number of trials </a:t>
            </a:r>
          </a:p>
        </p:txBody>
      </p:sp>
      <p:sp>
        <p:nvSpPr>
          <p:cNvPr id="97283" name="Content Placeholder 2">
            <a:extLst>
              <a:ext uri="{FF2B5EF4-FFF2-40B4-BE49-F238E27FC236}">
                <a16:creationId xmlns:a16="http://schemas.microsoft.com/office/drawing/2014/main" id="{EAF8C8F7-8360-465E-9885-4E98A3EFAE75}"/>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Comparison of  clients assigned to "node-link mapping"  or "standard" </a:t>
            </a:r>
          </a:p>
          <a:p>
            <a:pPr lvl="1" eaLnBrk="1" hangingPunct="1"/>
            <a:r>
              <a:rPr lang="en-GB" altLang="en-US"/>
              <a:t>Mapping clients had significantly fewer opiate-positive urine  samples during months 2-6 of treatment</a:t>
            </a:r>
            <a:endParaRPr lang="en-GB" altLang="en-US" baseline="30000"/>
          </a:p>
          <a:p>
            <a:pPr lvl="1" eaLnBrk="1" hangingPunct="1"/>
            <a:r>
              <a:rPr lang="en-GB" altLang="en-US"/>
              <a:t>Greater Coverage of collateral issues by counsellors</a:t>
            </a:r>
            <a:endParaRPr lang="en-GB" altLang="en-US" baseline="30000"/>
          </a:p>
          <a:p>
            <a:pPr lvl="1" eaLnBrk="1" hangingPunct="1"/>
            <a:r>
              <a:rPr lang="en-GB" altLang="en-US"/>
              <a:t>Clients reported less criminal activity after 12 months</a:t>
            </a:r>
          </a:p>
        </p:txBody>
      </p:sp>
      <p:sp>
        <p:nvSpPr>
          <p:cNvPr id="97284" name="TextBox 1">
            <a:extLst>
              <a:ext uri="{FF2B5EF4-FFF2-40B4-BE49-F238E27FC236}">
                <a16:creationId xmlns:a16="http://schemas.microsoft.com/office/drawing/2014/main" id="{8EB9DADE-58A5-44DC-BBFC-C5F5C37CAA8D}"/>
              </a:ext>
            </a:extLst>
          </p:cNvPr>
          <p:cNvSpPr txBox="1">
            <a:spLocks noChangeArrowheads="1"/>
          </p:cNvSpPr>
          <p:nvPr/>
        </p:nvSpPr>
        <p:spPr bwMode="auto">
          <a:xfrm>
            <a:off x="-6350" y="5692775"/>
            <a:ext cx="9432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Dees, S. M., Dansereau, D. F., &amp; Simpson, D. D. (1997). Mapping-enhanced drug abuse counseling: Urinalysis results in the first year of methadone treatment. </a:t>
            </a:r>
            <a:r>
              <a:rPr lang="en-US" altLang="en-US" sz="1200" i="1"/>
              <a:t>Journal of Substance Abuse Treatment</a:t>
            </a:r>
            <a:r>
              <a:rPr lang="en-US" altLang="en-US" sz="1200"/>
              <a:t>, </a:t>
            </a:r>
            <a:r>
              <a:rPr lang="en-US" altLang="en-US" sz="1200" i="1"/>
              <a:t>14</a:t>
            </a:r>
            <a:r>
              <a:rPr lang="en-US" altLang="en-US" sz="1200"/>
              <a:t>(1), 45-54.</a:t>
            </a:r>
          </a:p>
          <a:p>
            <a:r>
              <a:rPr lang="en-US" altLang="en-US" sz="1200"/>
              <a:t>Pitre, Joe, G. W., Dansereau, D. F., Pitre, U., &amp; Simpson, D. D. (1997). Effectiveness of node-link mapping enhanced counseling for opiate addicts: A 12-month posttreatment follow-up. </a:t>
            </a:r>
            <a:r>
              <a:rPr lang="en-US" altLang="en-US" sz="1200" i="1"/>
              <a:t>The Journal of nervous and mental disease</a:t>
            </a:r>
            <a:r>
              <a:rPr lang="en-US" altLang="en-US" sz="1200"/>
              <a:t>, </a:t>
            </a:r>
            <a:r>
              <a:rPr lang="en-US" altLang="en-US" sz="1200" i="1"/>
              <a:t>185</a:t>
            </a:r>
            <a:r>
              <a:rPr lang="en-US" altLang="en-US" sz="1200"/>
              <a:t>(5), 306-313.</a:t>
            </a:r>
          </a:p>
          <a:p>
            <a:r>
              <a:rPr lang="en-US" altLang="en-US" sz="1200"/>
              <a:t>Joe, G. W., Dansereau, D. F., Pitre, U., &amp; Simpson, D. D. (1997). Effectiveness of node-link mapping enhanced counseling for opiate addicts: A 12-month posttreatment follow-up. </a:t>
            </a:r>
            <a:r>
              <a:rPr lang="en-US" altLang="en-US" sz="1200" i="1"/>
              <a:t>The Journal of nervous and mental disease</a:t>
            </a:r>
            <a:r>
              <a:rPr lang="en-US" altLang="en-US" sz="1200"/>
              <a:t>, </a:t>
            </a:r>
            <a:r>
              <a:rPr lang="en-US" altLang="en-US" sz="1200" i="1"/>
              <a:t>185</a:t>
            </a:r>
            <a:r>
              <a:rPr lang="en-US" altLang="en-US" sz="1200"/>
              <a:t>(5), 306-313.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99761316-D72E-4249-88A7-8CF65318D36F}"/>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Expert led session</a:t>
            </a:r>
          </a:p>
        </p:txBody>
      </p:sp>
      <p:sp>
        <p:nvSpPr>
          <p:cNvPr id="99331" name="Content Placeholder 2">
            <a:extLst>
              <a:ext uri="{FF2B5EF4-FFF2-40B4-BE49-F238E27FC236}">
                <a16:creationId xmlns:a16="http://schemas.microsoft.com/office/drawing/2014/main" id="{57680613-4E63-4C1B-804B-078E000CEF9D}"/>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Psychological approaches in substance misuse problems</a:t>
            </a:r>
          </a:p>
          <a:p>
            <a:pPr eaLnBrk="1" hangingPunct="1"/>
            <a:r>
              <a:rPr lang="en-US" altLang="en-US"/>
              <a:t>Review models of dependence</a:t>
            </a:r>
          </a:p>
          <a:p>
            <a:pPr eaLnBrk="1" hangingPunct="1"/>
            <a:r>
              <a:rPr lang="en-US" altLang="en-US"/>
              <a:t>Review psychosocial treatments for people with substance misuse problems</a:t>
            </a:r>
          </a:p>
          <a:p>
            <a:pPr eaLnBrk="1" hangingPunct="1"/>
            <a:r>
              <a:rPr lang="en-US" altLang="en-US"/>
              <a:t>Overview of various interventions that are offered in substance misuse: brief interventions, mapping techniques (e.g., ITEP), motivational interviewing overview</a:t>
            </a:r>
          </a:p>
          <a:p>
            <a:pPr eaLnBrk="1" hangingPunct="1"/>
            <a:endParaRPr lang="en-GB"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62B8873B-7514-4AA2-A6C8-C65B8D4426A7}"/>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 </a:t>
            </a:r>
          </a:p>
        </p:txBody>
      </p:sp>
      <p:sp>
        <p:nvSpPr>
          <p:cNvPr id="101379" name="Subtitle 2">
            <a:extLst>
              <a:ext uri="{FF2B5EF4-FFF2-40B4-BE49-F238E27FC236}">
                <a16:creationId xmlns:a16="http://schemas.microsoft.com/office/drawing/2014/main" id="{FE51CD34-E7EE-4EDE-94D3-59146EDDE5AB}"/>
              </a:ext>
            </a:extLst>
          </p:cNvPr>
          <p:cNvSpPr>
            <a:spLocks noGrp="1"/>
          </p:cNvSpPr>
          <p:nvPr>
            <p:ph type="subTitle" idx="1"/>
          </p:nvPr>
        </p:nvSpPr>
        <p:spPr bwMode="auto">
          <a:xfrm>
            <a:off x="228600" y="180181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101380" name="Text Placeholder 3">
            <a:extLst>
              <a:ext uri="{FF2B5EF4-FFF2-40B4-BE49-F238E27FC236}">
                <a16:creationId xmlns:a16="http://schemas.microsoft.com/office/drawing/2014/main" id="{4AC633C0-89B0-4F96-8507-50AE53A2DF77}"/>
              </a:ext>
            </a:extLst>
          </p:cNvPr>
          <p:cNvSpPr>
            <a:spLocks noGrp="1"/>
          </p:cNvSpPr>
          <p:nvPr>
            <p:ph type="body" sz="quarter" idx="13"/>
          </p:nvPr>
        </p:nvSpPr>
        <p:spPr bwMode="auto">
          <a:xfrm>
            <a:off x="228600" y="2486025"/>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a:t>1. Which of the following is not an example of change talk: </a:t>
            </a:r>
          </a:p>
          <a:p>
            <a:pPr marL="400050" lvl="1" indent="0" eaLnBrk="1" hangingPunct="1">
              <a:buFont typeface="Arial" panose="020B0604020202020204" pitchFamily="34" charset="0"/>
              <a:buNone/>
            </a:pPr>
            <a:r>
              <a:rPr lang="en-US" altLang="en-US"/>
              <a:t>A. Desire: I would like to stop using alcohol </a:t>
            </a:r>
          </a:p>
          <a:p>
            <a:pPr marL="400050" lvl="1" indent="0" eaLnBrk="1" hangingPunct="1">
              <a:buFont typeface="Arial" panose="020B0604020202020204" pitchFamily="34" charset="0"/>
              <a:buNone/>
            </a:pPr>
            <a:r>
              <a:rPr lang="en-US" altLang="en-US"/>
              <a:t>B. Ability: I could stop alcohol use </a:t>
            </a:r>
          </a:p>
          <a:p>
            <a:pPr marL="400050" lvl="1" indent="0" eaLnBrk="1" hangingPunct="1">
              <a:buFont typeface="Arial" panose="020B0604020202020204" pitchFamily="34" charset="0"/>
              <a:buNone/>
            </a:pPr>
            <a:r>
              <a:rPr lang="en-US" altLang="en-US"/>
              <a:t>C. Reason: Alcohol worsens my psoriasis </a:t>
            </a:r>
          </a:p>
          <a:p>
            <a:pPr marL="400050" lvl="1" indent="0" eaLnBrk="1" hangingPunct="1">
              <a:buFont typeface="Arial" panose="020B0604020202020204" pitchFamily="34" charset="0"/>
              <a:buNone/>
            </a:pPr>
            <a:r>
              <a:rPr lang="en-US" altLang="en-US"/>
              <a:t>D. Accomplishment: I finally stopped alcohol </a:t>
            </a:r>
          </a:p>
          <a:p>
            <a:pPr marL="400050" lvl="1" indent="0" eaLnBrk="1" hangingPunct="1">
              <a:buFont typeface="Arial" panose="020B0604020202020204" pitchFamily="34" charset="0"/>
              <a:buNone/>
            </a:pPr>
            <a:r>
              <a:rPr lang="en-US" altLang="en-US"/>
              <a:t>E. Need: I have got to stop alcohol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74D71EFD-6A13-4104-8EE4-D2C9B262E365}"/>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 </a:t>
            </a:r>
          </a:p>
        </p:txBody>
      </p:sp>
      <p:sp>
        <p:nvSpPr>
          <p:cNvPr id="103427" name="Subtitle 2">
            <a:extLst>
              <a:ext uri="{FF2B5EF4-FFF2-40B4-BE49-F238E27FC236}">
                <a16:creationId xmlns:a16="http://schemas.microsoft.com/office/drawing/2014/main" id="{EFED4D82-7FDA-40C2-97B5-4DA90056DAE6}"/>
              </a:ext>
            </a:extLst>
          </p:cNvPr>
          <p:cNvSpPr>
            <a:spLocks noGrp="1"/>
          </p:cNvSpPr>
          <p:nvPr>
            <p:ph type="subTitle" idx="1"/>
          </p:nvPr>
        </p:nvSpPr>
        <p:spPr bwMode="auto">
          <a:xfrm>
            <a:off x="228600" y="180181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103428" name="Text Placeholder 3">
            <a:extLst>
              <a:ext uri="{FF2B5EF4-FFF2-40B4-BE49-F238E27FC236}">
                <a16:creationId xmlns:a16="http://schemas.microsoft.com/office/drawing/2014/main" id="{F683E9F6-AEB8-4A79-95FF-10616BA5CB08}"/>
              </a:ext>
            </a:extLst>
          </p:cNvPr>
          <p:cNvSpPr>
            <a:spLocks noGrp="1"/>
          </p:cNvSpPr>
          <p:nvPr>
            <p:ph type="body" sz="quarter" idx="13"/>
          </p:nvPr>
        </p:nvSpPr>
        <p:spPr bwMode="auto">
          <a:xfrm>
            <a:off x="228600" y="2486025"/>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a:t>1. Which of the following is not an example of change talk: </a:t>
            </a:r>
          </a:p>
          <a:p>
            <a:pPr marL="400050" lvl="1" indent="0" eaLnBrk="1" hangingPunct="1">
              <a:buFont typeface="Arial" panose="020B0604020202020204" pitchFamily="34" charset="0"/>
              <a:buNone/>
            </a:pPr>
            <a:r>
              <a:rPr lang="en-US" altLang="en-US"/>
              <a:t>A. Desire: I would like to stop using alcohol </a:t>
            </a:r>
          </a:p>
          <a:p>
            <a:pPr marL="400050" lvl="1" indent="0" eaLnBrk="1" hangingPunct="1">
              <a:buFont typeface="Arial" panose="020B0604020202020204" pitchFamily="34" charset="0"/>
              <a:buNone/>
            </a:pPr>
            <a:r>
              <a:rPr lang="en-US" altLang="en-US"/>
              <a:t>B. Ability: I could stop alcohol use </a:t>
            </a:r>
          </a:p>
          <a:p>
            <a:pPr marL="400050" lvl="1" indent="0" eaLnBrk="1" hangingPunct="1">
              <a:buFont typeface="Arial" panose="020B0604020202020204" pitchFamily="34" charset="0"/>
              <a:buNone/>
            </a:pPr>
            <a:r>
              <a:rPr lang="en-US" altLang="en-US"/>
              <a:t>C. Reason: Alcohol worsens my psoriasis </a:t>
            </a:r>
          </a:p>
          <a:p>
            <a:pPr marL="400050" lvl="1" indent="0" eaLnBrk="1" hangingPunct="1">
              <a:buFont typeface="Arial" panose="020B0604020202020204" pitchFamily="34" charset="0"/>
              <a:buNone/>
            </a:pPr>
            <a:r>
              <a:rPr lang="en-US" altLang="en-US" b="1"/>
              <a:t>D. Accomplishment: I finally stopped alcohol </a:t>
            </a:r>
          </a:p>
          <a:p>
            <a:pPr marL="400050" lvl="1" indent="0" eaLnBrk="1" hangingPunct="1">
              <a:buFont typeface="Arial" panose="020B0604020202020204" pitchFamily="34" charset="0"/>
              <a:buNone/>
            </a:pPr>
            <a:r>
              <a:rPr lang="en-US" altLang="en-US"/>
              <a:t>E. Need: I have got to stop alcohol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6F1D18E6-3F12-488D-AD4E-F2F799AA795C}"/>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 </a:t>
            </a:r>
          </a:p>
        </p:txBody>
      </p:sp>
      <p:sp>
        <p:nvSpPr>
          <p:cNvPr id="105475" name="Subtitle 2">
            <a:extLst>
              <a:ext uri="{FF2B5EF4-FFF2-40B4-BE49-F238E27FC236}">
                <a16:creationId xmlns:a16="http://schemas.microsoft.com/office/drawing/2014/main" id="{2BCEAB83-6F21-4878-8CE4-42F6D6F1D0DD}"/>
              </a:ext>
            </a:extLst>
          </p:cNvPr>
          <p:cNvSpPr>
            <a:spLocks noGrp="1"/>
          </p:cNvSpPr>
          <p:nvPr>
            <p:ph type="subTitle" idx="1"/>
          </p:nvPr>
        </p:nvSpPr>
        <p:spPr bwMode="auto">
          <a:xfrm>
            <a:off x="228600" y="180181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105476" name="Text Placeholder 3">
            <a:extLst>
              <a:ext uri="{FF2B5EF4-FFF2-40B4-BE49-F238E27FC236}">
                <a16:creationId xmlns:a16="http://schemas.microsoft.com/office/drawing/2014/main" id="{F5F68035-27E2-44C9-85C6-06726135A3FC}"/>
              </a:ext>
            </a:extLst>
          </p:cNvPr>
          <p:cNvSpPr>
            <a:spLocks noGrp="1"/>
          </p:cNvSpPr>
          <p:nvPr>
            <p:ph type="body" sz="quarter" idx="13"/>
          </p:nvPr>
        </p:nvSpPr>
        <p:spPr bwMode="auto">
          <a:xfrm>
            <a:off x="228600" y="2486025"/>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a:t>2. Prochaska and DiClemente‟s stages of change include the following except: </a:t>
            </a:r>
          </a:p>
          <a:p>
            <a:pPr marL="400050" lvl="1" indent="0" eaLnBrk="1" hangingPunct="1">
              <a:buFont typeface="Arial" panose="020B0604020202020204" pitchFamily="34" charset="0"/>
              <a:buNone/>
            </a:pPr>
            <a:r>
              <a:rPr lang="en-GB" altLang="en-US"/>
              <a:t>A. Contemplation </a:t>
            </a:r>
          </a:p>
          <a:p>
            <a:pPr marL="400050" lvl="1" indent="0" eaLnBrk="1" hangingPunct="1">
              <a:buFont typeface="Arial" panose="020B0604020202020204" pitchFamily="34" charset="0"/>
              <a:buNone/>
            </a:pPr>
            <a:r>
              <a:rPr lang="en-GB" altLang="en-US"/>
              <a:t>B. Preparation </a:t>
            </a:r>
          </a:p>
          <a:p>
            <a:pPr marL="400050" lvl="1" indent="0" eaLnBrk="1" hangingPunct="1">
              <a:buFont typeface="Arial" panose="020B0604020202020204" pitchFamily="34" charset="0"/>
              <a:buNone/>
            </a:pPr>
            <a:r>
              <a:rPr lang="en-GB" altLang="en-US"/>
              <a:t>C. Maintenance </a:t>
            </a:r>
          </a:p>
          <a:p>
            <a:pPr marL="400050" lvl="1" indent="0" eaLnBrk="1" hangingPunct="1">
              <a:buFont typeface="Arial" panose="020B0604020202020204" pitchFamily="34" charset="0"/>
              <a:buNone/>
            </a:pPr>
            <a:r>
              <a:rPr lang="en-GB" altLang="en-US"/>
              <a:t>D. Relapse </a:t>
            </a:r>
          </a:p>
          <a:p>
            <a:pPr marL="400050" lvl="1" indent="0" eaLnBrk="1" hangingPunct="1">
              <a:buFont typeface="Arial" panose="020B0604020202020204" pitchFamily="34" charset="0"/>
              <a:buNone/>
            </a:pPr>
            <a:r>
              <a:rPr lang="en-GB" altLang="en-US"/>
              <a:t>E. Persistence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FA187DB-7C4C-4D36-B930-10E20CCC6B10}"/>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Acknowledgement </a:t>
            </a:r>
          </a:p>
        </p:txBody>
      </p:sp>
      <p:sp>
        <p:nvSpPr>
          <p:cNvPr id="18435" name="Content Placeholder 2">
            <a:extLst>
              <a:ext uri="{FF2B5EF4-FFF2-40B4-BE49-F238E27FC236}">
                <a16:creationId xmlns:a16="http://schemas.microsoft.com/office/drawing/2014/main" id="{769B765D-6B8C-4DC6-8E8F-7469353DA142}"/>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Dr Mani Mehdikhani (Principal Clinical Psychologist)  </a:t>
            </a:r>
          </a:p>
          <a:p>
            <a:pPr eaLnBrk="1" hangingPunct="1"/>
            <a:r>
              <a:rPr lang="en-GB" altLang="en-US"/>
              <a:t>Dr Jan Moring (Consultant Clinical Psychologist)</a:t>
            </a:r>
          </a:p>
          <a:p>
            <a:pPr lvl="1" eaLnBrk="1" hangingPunct="1"/>
            <a:r>
              <a:rPr lang="en-GB" altLang="en-US"/>
              <a:t>Greater Manchester West MH Foundation Trust</a:t>
            </a:r>
          </a:p>
          <a:p>
            <a:pPr lvl="1" eaLnBrk="1" hangingPunct="1"/>
            <a:r>
              <a:rPr lang="en-GB" altLang="en-US"/>
              <a:t>who provided the basis of the presentation</a:t>
            </a:r>
          </a:p>
          <a:p>
            <a:pPr lvl="1" eaLnBrk="1" hangingPunct="1"/>
            <a:endParaRPr lang="en-GB"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88E8A4DE-17AE-4913-B8C1-2E7B65EDD578}"/>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 </a:t>
            </a:r>
          </a:p>
        </p:txBody>
      </p:sp>
      <p:sp>
        <p:nvSpPr>
          <p:cNvPr id="107523" name="Subtitle 2">
            <a:extLst>
              <a:ext uri="{FF2B5EF4-FFF2-40B4-BE49-F238E27FC236}">
                <a16:creationId xmlns:a16="http://schemas.microsoft.com/office/drawing/2014/main" id="{7D22A378-4557-4C2D-B922-BCFE3875172C}"/>
              </a:ext>
            </a:extLst>
          </p:cNvPr>
          <p:cNvSpPr>
            <a:spLocks noGrp="1"/>
          </p:cNvSpPr>
          <p:nvPr>
            <p:ph type="subTitle" idx="1"/>
          </p:nvPr>
        </p:nvSpPr>
        <p:spPr bwMode="auto">
          <a:xfrm>
            <a:off x="228600" y="180181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107524" name="Text Placeholder 3">
            <a:extLst>
              <a:ext uri="{FF2B5EF4-FFF2-40B4-BE49-F238E27FC236}">
                <a16:creationId xmlns:a16="http://schemas.microsoft.com/office/drawing/2014/main" id="{63143771-C3D3-4F8C-9479-8A8DA6A1DB51}"/>
              </a:ext>
            </a:extLst>
          </p:cNvPr>
          <p:cNvSpPr>
            <a:spLocks noGrp="1"/>
          </p:cNvSpPr>
          <p:nvPr>
            <p:ph type="body" sz="quarter" idx="13"/>
          </p:nvPr>
        </p:nvSpPr>
        <p:spPr bwMode="auto">
          <a:xfrm>
            <a:off x="228600" y="2486025"/>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a:t>2. Prochaska and DiClemente‟s stages of change include the following except: </a:t>
            </a:r>
          </a:p>
          <a:p>
            <a:pPr marL="400050" lvl="1" indent="0" eaLnBrk="1" hangingPunct="1">
              <a:buFont typeface="Arial" panose="020B0604020202020204" pitchFamily="34" charset="0"/>
              <a:buNone/>
            </a:pPr>
            <a:r>
              <a:rPr lang="en-GB" altLang="en-US"/>
              <a:t>A. Contemplation </a:t>
            </a:r>
          </a:p>
          <a:p>
            <a:pPr marL="400050" lvl="1" indent="0" eaLnBrk="1" hangingPunct="1">
              <a:buFont typeface="Arial" panose="020B0604020202020204" pitchFamily="34" charset="0"/>
              <a:buNone/>
            </a:pPr>
            <a:r>
              <a:rPr lang="en-GB" altLang="en-US"/>
              <a:t>B. Preparation </a:t>
            </a:r>
          </a:p>
          <a:p>
            <a:pPr marL="400050" lvl="1" indent="0" eaLnBrk="1" hangingPunct="1">
              <a:buFont typeface="Arial" panose="020B0604020202020204" pitchFamily="34" charset="0"/>
              <a:buNone/>
            </a:pPr>
            <a:r>
              <a:rPr lang="en-GB" altLang="en-US"/>
              <a:t>C. Maintenance </a:t>
            </a:r>
          </a:p>
          <a:p>
            <a:pPr marL="400050" lvl="1" indent="0" eaLnBrk="1" hangingPunct="1">
              <a:buFont typeface="Arial" panose="020B0604020202020204" pitchFamily="34" charset="0"/>
              <a:buNone/>
            </a:pPr>
            <a:r>
              <a:rPr lang="en-GB" altLang="en-US"/>
              <a:t>D. Relapse </a:t>
            </a:r>
          </a:p>
          <a:p>
            <a:pPr marL="400050" lvl="1" indent="0" eaLnBrk="1" hangingPunct="1">
              <a:buFont typeface="Arial" panose="020B0604020202020204" pitchFamily="34" charset="0"/>
              <a:buNone/>
            </a:pPr>
            <a:r>
              <a:rPr lang="en-GB" altLang="en-US" b="1"/>
              <a:t>E. Persistence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BD76FD65-4E35-4238-ADE5-50324EE1DCF3}"/>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 </a:t>
            </a:r>
          </a:p>
        </p:txBody>
      </p:sp>
      <p:sp>
        <p:nvSpPr>
          <p:cNvPr id="109571" name="Subtitle 2">
            <a:extLst>
              <a:ext uri="{FF2B5EF4-FFF2-40B4-BE49-F238E27FC236}">
                <a16:creationId xmlns:a16="http://schemas.microsoft.com/office/drawing/2014/main" id="{5F6043FC-5BE0-4B43-A52C-E5C299923916}"/>
              </a:ext>
            </a:extLst>
          </p:cNvPr>
          <p:cNvSpPr>
            <a:spLocks noGrp="1"/>
          </p:cNvSpPr>
          <p:nvPr>
            <p:ph type="subTitle" idx="1"/>
          </p:nvPr>
        </p:nvSpPr>
        <p:spPr bwMode="auto">
          <a:xfrm>
            <a:off x="228600" y="180181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109572" name="Text Placeholder 3">
            <a:extLst>
              <a:ext uri="{FF2B5EF4-FFF2-40B4-BE49-F238E27FC236}">
                <a16:creationId xmlns:a16="http://schemas.microsoft.com/office/drawing/2014/main" id="{4B13E06C-8CAE-45C7-886C-2D7340681074}"/>
              </a:ext>
            </a:extLst>
          </p:cNvPr>
          <p:cNvSpPr>
            <a:spLocks noGrp="1"/>
          </p:cNvSpPr>
          <p:nvPr>
            <p:ph type="body" sz="quarter" idx="13"/>
          </p:nvPr>
        </p:nvSpPr>
        <p:spPr bwMode="auto">
          <a:xfrm>
            <a:off x="228600" y="2486025"/>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a:t>3. Who of the following is most closely linked with Motivational Interviewing: </a:t>
            </a:r>
          </a:p>
          <a:p>
            <a:pPr marL="400050" lvl="1" indent="0" eaLnBrk="1" hangingPunct="1">
              <a:buFont typeface="Arial" panose="020B0604020202020204" pitchFamily="34" charset="0"/>
              <a:buNone/>
            </a:pPr>
            <a:r>
              <a:rPr lang="en-GB" altLang="en-US"/>
              <a:t>A. Carl Jung </a:t>
            </a:r>
          </a:p>
          <a:p>
            <a:pPr marL="400050" lvl="1" indent="0" eaLnBrk="1" hangingPunct="1">
              <a:buFont typeface="Arial" panose="020B0604020202020204" pitchFamily="34" charset="0"/>
              <a:buNone/>
            </a:pPr>
            <a:r>
              <a:rPr lang="en-GB" altLang="en-US"/>
              <a:t>B. Carl Rogers </a:t>
            </a:r>
          </a:p>
          <a:p>
            <a:pPr marL="400050" lvl="1" indent="0" eaLnBrk="1" hangingPunct="1">
              <a:buFont typeface="Arial" panose="020B0604020202020204" pitchFamily="34" charset="0"/>
              <a:buNone/>
            </a:pPr>
            <a:r>
              <a:rPr lang="en-GB" altLang="en-US"/>
              <a:t>C. David Winnicott </a:t>
            </a:r>
          </a:p>
          <a:p>
            <a:pPr marL="400050" lvl="1" indent="0" eaLnBrk="1" hangingPunct="1">
              <a:buFont typeface="Arial" panose="020B0604020202020204" pitchFamily="34" charset="0"/>
              <a:buNone/>
            </a:pPr>
            <a:r>
              <a:rPr lang="en-GB" altLang="en-US"/>
              <a:t>D. Aaron Beck </a:t>
            </a:r>
          </a:p>
          <a:p>
            <a:pPr marL="400050" lvl="1" indent="0" eaLnBrk="1" hangingPunct="1">
              <a:buFont typeface="Arial" panose="020B0604020202020204" pitchFamily="34" charset="0"/>
              <a:buNone/>
            </a:pPr>
            <a:r>
              <a:rPr lang="en-GB" altLang="en-US"/>
              <a:t>E. Melanie Klein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A865403B-D825-49DE-9B85-CD7066130509}"/>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 </a:t>
            </a:r>
          </a:p>
        </p:txBody>
      </p:sp>
      <p:sp>
        <p:nvSpPr>
          <p:cNvPr id="111619" name="Subtitle 2">
            <a:extLst>
              <a:ext uri="{FF2B5EF4-FFF2-40B4-BE49-F238E27FC236}">
                <a16:creationId xmlns:a16="http://schemas.microsoft.com/office/drawing/2014/main" id="{CC6433AF-372F-4BE7-97D4-CB53DB888003}"/>
              </a:ext>
            </a:extLst>
          </p:cNvPr>
          <p:cNvSpPr>
            <a:spLocks noGrp="1"/>
          </p:cNvSpPr>
          <p:nvPr>
            <p:ph type="subTitle" idx="1"/>
          </p:nvPr>
        </p:nvSpPr>
        <p:spPr bwMode="auto">
          <a:xfrm>
            <a:off x="228600" y="180181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111620" name="Text Placeholder 3">
            <a:extLst>
              <a:ext uri="{FF2B5EF4-FFF2-40B4-BE49-F238E27FC236}">
                <a16:creationId xmlns:a16="http://schemas.microsoft.com/office/drawing/2014/main" id="{28C7B10B-17D2-4B33-B010-E8683A45F043}"/>
              </a:ext>
            </a:extLst>
          </p:cNvPr>
          <p:cNvSpPr>
            <a:spLocks noGrp="1"/>
          </p:cNvSpPr>
          <p:nvPr>
            <p:ph type="body" sz="quarter" idx="13"/>
          </p:nvPr>
        </p:nvSpPr>
        <p:spPr bwMode="auto">
          <a:xfrm>
            <a:off x="228600" y="2486025"/>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a:t>3. Who of the following is most closely linked with Motivational Interviewing: </a:t>
            </a:r>
          </a:p>
          <a:p>
            <a:pPr marL="400050" lvl="1" indent="0" eaLnBrk="1" hangingPunct="1">
              <a:buFont typeface="Arial" panose="020B0604020202020204" pitchFamily="34" charset="0"/>
              <a:buNone/>
            </a:pPr>
            <a:r>
              <a:rPr lang="en-GB" altLang="en-US"/>
              <a:t>A. Carl Jung </a:t>
            </a:r>
          </a:p>
          <a:p>
            <a:pPr marL="400050" lvl="1" indent="0" eaLnBrk="1" hangingPunct="1">
              <a:buFont typeface="Arial" panose="020B0604020202020204" pitchFamily="34" charset="0"/>
              <a:buNone/>
            </a:pPr>
            <a:r>
              <a:rPr lang="en-GB" altLang="en-US" b="1"/>
              <a:t>B. Carl Rogers </a:t>
            </a:r>
          </a:p>
          <a:p>
            <a:pPr marL="400050" lvl="1" indent="0" eaLnBrk="1" hangingPunct="1">
              <a:buFont typeface="Arial" panose="020B0604020202020204" pitchFamily="34" charset="0"/>
              <a:buNone/>
            </a:pPr>
            <a:r>
              <a:rPr lang="en-GB" altLang="en-US"/>
              <a:t>C. David Winnicott </a:t>
            </a:r>
          </a:p>
          <a:p>
            <a:pPr marL="400050" lvl="1" indent="0" eaLnBrk="1" hangingPunct="1">
              <a:buFont typeface="Arial" panose="020B0604020202020204" pitchFamily="34" charset="0"/>
              <a:buNone/>
            </a:pPr>
            <a:r>
              <a:rPr lang="en-GB" altLang="en-US"/>
              <a:t>D. Aaron Beck </a:t>
            </a:r>
          </a:p>
          <a:p>
            <a:pPr marL="400050" lvl="1" indent="0" eaLnBrk="1" hangingPunct="1">
              <a:buFont typeface="Arial" panose="020B0604020202020204" pitchFamily="34" charset="0"/>
              <a:buNone/>
            </a:pPr>
            <a:r>
              <a:rPr lang="en-GB" altLang="en-US"/>
              <a:t>E. Melanie Klein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97373609-87EE-4069-8774-DDD3DE2DC73E}"/>
              </a:ext>
            </a:extLst>
          </p:cNvPr>
          <p:cNvSpPr>
            <a:spLocks noGrp="1"/>
          </p:cNvSpPr>
          <p:nvPr>
            <p:ph type="ctrTitle"/>
          </p:nvPr>
        </p:nvSpPr>
        <p:spPr bwMode="auto">
          <a:xfrm>
            <a:off x="457200" y="1004888"/>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113667" name="Subtitle 2">
            <a:extLst>
              <a:ext uri="{FF2B5EF4-FFF2-40B4-BE49-F238E27FC236}">
                <a16:creationId xmlns:a16="http://schemas.microsoft.com/office/drawing/2014/main" id="{118621D2-1CBB-402C-B88B-1F63274217A7}"/>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113668" name="Text Placeholder 3">
            <a:extLst>
              <a:ext uri="{FF2B5EF4-FFF2-40B4-BE49-F238E27FC236}">
                <a16:creationId xmlns:a16="http://schemas.microsoft.com/office/drawing/2014/main" id="{1D557D46-DA7F-440E-B007-BF2B8D97E5A8}"/>
              </a:ext>
            </a:extLst>
          </p:cNvPr>
          <p:cNvSpPr>
            <a:spLocks noGrp="1"/>
          </p:cNvSpPr>
          <p:nvPr>
            <p:ph type="body" sz="quarter" idx="13"/>
          </p:nvPr>
        </p:nvSpPr>
        <p:spPr bwMode="auto">
          <a:xfrm>
            <a:off x="228600" y="2486025"/>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a:t>4. All of the following are key principles of Motivational Interviewing except: </a:t>
            </a:r>
          </a:p>
          <a:p>
            <a:pPr marL="400050" lvl="1" indent="0" eaLnBrk="1" hangingPunct="1">
              <a:buFont typeface="Arial" panose="020B0604020202020204" pitchFamily="34" charset="0"/>
              <a:buNone/>
            </a:pPr>
            <a:r>
              <a:rPr lang="en-GB" altLang="en-US"/>
              <a:t>A. Roll with resistance </a:t>
            </a:r>
          </a:p>
          <a:p>
            <a:pPr marL="400050" lvl="1" indent="0" eaLnBrk="1" hangingPunct="1">
              <a:buFont typeface="Arial" panose="020B0604020202020204" pitchFamily="34" charset="0"/>
              <a:buNone/>
            </a:pPr>
            <a:r>
              <a:rPr lang="en-GB" altLang="en-US"/>
              <a:t>B. Express empathy </a:t>
            </a:r>
          </a:p>
          <a:p>
            <a:pPr marL="400050" lvl="1" indent="0" eaLnBrk="1" hangingPunct="1">
              <a:buFont typeface="Arial" panose="020B0604020202020204" pitchFamily="34" charset="0"/>
              <a:buNone/>
            </a:pPr>
            <a:r>
              <a:rPr lang="en-GB" altLang="en-US"/>
              <a:t>C. Develop discrepancy </a:t>
            </a:r>
          </a:p>
          <a:p>
            <a:pPr marL="400050" lvl="1" indent="0" eaLnBrk="1" hangingPunct="1">
              <a:buFont typeface="Arial" panose="020B0604020202020204" pitchFamily="34" charset="0"/>
              <a:buNone/>
            </a:pPr>
            <a:r>
              <a:rPr lang="en-GB" altLang="en-US"/>
              <a:t>D. Support self efficacy </a:t>
            </a:r>
          </a:p>
          <a:p>
            <a:pPr marL="400050" lvl="1" indent="0" eaLnBrk="1" hangingPunct="1">
              <a:buFont typeface="Arial" panose="020B0604020202020204" pitchFamily="34" charset="0"/>
              <a:buNone/>
            </a:pPr>
            <a:r>
              <a:rPr lang="en-GB" altLang="en-US"/>
              <a:t>E. Strengthen safety behaviour </a:t>
            </a:r>
          </a:p>
          <a:p>
            <a:pPr marL="0" indent="0" eaLnBrk="1" hangingPunct="1">
              <a:buFont typeface="Arial" panose="020B0604020202020204" pitchFamily="34" charset="0"/>
              <a:buNone/>
            </a:pPr>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D13E901D-F910-4719-ABB5-F18E4DD2390B}"/>
              </a:ext>
            </a:extLst>
          </p:cNvPr>
          <p:cNvSpPr>
            <a:spLocks noGrp="1"/>
          </p:cNvSpPr>
          <p:nvPr>
            <p:ph type="ctrTitle"/>
          </p:nvPr>
        </p:nvSpPr>
        <p:spPr bwMode="auto">
          <a:xfrm>
            <a:off x="457200" y="1004888"/>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115715" name="Subtitle 2">
            <a:extLst>
              <a:ext uri="{FF2B5EF4-FFF2-40B4-BE49-F238E27FC236}">
                <a16:creationId xmlns:a16="http://schemas.microsoft.com/office/drawing/2014/main" id="{88E8BF6C-2238-441D-AE1E-AA9EE17C0896}"/>
              </a:ext>
            </a:extLst>
          </p:cNvPr>
          <p:cNvSpPr>
            <a:spLocks noGrp="1"/>
          </p:cNvSpPr>
          <p:nvPr>
            <p:ph type="subTitle" idx="1"/>
          </p:nvPr>
        </p:nvSpPr>
        <p:spPr bwMode="auto">
          <a:xfrm>
            <a:off x="457200" y="1757363"/>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115716" name="Text Placeholder 3">
            <a:extLst>
              <a:ext uri="{FF2B5EF4-FFF2-40B4-BE49-F238E27FC236}">
                <a16:creationId xmlns:a16="http://schemas.microsoft.com/office/drawing/2014/main" id="{DDB791AA-F7C3-4103-991C-752A9254B836}"/>
              </a:ext>
            </a:extLst>
          </p:cNvPr>
          <p:cNvSpPr>
            <a:spLocks noGrp="1"/>
          </p:cNvSpPr>
          <p:nvPr>
            <p:ph type="body" sz="quarter" idx="13"/>
          </p:nvPr>
        </p:nvSpPr>
        <p:spPr bwMode="auto">
          <a:xfrm>
            <a:off x="228600" y="2486025"/>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a:t>4. All of the following are key principles of Motivational Interviewing except: </a:t>
            </a:r>
          </a:p>
          <a:p>
            <a:pPr marL="400050" lvl="1" indent="0" eaLnBrk="1" hangingPunct="1">
              <a:buFont typeface="Arial" panose="020B0604020202020204" pitchFamily="34" charset="0"/>
              <a:buNone/>
            </a:pPr>
            <a:r>
              <a:rPr lang="en-GB" altLang="en-US"/>
              <a:t>A. Roll with resistance </a:t>
            </a:r>
          </a:p>
          <a:p>
            <a:pPr marL="400050" lvl="1" indent="0" eaLnBrk="1" hangingPunct="1">
              <a:buFont typeface="Arial" panose="020B0604020202020204" pitchFamily="34" charset="0"/>
              <a:buNone/>
            </a:pPr>
            <a:r>
              <a:rPr lang="en-GB" altLang="en-US"/>
              <a:t>B. Express empathy </a:t>
            </a:r>
          </a:p>
          <a:p>
            <a:pPr marL="400050" lvl="1" indent="0" eaLnBrk="1" hangingPunct="1">
              <a:buFont typeface="Arial" panose="020B0604020202020204" pitchFamily="34" charset="0"/>
              <a:buNone/>
            </a:pPr>
            <a:r>
              <a:rPr lang="en-GB" altLang="en-US"/>
              <a:t>C. Develop discrepancy </a:t>
            </a:r>
          </a:p>
          <a:p>
            <a:pPr marL="400050" lvl="1" indent="0" eaLnBrk="1" hangingPunct="1">
              <a:buFont typeface="Arial" panose="020B0604020202020204" pitchFamily="34" charset="0"/>
              <a:buNone/>
            </a:pPr>
            <a:r>
              <a:rPr lang="en-GB" altLang="en-US"/>
              <a:t>D. Support self efficacy </a:t>
            </a:r>
          </a:p>
          <a:p>
            <a:pPr marL="400050" lvl="1" indent="0" eaLnBrk="1" hangingPunct="1">
              <a:buFont typeface="Arial" panose="020B0604020202020204" pitchFamily="34" charset="0"/>
              <a:buNone/>
            </a:pPr>
            <a:r>
              <a:rPr lang="en-GB" altLang="en-US" b="1"/>
              <a:t>E. Strengthen safety behaviour </a:t>
            </a:r>
          </a:p>
          <a:p>
            <a:pPr marL="0" indent="0" eaLnBrk="1" hangingPunct="1">
              <a:buFont typeface="Arial" panose="020B0604020202020204" pitchFamily="34" charset="0"/>
              <a:buNone/>
            </a:pPr>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39B2D3BE-31A5-4049-914D-C9CF7EE7FF45}"/>
              </a:ext>
            </a:extLst>
          </p:cNvPr>
          <p:cNvSpPr>
            <a:spLocks noGrp="1"/>
          </p:cNvSpPr>
          <p:nvPr>
            <p:ph type="ctrTitle"/>
          </p:nvPr>
        </p:nvSpPr>
        <p:spPr bwMode="auto">
          <a:xfrm>
            <a:off x="323850" y="33337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117763" name="Subtitle 2">
            <a:extLst>
              <a:ext uri="{FF2B5EF4-FFF2-40B4-BE49-F238E27FC236}">
                <a16:creationId xmlns:a16="http://schemas.microsoft.com/office/drawing/2014/main" id="{DCC644A2-B705-471C-90B6-4E52682374F0}"/>
              </a:ext>
            </a:extLst>
          </p:cNvPr>
          <p:cNvSpPr>
            <a:spLocks noGrp="1"/>
          </p:cNvSpPr>
          <p:nvPr>
            <p:ph type="subTitle" idx="1"/>
          </p:nvPr>
        </p:nvSpPr>
        <p:spPr bwMode="auto">
          <a:xfrm>
            <a:off x="4200525" y="382588"/>
            <a:ext cx="4562475"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114692" name="Text Placeholder 3">
            <a:extLst>
              <a:ext uri="{FF2B5EF4-FFF2-40B4-BE49-F238E27FC236}">
                <a16:creationId xmlns:a16="http://schemas.microsoft.com/office/drawing/2014/main" id="{C79F86EE-4D9B-4BC5-B2C3-317AC393278A}"/>
              </a:ext>
            </a:extLst>
          </p:cNvPr>
          <p:cNvSpPr>
            <a:spLocks noGrp="1"/>
          </p:cNvSpPr>
          <p:nvPr>
            <p:ph type="body" sz="quarter" idx="13"/>
          </p:nvPr>
        </p:nvSpPr>
        <p:spPr bwMode="auto">
          <a:xfrm>
            <a:off x="323850" y="1062038"/>
            <a:ext cx="8534400" cy="25431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defRPr/>
            </a:pPr>
            <a:r>
              <a:rPr lang="en-US" altLang="en-US" dirty="0"/>
              <a:t>5. Which of the following is true of needle exchange </a:t>
            </a:r>
            <a:r>
              <a:rPr lang="en-US" altLang="en-US" dirty="0" err="1"/>
              <a:t>programmes</a:t>
            </a:r>
            <a:r>
              <a:rPr lang="en-US" altLang="en-US" dirty="0"/>
              <a:t> in the UK </a:t>
            </a:r>
          </a:p>
          <a:p>
            <a:pPr marL="857250" lvl="1" indent="-457200" eaLnBrk="1" hangingPunct="1">
              <a:buFont typeface="Arial" panose="020B0604020202020204" pitchFamily="34" charset="0"/>
              <a:buAutoNum type="alphaUcPeriod"/>
              <a:defRPr/>
            </a:pPr>
            <a:r>
              <a:rPr lang="en-GB" dirty="0"/>
              <a:t>Pharmacies are unable to provide this service</a:t>
            </a:r>
          </a:p>
          <a:p>
            <a:pPr marL="857250" lvl="1" indent="-457200" eaLnBrk="1" hangingPunct="1">
              <a:buFont typeface="Arial" panose="020B0604020202020204" pitchFamily="34" charset="0"/>
              <a:buAutoNum type="alphaUcPeriod"/>
              <a:defRPr/>
            </a:pPr>
            <a:r>
              <a:rPr lang="en-US" altLang="en-US" dirty="0"/>
              <a:t> It is only available to people prescribed opioid substitute medications </a:t>
            </a:r>
          </a:p>
          <a:p>
            <a:pPr marL="400050" lvl="1" indent="0" eaLnBrk="1" hangingPunct="1">
              <a:buFont typeface="Arial" panose="020B0604020202020204" pitchFamily="34" charset="0"/>
              <a:buNone/>
              <a:defRPr/>
            </a:pPr>
            <a:r>
              <a:rPr lang="en-US" altLang="en-US" dirty="0"/>
              <a:t>C. It is only available in urban </a:t>
            </a:r>
            <a:r>
              <a:rPr lang="en-US" altLang="en-US" dirty="0" err="1"/>
              <a:t>centres</a:t>
            </a:r>
            <a:r>
              <a:rPr lang="en-US" altLang="en-US" dirty="0"/>
              <a:t> with populations greater than 50000 </a:t>
            </a:r>
          </a:p>
          <a:p>
            <a:pPr marL="400050" lvl="1" indent="0" eaLnBrk="1" hangingPunct="1">
              <a:buFont typeface="Arial" panose="020B0604020202020204" pitchFamily="34" charset="0"/>
              <a:buNone/>
              <a:defRPr/>
            </a:pPr>
            <a:r>
              <a:rPr lang="en-US" altLang="en-US" dirty="0"/>
              <a:t>D. Only qualified nursing staff can dispense equipment </a:t>
            </a:r>
          </a:p>
          <a:p>
            <a:pPr marL="400050" lvl="1" indent="0" eaLnBrk="1" hangingPunct="1">
              <a:buFont typeface="Arial" panose="020B0604020202020204" pitchFamily="34" charset="0"/>
              <a:buNone/>
              <a:defRPr/>
            </a:pPr>
            <a:r>
              <a:rPr lang="en-US" altLang="en-US" dirty="0"/>
              <a:t>E. It reduces injection risk </a:t>
            </a:r>
            <a:r>
              <a:rPr lang="en-US" altLang="en-US" dirty="0" err="1"/>
              <a:t>behaviours</a:t>
            </a:r>
            <a:r>
              <a:rPr lang="en-US" altLang="en-US" dirty="0"/>
              <a:t> among people who inject drugs, in particular self- reported sharing of needles and syringes, and frequency of injection </a:t>
            </a:r>
          </a:p>
          <a:p>
            <a:pPr marL="0" indent="0" eaLnBrk="1" hangingPunct="1">
              <a:buFont typeface="Arial" panose="020B0604020202020204" pitchFamily="34" charset="0"/>
              <a:buNone/>
              <a:defRPr/>
            </a:pPr>
            <a:r>
              <a:rPr lang="en-US" altLang="en-US" dirty="0"/>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B3DFA277-79C2-4C70-9DE4-06CC2FD63013}"/>
              </a:ext>
            </a:extLst>
          </p:cNvPr>
          <p:cNvSpPr>
            <a:spLocks noGrp="1"/>
          </p:cNvSpPr>
          <p:nvPr>
            <p:ph type="ctrTitle"/>
          </p:nvPr>
        </p:nvSpPr>
        <p:spPr bwMode="auto">
          <a:xfrm>
            <a:off x="323850" y="33337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119811" name="Subtitle 2">
            <a:extLst>
              <a:ext uri="{FF2B5EF4-FFF2-40B4-BE49-F238E27FC236}">
                <a16:creationId xmlns:a16="http://schemas.microsoft.com/office/drawing/2014/main" id="{8762E180-45B8-4D03-89F0-229624897686}"/>
              </a:ext>
            </a:extLst>
          </p:cNvPr>
          <p:cNvSpPr>
            <a:spLocks noGrp="1"/>
          </p:cNvSpPr>
          <p:nvPr>
            <p:ph type="subTitle" idx="1"/>
          </p:nvPr>
        </p:nvSpPr>
        <p:spPr bwMode="auto">
          <a:xfrm>
            <a:off x="4200525" y="382588"/>
            <a:ext cx="4562475"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MCQs</a:t>
            </a:r>
          </a:p>
        </p:txBody>
      </p:sp>
      <p:sp>
        <p:nvSpPr>
          <p:cNvPr id="119812" name="Text Placeholder 3">
            <a:extLst>
              <a:ext uri="{FF2B5EF4-FFF2-40B4-BE49-F238E27FC236}">
                <a16:creationId xmlns:a16="http://schemas.microsoft.com/office/drawing/2014/main" id="{CE7979D9-ECEB-4A77-9F37-5524DAC4B49F}"/>
              </a:ext>
            </a:extLst>
          </p:cNvPr>
          <p:cNvSpPr>
            <a:spLocks noGrp="1"/>
          </p:cNvSpPr>
          <p:nvPr>
            <p:ph type="body" sz="quarter" idx="13"/>
          </p:nvPr>
        </p:nvSpPr>
        <p:spPr bwMode="auto">
          <a:xfrm>
            <a:off x="323850" y="1062038"/>
            <a:ext cx="8534400" cy="2543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panose="020B0604020202020204" pitchFamily="34" charset="0"/>
              <a:buNone/>
            </a:pPr>
            <a:r>
              <a:rPr lang="en-US" altLang="en-US"/>
              <a:t>5. Which of the following is true of needle exchange programmes in the UK </a:t>
            </a:r>
          </a:p>
          <a:p>
            <a:pPr marL="400050" lvl="1" indent="0" eaLnBrk="1" hangingPunct="1">
              <a:buFont typeface="Arial" panose="020B0604020202020204" pitchFamily="34" charset="0"/>
              <a:buNone/>
            </a:pPr>
            <a:r>
              <a:rPr lang="en-US" altLang="en-US"/>
              <a:t>A. </a:t>
            </a:r>
            <a:r>
              <a:rPr lang="en-GB" altLang="en-US"/>
              <a:t>Pharmacies are unable to provide this service</a:t>
            </a:r>
            <a:endParaRPr lang="en-US" altLang="en-US"/>
          </a:p>
          <a:p>
            <a:pPr marL="400050" lvl="1" indent="0" eaLnBrk="1" hangingPunct="1">
              <a:buFont typeface="Arial" panose="020B0604020202020204" pitchFamily="34" charset="0"/>
              <a:buNone/>
            </a:pPr>
            <a:r>
              <a:rPr lang="en-US" altLang="en-US"/>
              <a:t>B. It is only available to people prescribed opioid substitute medications </a:t>
            </a:r>
          </a:p>
          <a:p>
            <a:pPr marL="400050" lvl="1" indent="0" eaLnBrk="1" hangingPunct="1">
              <a:buFont typeface="Arial" panose="020B0604020202020204" pitchFamily="34" charset="0"/>
              <a:buNone/>
            </a:pPr>
            <a:r>
              <a:rPr lang="en-US" altLang="en-US"/>
              <a:t>C. It is only available in urban centres with populations greater than 50000 </a:t>
            </a:r>
          </a:p>
          <a:p>
            <a:pPr marL="400050" lvl="1" indent="0" eaLnBrk="1" hangingPunct="1">
              <a:buFont typeface="Arial" panose="020B0604020202020204" pitchFamily="34" charset="0"/>
              <a:buNone/>
            </a:pPr>
            <a:r>
              <a:rPr lang="en-US" altLang="en-US"/>
              <a:t>D. Only qualified nursing staff can dispense equipment </a:t>
            </a:r>
          </a:p>
          <a:p>
            <a:pPr marL="400050" lvl="1" indent="0" eaLnBrk="1" hangingPunct="1">
              <a:buFont typeface="Arial" panose="020B0604020202020204" pitchFamily="34" charset="0"/>
              <a:buNone/>
            </a:pPr>
            <a:r>
              <a:rPr lang="en-US" altLang="en-US" b="1"/>
              <a:t>E. It reduces injection risk behaviours among people who inject drugs, in particular self- reported sharing of needles and syringes, and frequency of injection </a:t>
            </a:r>
          </a:p>
          <a:p>
            <a:pPr marL="0" indent="0" eaLnBrk="1" hangingPunct="1">
              <a:buFont typeface="Arial" panose="020B0604020202020204" pitchFamily="34" charset="0"/>
              <a:buNone/>
            </a:pPr>
            <a:r>
              <a:rPr lang="en-US" altLang="en-US"/>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354C1F14-C729-433E-ADFC-B1970C9F1544}"/>
              </a:ext>
            </a:extLst>
          </p:cNvPr>
          <p:cNvSpPr>
            <a:spLocks noGrp="1"/>
          </p:cNvSpPr>
          <p:nvPr>
            <p:ph type="ctrTitle"/>
          </p:nvPr>
        </p:nvSpPr>
        <p:spPr bwMode="auto">
          <a:xfrm>
            <a:off x="15875" y="2286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121859" name="Subtitle 2">
            <a:extLst>
              <a:ext uri="{FF2B5EF4-FFF2-40B4-BE49-F238E27FC236}">
                <a16:creationId xmlns:a16="http://schemas.microsoft.com/office/drawing/2014/main" id="{7FCE43F0-468A-4B01-9107-73AAF7BEBF25}"/>
              </a:ext>
            </a:extLst>
          </p:cNvPr>
          <p:cNvSpPr>
            <a:spLocks noGrp="1"/>
          </p:cNvSpPr>
          <p:nvPr>
            <p:ph type="subTitle" idx="1"/>
          </p:nvPr>
        </p:nvSpPr>
        <p:spPr bwMode="auto">
          <a:xfrm>
            <a:off x="4343400" y="320675"/>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EMIs</a:t>
            </a:r>
          </a:p>
        </p:txBody>
      </p:sp>
      <p:sp>
        <p:nvSpPr>
          <p:cNvPr id="4" name="Text Placeholder 3">
            <a:extLst>
              <a:ext uri="{FF2B5EF4-FFF2-40B4-BE49-F238E27FC236}">
                <a16:creationId xmlns:a16="http://schemas.microsoft.com/office/drawing/2014/main" id="{57873B23-A490-41E8-A8F9-E120D57C19C9}"/>
              </a:ext>
            </a:extLst>
          </p:cNvPr>
          <p:cNvSpPr>
            <a:spLocks noGrp="1"/>
          </p:cNvSpPr>
          <p:nvPr>
            <p:ph type="body" sz="quarter" idx="13"/>
          </p:nvPr>
        </p:nvSpPr>
        <p:spPr>
          <a:xfrm>
            <a:off x="15875" y="901700"/>
            <a:ext cx="4343400" cy="4889500"/>
          </a:xfrm>
        </p:spPr>
        <p:txBody>
          <a:bodyPr/>
          <a:lstStyle/>
          <a:p>
            <a:pPr marL="0" indent="0" eaLnBrk="1" hangingPunct="1">
              <a:buFont typeface="Arial" panose="020B0604020202020204" pitchFamily="34" charset="0"/>
              <a:buNone/>
              <a:defRPr/>
            </a:pPr>
            <a:r>
              <a:rPr lang="en-US" sz="2200" i="1" dirty="0"/>
              <a:t>Potential mechanisms to manage resistance: </a:t>
            </a:r>
            <a:endParaRPr lang="en-US" sz="2200" dirty="0"/>
          </a:p>
          <a:p>
            <a:pPr marL="0" indent="0" eaLnBrk="1" hangingPunct="1">
              <a:buFont typeface="Arial" panose="020B0604020202020204" pitchFamily="34" charset="0"/>
              <a:buNone/>
              <a:defRPr/>
            </a:pPr>
            <a:r>
              <a:rPr lang="en-GB" sz="2200" dirty="0"/>
              <a:t>A. Simple reflection </a:t>
            </a:r>
          </a:p>
          <a:p>
            <a:pPr marL="0" indent="0" eaLnBrk="1" hangingPunct="1">
              <a:buFont typeface="Arial" panose="020B0604020202020204" pitchFamily="34" charset="0"/>
              <a:buNone/>
              <a:defRPr/>
            </a:pPr>
            <a:r>
              <a:rPr lang="en-GB" sz="2200" dirty="0"/>
              <a:t>B. Amplified reflection</a:t>
            </a:r>
            <a:r>
              <a:rPr lang="en-GB" sz="2200" b="1" dirty="0"/>
              <a:t> </a:t>
            </a:r>
          </a:p>
          <a:p>
            <a:pPr marL="0" indent="0" eaLnBrk="1" hangingPunct="1">
              <a:buFont typeface="Arial" panose="020B0604020202020204" pitchFamily="34" charset="0"/>
              <a:buNone/>
              <a:defRPr/>
            </a:pPr>
            <a:r>
              <a:rPr lang="en-GB" sz="2200" dirty="0"/>
              <a:t>C. Double sided reflection </a:t>
            </a:r>
          </a:p>
          <a:p>
            <a:pPr marL="0" indent="0" eaLnBrk="1" hangingPunct="1">
              <a:buFont typeface="Arial" panose="020B0604020202020204" pitchFamily="34" charset="0"/>
              <a:buNone/>
              <a:defRPr/>
            </a:pPr>
            <a:r>
              <a:rPr lang="en-GB" sz="2200" dirty="0"/>
              <a:t>D. Shifting focus </a:t>
            </a:r>
          </a:p>
          <a:p>
            <a:pPr marL="0" indent="0" eaLnBrk="1" hangingPunct="1">
              <a:buFont typeface="Arial" panose="020B0604020202020204" pitchFamily="34" charset="0"/>
              <a:buNone/>
              <a:defRPr/>
            </a:pPr>
            <a:r>
              <a:rPr lang="en-GB" sz="2200" dirty="0"/>
              <a:t>E. Reframing </a:t>
            </a:r>
          </a:p>
          <a:p>
            <a:pPr marL="0" indent="0" eaLnBrk="1" hangingPunct="1">
              <a:buFont typeface="Arial" panose="020B0604020202020204" pitchFamily="34" charset="0"/>
              <a:buNone/>
              <a:defRPr/>
            </a:pPr>
            <a:r>
              <a:rPr lang="en-US" sz="2200" dirty="0"/>
              <a:t>F. Agreement with a twist </a:t>
            </a:r>
          </a:p>
          <a:p>
            <a:pPr marL="0" indent="0" eaLnBrk="1" hangingPunct="1">
              <a:buFont typeface="Arial" panose="020B0604020202020204" pitchFamily="34" charset="0"/>
              <a:buNone/>
              <a:defRPr/>
            </a:pPr>
            <a:r>
              <a:rPr lang="en-GB" sz="2200" dirty="0"/>
              <a:t>G. Emphasising personal </a:t>
            </a:r>
          </a:p>
          <a:p>
            <a:pPr marL="0" indent="0" eaLnBrk="1" hangingPunct="1">
              <a:buFont typeface="Arial" panose="020B0604020202020204" pitchFamily="34" charset="0"/>
              <a:buNone/>
              <a:defRPr/>
            </a:pPr>
            <a:r>
              <a:rPr lang="en-GB" sz="2200" dirty="0"/>
              <a:t>control </a:t>
            </a:r>
          </a:p>
          <a:p>
            <a:pPr marL="0" indent="0" eaLnBrk="1" hangingPunct="1">
              <a:buFont typeface="Arial" panose="020B0604020202020204" pitchFamily="34" charset="0"/>
              <a:buNone/>
              <a:defRPr/>
            </a:pPr>
            <a:r>
              <a:rPr lang="en-GB" sz="2200" dirty="0"/>
              <a:t>H. Coming alongside </a:t>
            </a:r>
          </a:p>
          <a:p>
            <a:pPr marL="0" indent="0" eaLnBrk="1" hangingPunct="1">
              <a:buFont typeface="Arial" panose="020B0604020202020204" pitchFamily="34" charset="0"/>
              <a:buNone/>
              <a:defRPr/>
            </a:pPr>
            <a:r>
              <a:rPr lang="en-GB" sz="2200" dirty="0"/>
              <a:t>I. Reaction </a:t>
            </a:r>
          </a:p>
          <a:p>
            <a:pPr marL="0" indent="0" eaLnBrk="1" hangingPunct="1">
              <a:buFont typeface="Arial" panose="020B0604020202020204" pitchFamily="34" charset="0"/>
              <a:buNone/>
              <a:defRPr/>
            </a:pPr>
            <a:r>
              <a:rPr lang="en-GB" sz="2200" dirty="0"/>
              <a:t>J. Summarizing </a:t>
            </a:r>
            <a:r>
              <a:rPr lang="en-US" dirty="0"/>
              <a:t>	</a:t>
            </a:r>
          </a:p>
          <a:p>
            <a:pPr eaLnBrk="1" hangingPunct="1">
              <a:defRPr/>
            </a:pPr>
            <a:endParaRPr lang="en-GB" dirty="0"/>
          </a:p>
          <a:p>
            <a:pPr marL="0" indent="0" eaLnBrk="1" hangingPunct="1">
              <a:buFont typeface="Arial" panose="020B0604020202020204" pitchFamily="34" charset="0"/>
              <a:buNone/>
              <a:defRPr/>
            </a:pPr>
            <a:r>
              <a:rPr lang="en-GB" dirty="0"/>
              <a:t>	</a:t>
            </a:r>
          </a:p>
          <a:p>
            <a:pPr marL="0" indent="0" eaLnBrk="1" hangingPunct="1">
              <a:buFont typeface="Arial" panose="020B0604020202020204" pitchFamily="34" charset="0"/>
              <a:buNone/>
              <a:defRPr/>
            </a:pPr>
            <a:r>
              <a:rPr lang="en-GB" sz="1800" dirty="0"/>
              <a:t>	</a:t>
            </a:r>
          </a:p>
          <a:p>
            <a:pPr marL="400050" lvl="1" indent="0" eaLnBrk="1" hangingPunct="1">
              <a:buFont typeface="Arial" panose="020B0604020202020204" pitchFamily="34" charset="0"/>
              <a:buNone/>
              <a:defRPr/>
            </a:pPr>
            <a:endParaRPr lang="en-GB" sz="1800" dirty="0"/>
          </a:p>
        </p:txBody>
      </p:sp>
      <p:sp>
        <p:nvSpPr>
          <p:cNvPr id="121861" name="Text Placeholder 3">
            <a:extLst>
              <a:ext uri="{FF2B5EF4-FFF2-40B4-BE49-F238E27FC236}">
                <a16:creationId xmlns:a16="http://schemas.microsoft.com/office/drawing/2014/main" id="{05D24722-69BF-48C1-9EDF-FD4394371DD7}"/>
              </a:ext>
            </a:extLst>
          </p:cNvPr>
          <p:cNvSpPr txBox="1">
            <a:spLocks/>
          </p:cNvSpPr>
          <p:nvPr/>
        </p:nvSpPr>
        <p:spPr bwMode="auto">
          <a:xfrm>
            <a:off x="4495800" y="993775"/>
            <a:ext cx="454025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4000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 typeface="Arial" panose="020B0604020202020204" pitchFamily="34" charset="0"/>
              <a:buNone/>
            </a:pPr>
            <a:r>
              <a:rPr lang="en-US" altLang="en-US" sz="2200"/>
              <a:t>1a. This approach enables the validity of the client’s raw observation to be regarded but tries to interpret the observation in a new way. </a:t>
            </a:r>
          </a:p>
          <a:p>
            <a:pPr>
              <a:spcBef>
                <a:spcPct val="20000"/>
              </a:spcBef>
              <a:buFont typeface="Arial" panose="020B0604020202020204" pitchFamily="34" charset="0"/>
              <a:buNone/>
            </a:pPr>
            <a:r>
              <a:rPr lang="en-US" altLang="en-US" sz="2200"/>
              <a:t>1b. This may be considered when someone says “I am my own man, I do not need you to tell me what to do” </a:t>
            </a:r>
          </a:p>
          <a:p>
            <a:pPr>
              <a:spcBef>
                <a:spcPct val="20000"/>
              </a:spcBef>
              <a:buFont typeface="Arial" panose="020B0604020202020204" pitchFamily="34" charset="0"/>
              <a:buNone/>
            </a:pPr>
            <a:r>
              <a:rPr lang="en-US" altLang="en-US" sz="2200"/>
              <a:t>1c. The following exchange highlights this approach: </a:t>
            </a:r>
          </a:p>
          <a:p>
            <a:pPr>
              <a:spcBef>
                <a:spcPct val="20000"/>
              </a:spcBef>
              <a:buFont typeface="Arial" panose="020B0604020202020204" pitchFamily="34" charset="0"/>
              <a:buNone/>
            </a:pPr>
            <a:r>
              <a:rPr lang="en-US" altLang="en-US" sz="2200"/>
              <a:t>Client:” I have been able to use more heroin than other people in my town” </a:t>
            </a:r>
          </a:p>
          <a:p>
            <a:pPr>
              <a:spcBef>
                <a:spcPct val="20000"/>
              </a:spcBef>
              <a:buFont typeface="Arial" panose="020B0604020202020204" pitchFamily="34" charset="0"/>
              <a:buNone/>
            </a:pPr>
            <a:r>
              <a:rPr lang="en-US" altLang="en-US" sz="2200"/>
              <a:t>Therapist: “Perhaps you are simply immune to the effects of heroin”. </a:t>
            </a:r>
            <a:r>
              <a:rPr lang="en-US" altLang="en-US" sz="2400"/>
              <a:t>	</a:t>
            </a:r>
          </a:p>
          <a:p>
            <a:pPr>
              <a:spcBef>
                <a:spcPct val="20000"/>
              </a:spcBef>
              <a:buFont typeface="Arial" panose="020B0604020202020204" pitchFamily="34" charset="0"/>
              <a:buNone/>
            </a:pPr>
            <a:endParaRPr lang="en-GB" altLang="en-US" sz="2400"/>
          </a:p>
          <a:p>
            <a:pPr eaLnBrk="1" hangingPunct="1">
              <a:spcBef>
                <a:spcPct val="20000"/>
              </a:spcBef>
              <a:buFont typeface="Arial" panose="020B0604020202020204" pitchFamily="34" charset="0"/>
              <a:buNone/>
            </a:pPr>
            <a:r>
              <a:rPr lang="en-GB" altLang="en-US" sz="2400"/>
              <a:t>	</a:t>
            </a:r>
          </a:p>
          <a:p>
            <a:pPr eaLnBrk="1" hangingPunct="1">
              <a:spcBef>
                <a:spcPct val="20000"/>
              </a:spcBef>
              <a:buFont typeface="Arial" panose="020B0604020202020204" pitchFamily="34" charset="0"/>
              <a:buNone/>
            </a:pPr>
            <a:r>
              <a:rPr lang="en-GB" altLang="en-US"/>
              <a:t>	</a:t>
            </a:r>
          </a:p>
          <a:p>
            <a:pPr lvl="1" eaLnBrk="1" hangingPunct="1">
              <a:spcBef>
                <a:spcPct val="20000"/>
              </a:spcBef>
              <a:buFont typeface="Arial" panose="020B0604020202020204" pitchFamily="34" charset="0"/>
              <a:buNone/>
            </a:pPr>
            <a:endParaRPr lang="en-GB"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FE7D61D9-B315-417A-924B-5DAF7367631B}"/>
              </a:ext>
            </a:extLst>
          </p:cNvPr>
          <p:cNvSpPr>
            <a:spLocks noGrp="1"/>
          </p:cNvSpPr>
          <p:nvPr>
            <p:ph type="ctrTitle"/>
          </p:nvPr>
        </p:nvSpPr>
        <p:spPr bwMode="auto">
          <a:xfrm>
            <a:off x="15875" y="2286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123907" name="Subtitle 2">
            <a:extLst>
              <a:ext uri="{FF2B5EF4-FFF2-40B4-BE49-F238E27FC236}">
                <a16:creationId xmlns:a16="http://schemas.microsoft.com/office/drawing/2014/main" id="{5FDB1657-DA5F-4F7C-9E3C-A5FFA2EC9E8F}"/>
              </a:ext>
            </a:extLst>
          </p:cNvPr>
          <p:cNvSpPr>
            <a:spLocks noGrp="1"/>
          </p:cNvSpPr>
          <p:nvPr>
            <p:ph type="subTitle" idx="1"/>
          </p:nvPr>
        </p:nvSpPr>
        <p:spPr bwMode="auto">
          <a:xfrm>
            <a:off x="4343400" y="320675"/>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EMIs</a:t>
            </a:r>
          </a:p>
        </p:txBody>
      </p:sp>
      <p:sp>
        <p:nvSpPr>
          <p:cNvPr id="123908" name="Text Placeholder 3">
            <a:extLst>
              <a:ext uri="{FF2B5EF4-FFF2-40B4-BE49-F238E27FC236}">
                <a16:creationId xmlns:a16="http://schemas.microsoft.com/office/drawing/2014/main" id="{76F362A6-112B-439E-92BB-A5E07E85B042}"/>
              </a:ext>
            </a:extLst>
          </p:cNvPr>
          <p:cNvSpPr txBox="1">
            <a:spLocks/>
          </p:cNvSpPr>
          <p:nvPr/>
        </p:nvSpPr>
        <p:spPr bwMode="auto">
          <a:xfrm>
            <a:off x="179388" y="1035050"/>
            <a:ext cx="8640762"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4000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 typeface="Arial" panose="020B0604020202020204" pitchFamily="34" charset="0"/>
              <a:buNone/>
            </a:pPr>
            <a:r>
              <a:rPr lang="en-US" altLang="en-US" sz="2200"/>
              <a:t>1a. This approach enables the validity of the client’s raw observation to be regarded but tries to interpret the observation in a new way. </a:t>
            </a:r>
            <a:r>
              <a:rPr lang="en-US" altLang="en-US" sz="2200" b="1"/>
              <a:t>Answer: Reframing </a:t>
            </a:r>
            <a:endParaRPr lang="en-US" altLang="en-US" sz="2200"/>
          </a:p>
          <a:p>
            <a:pPr eaLnBrk="1" hangingPunct="1">
              <a:buFont typeface="Arial" panose="020B0604020202020204" pitchFamily="34" charset="0"/>
              <a:buNone/>
            </a:pPr>
            <a:r>
              <a:rPr lang="en-US" altLang="en-US" sz="2200"/>
              <a:t>1b. This may be considered when someone says “I am my own man, I do not need you to tell me what to do”. </a:t>
            </a:r>
            <a:r>
              <a:rPr lang="en-US" altLang="en-US" sz="2200" b="1"/>
              <a:t>Answer:  </a:t>
            </a:r>
            <a:r>
              <a:rPr lang="en-GB" altLang="en-US" sz="2200" b="1"/>
              <a:t>Emphasising personal control </a:t>
            </a:r>
            <a:endParaRPr lang="en-US" altLang="en-US" sz="2200" b="1"/>
          </a:p>
          <a:p>
            <a:pPr>
              <a:spcBef>
                <a:spcPct val="20000"/>
              </a:spcBef>
              <a:buFont typeface="Arial" panose="020B0604020202020204" pitchFamily="34" charset="0"/>
              <a:buNone/>
            </a:pPr>
            <a:r>
              <a:rPr lang="en-US" altLang="en-US" sz="2200"/>
              <a:t>1c. The following exchange highlights this approach: </a:t>
            </a:r>
          </a:p>
          <a:p>
            <a:pPr>
              <a:spcBef>
                <a:spcPct val="20000"/>
              </a:spcBef>
              <a:buFont typeface="Arial" panose="020B0604020202020204" pitchFamily="34" charset="0"/>
              <a:buNone/>
            </a:pPr>
            <a:r>
              <a:rPr lang="en-US" altLang="en-US" sz="2200"/>
              <a:t>Client:” I have been able to use more heroin than other people in my town” </a:t>
            </a:r>
          </a:p>
          <a:p>
            <a:pPr>
              <a:spcBef>
                <a:spcPct val="20000"/>
              </a:spcBef>
              <a:buFont typeface="Arial" panose="020B0604020202020204" pitchFamily="34" charset="0"/>
              <a:buNone/>
            </a:pPr>
            <a:r>
              <a:rPr lang="en-US" altLang="en-US" sz="2200"/>
              <a:t>Therapist: “Perhaps you are simply immune to the effects of heroin”. </a:t>
            </a:r>
            <a:endParaRPr lang="en-US" altLang="en-US" sz="2400"/>
          </a:p>
          <a:p>
            <a:pPr>
              <a:spcBef>
                <a:spcPct val="20000"/>
              </a:spcBef>
            </a:pPr>
            <a:r>
              <a:rPr lang="en-US" altLang="en-US" sz="2400" b="1"/>
              <a:t>Answer:  </a:t>
            </a:r>
            <a:r>
              <a:rPr lang="en-GB" altLang="en-US" sz="2400" b="1"/>
              <a:t>Amplified reflection</a:t>
            </a:r>
            <a:endParaRPr lang="en-US" altLang="en-US" sz="2400" b="1"/>
          </a:p>
          <a:p>
            <a:pPr>
              <a:spcBef>
                <a:spcPct val="20000"/>
              </a:spcBef>
              <a:buFont typeface="Arial" panose="020B0604020202020204" pitchFamily="34" charset="0"/>
              <a:buNone/>
            </a:pPr>
            <a:endParaRPr lang="en-US" altLang="en-US" sz="2400"/>
          </a:p>
          <a:p>
            <a:pPr>
              <a:spcBef>
                <a:spcPct val="20000"/>
              </a:spcBef>
              <a:buFont typeface="Arial" panose="020B0604020202020204" pitchFamily="34" charset="0"/>
              <a:buNone/>
            </a:pPr>
            <a:endParaRPr lang="en-GB" altLang="en-US" sz="2400"/>
          </a:p>
          <a:p>
            <a:pPr eaLnBrk="1" hangingPunct="1">
              <a:spcBef>
                <a:spcPct val="20000"/>
              </a:spcBef>
              <a:buFont typeface="Arial" panose="020B0604020202020204" pitchFamily="34" charset="0"/>
              <a:buNone/>
            </a:pPr>
            <a:r>
              <a:rPr lang="en-GB" altLang="en-US" sz="2400"/>
              <a:t>	</a:t>
            </a:r>
          </a:p>
          <a:p>
            <a:pPr eaLnBrk="1" hangingPunct="1">
              <a:spcBef>
                <a:spcPct val="20000"/>
              </a:spcBef>
              <a:buFont typeface="Arial" panose="020B0604020202020204" pitchFamily="34" charset="0"/>
              <a:buNone/>
            </a:pPr>
            <a:r>
              <a:rPr lang="en-GB" altLang="en-US"/>
              <a:t>	</a:t>
            </a:r>
          </a:p>
          <a:p>
            <a:pPr lvl="1" eaLnBrk="1" hangingPunct="1">
              <a:spcBef>
                <a:spcPct val="20000"/>
              </a:spcBef>
              <a:buFont typeface="Arial" panose="020B0604020202020204" pitchFamily="34" charset="0"/>
              <a:buNone/>
            </a:pPr>
            <a:endParaRPr lang="en-GB"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342E5419-BE10-4375-9DFA-F6E5C03B407C}"/>
              </a:ext>
            </a:extLst>
          </p:cNvPr>
          <p:cNvSpPr>
            <a:spLocks noGrp="1"/>
          </p:cNvSpPr>
          <p:nvPr>
            <p:ph type="ctrTitle"/>
          </p:nvPr>
        </p:nvSpPr>
        <p:spPr bwMode="auto">
          <a:xfrm>
            <a:off x="15875" y="2286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125955" name="Subtitle 2">
            <a:extLst>
              <a:ext uri="{FF2B5EF4-FFF2-40B4-BE49-F238E27FC236}">
                <a16:creationId xmlns:a16="http://schemas.microsoft.com/office/drawing/2014/main" id="{605503F2-37C0-4E15-8129-EEFE00E6ACF7}"/>
              </a:ext>
            </a:extLst>
          </p:cNvPr>
          <p:cNvSpPr>
            <a:spLocks noGrp="1"/>
          </p:cNvSpPr>
          <p:nvPr>
            <p:ph type="subTitle" idx="1"/>
          </p:nvPr>
        </p:nvSpPr>
        <p:spPr bwMode="auto">
          <a:xfrm>
            <a:off x="4343400" y="320675"/>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EMIs</a:t>
            </a:r>
          </a:p>
        </p:txBody>
      </p:sp>
      <p:sp>
        <p:nvSpPr>
          <p:cNvPr id="4" name="Text Placeholder 3">
            <a:extLst>
              <a:ext uri="{FF2B5EF4-FFF2-40B4-BE49-F238E27FC236}">
                <a16:creationId xmlns:a16="http://schemas.microsoft.com/office/drawing/2014/main" id="{48CC6824-030C-44B1-9C95-0E173C1D778B}"/>
              </a:ext>
            </a:extLst>
          </p:cNvPr>
          <p:cNvSpPr>
            <a:spLocks noGrp="1"/>
          </p:cNvSpPr>
          <p:nvPr>
            <p:ph type="body" sz="quarter" idx="13"/>
          </p:nvPr>
        </p:nvSpPr>
        <p:spPr>
          <a:xfrm>
            <a:off x="15875" y="901700"/>
            <a:ext cx="4343400" cy="4889500"/>
          </a:xfrm>
        </p:spPr>
        <p:txBody>
          <a:bodyPr/>
          <a:lstStyle/>
          <a:p>
            <a:pPr marL="0" indent="0" eaLnBrk="1" hangingPunct="1">
              <a:buFont typeface="Arial" panose="020B0604020202020204" pitchFamily="34" charset="0"/>
              <a:buNone/>
              <a:defRPr/>
            </a:pPr>
            <a:r>
              <a:rPr lang="en-GB" i="1" dirty="0"/>
              <a:t>Mutual aid groups / Services: </a:t>
            </a:r>
            <a:endParaRPr lang="en-GB" dirty="0"/>
          </a:p>
          <a:p>
            <a:pPr marL="0" indent="0" eaLnBrk="1" hangingPunct="1">
              <a:buFont typeface="Arial" panose="020B0604020202020204" pitchFamily="34" charset="0"/>
              <a:buNone/>
              <a:defRPr/>
            </a:pPr>
            <a:r>
              <a:rPr lang="en-GB" dirty="0"/>
              <a:t>A. Alcoholics Anonymous (AA) </a:t>
            </a:r>
          </a:p>
          <a:p>
            <a:pPr marL="0" indent="0" eaLnBrk="1" hangingPunct="1">
              <a:buFont typeface="Arial" panose="020B0604020202020204" pitchFamily="34" charset="0"/>
              <a:buNone/>
              <a:defRPr/>
            </a:pPr>
            <a:r>
              <a:rPr lang="en-GB" dirty="0"/>
              <a:t>B. SMART Recovery </a:t>
            </a:r>
          </a:p>
          <a:p>
            <a:pPr marL="0" indent="0" eaLnBrk="1" hangingPunct="1">
              <a:buFont typeface="Arial" panose="020B0604020202020204" pitchFamily="34" charset="0"/>
              <a:buNone/>
              <a:defRPr/>
            </a:pPr>
            <a:r>
              <a:rPr lang="en-GB" dirty="0"/>
              <a:t>C. </a:t>
            </a:r>
            <a:r>
              <a:rPr lang="en-GB" dirty="0" err="1"/>
              <a:t>GamCare</a:t>
            </a:r>
            <a:r>
              <a:rPr lang="en-GB" dirty="0"/>
              <a:t> </a:t>
            </a:r>
          </a:p>
          <a:p>
            <a:pPr marL="0" indent="0" eaLnBrk="1" hangingPunct="1">
              <a:buFont typeface="Arial" panose="020B0604020202020204" pitchFamily="34" charset="0"/>
              <a:buNone/>
              <a:defRPr/>
            </a:pPr>
            <a:r>
              <a:rPr lang="en-GB" dirty="0"/>
              <a:t>D. Frank </a:t>
            </a:r>
          </a:p>
          <a:p>
            <a:pPr marL="0" indent="0" eaLnBrk="1" hangingPunct="1">
              <a:buFont typeface="Arial" panose="020B0604020202020204" pitchFamily="34" charset="0"/>
              <a:buNone/>
              <a:defRPr/>
            </a:pPr>
            <a:r>
              <a:rPr lang="en-GB" dirty="0"/>
              <a:t>E. Teen Challenge UK </a:t>
            </a:r>
          </a:p>
          <a:p>
            <a:pPr marL="0" indent="0" eaLnBrk="1" hangingPunct="1">
              <a:buFont typeface="Arial" panose="020B0604020202020204" pitchFamily="34" charset="0"/>
              <a:buNone/>
              <a:defRPr/>
            </a:pPr>
            <a:r>
              <a:rPr lang="en-US" dirty="0"/>
              <a:t>F. British Doctors‟ and Dentists' Group </a:t>
            </a:r>
          </a:p>
          <a:p>
            <a:pPr marL="0" indent="0" eaLnBrk="1" hangingPunct="1">
              <a:buFont typeface="Arial" panose="020B0604020202020204" pitchFamily="34" charset="0"/>
              <a:buNone/>
              <a:defRPr/>
            </a:pPr>
            <a:r>
              <a:rPr lang="en-GB" dirty="0"/>
              <a:t>G. Narcotics Anonymous (NA) </a:t>
            </a:r>
          </a:p>
          <a:p>
            <a:pPr marL="0" indent="0" eaLnBrk="1" hangingPunct="1">
              <a:buFont typeface="Arial" panose="020B0604020202020204" pitchFamily="34" charset="0"/>
              <a:buNone/>
              <a:defRPr/>
            </a:pPr>
            <a:r>
              <a:rPr lang="en-GB" dirty="0"/>
              <a:t>H. Breaking free </a:t>
            </a:r>
          </a:p>
          <a:p>
            <a:pPr marL="0" indent="0" eaLnBrk="1" hangingPunct="1">
              <a:buFont typeface="Arial" panose="020B0604020202020204" pitchFamily="34" charset="0"/>
              <a:buNone/>
              <a:defRPr/>
            </a:pPr>
            <a:r>
              <a:rPr lang="en-GB" dirty="0"/>
              <a:t>I. Kaleidoscope </a:t>
            </a:r>
          </a:p>
          <a:p>
            <a:pPr marL="0" indent="0" eaLnBrk="1" hangingPunct="1">
              <a:buFont typeface="Arial" panose="020B0604020202020204" pitchFamily="34" charset="0"/>
              <a:buNone/>
              <a:defRPr/>
            </a:pPr>
            <a:r>
              <a:rPr lang="en-GB" dirty="0"/>
              <a:t>J. Discover </a:t>
            </a:r>
          </a:p>
          <a:p>
            <a:pPr eaLnBrk="1" hangingPunct="1">
              <a:defRPr/>
            </a:pPr>
            <a:endParaRPr lang="en-GB" dirty="0"/>
          </a:p>
          <a:p>
            <a:pPr marL="0" indent="0" eaLnBrk="1" hangingPunct="1">
              <a:buFont typeface="Arial" panose="020B0604020202020204" pitchFamily="34" charset="0"/>
              <a:buNone/>
              <a:defRPr/>
            </a:pPr>
            <a:r>
              <a:rPr lang="en-GB" dirty="0"/>
              <a:t>	</a:t>
            </a:r>
          </a:p>
          <a:p>
            <a:pPr marL="0" indent="0" eaLnBrk="1" hangingPunct="1">
              <a:buFont typeface="Arial" panose="020B0604020202020204" pitchFamily="34" charset="0"/>
              <a:buNone/>
              <a:defRPr/>
            </a:pPr>
            <a:r>
              <a:rPr lang="en-GB" sz="1800" dirty="0"/>
              <a:t>	</a:t>
            </a:r>
          </a:p>
          <a:p>
            <a:pPr marL="400050" lvl="1" indent="0" eaLnBrk="1" hangingPunct="1">
              <a:buFont typeface="Arial" panose="020B0604020202020204" pitchFamily="34" charset="0"/>
              <a:buNone/>
              <a:defRPr/>
            </a:pPr>
            <a:endParaRPr lang="en-GB" sz="1800" dirty="0"/>
          </a:p>
        </p:txBody>
      </p:sp>
      <p:sp>
        <p:nvSpPr>
          <p:cNvPr id="5" name="Text Placeholder 3">
            <a:extLst>
              <a:ext uri="{FF2B5EF4-FFF2-40B4-BE49-F238E27FC236}">
                <a16:creationId xmlns:a16="http://schemas.microsoft.com/office/drawing/2014/main" id="{FF2AD793-5C7C-4CBB-8DD3-75450A9E394E}"/>
              </a:ext>
            </a:extLst>
          </p:cNvPr>
          <p:cNvSpPr txBox="1">
            <a:spLocks/>
          </p:cNvSpPr>
          <p:nvPr/>
        </p:nvSpPr>
        <p:spPr>
          <a:xfrm>
            <a:off x="4495800" y="993775"/>
            <a:ext cx="4468813" cy="4797425"/>
          </a:xfrm>
          <a:prstGeom prst="rect">
            <a:avLst/>
          </a:prstGeom>
        </p:spPr>
        <p:txBody>
          <a:bodyPr/>
          <a:lstStyle>
            <a:lvl1pPr marL="342900" indent="-342900" algn="l" defTabSz="457200" rtl="0" fontAlgn="base">
              <a:spcBef>
                <a:spcPct val="20000"/>
              </a:spcBef>
              <a:spcAft>
                <a:spcPct val="0"/>
              </a:spcAft>
              <a:buFont typeface="Arial" panose="020B0604020202020204" pitchFamily="34" charset="0"/>
              <a:buChar char="•"/>
              <a:defRPr sz="2400" kern="1200" baseline="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dirty="0"/>
              <a:t>2a. This is a global, community-based organization with a multi-lingual and multicultural membership. It was founded in 1953 </a:t>
            </a:r>
          </a:p>
          <a:p>
            <a:pPr marL="0" indent="0">
              <a:buFont typeface="Arial" panose="020B0604020202020204" pitchFamily="34" charset="0"/>
              <a:buNone/>
              <a:defRPr/>
            </a:pPr>
            <a:r>
              <a:rPr lang="en-US" dirty="0"/>
              <a:t>2b. This is a science-based </a:t>
            </a:r>
            <a:r>
              <a:rPr lang="en-US" dirty="0" err="1"/>
              <a:t>programme</a:t>
            </a:r>
            <a:r>
              <a:rPr lang="en-US" dirty="0"/>
              <a:t> to help people manage their recovery from any type of addictive </a:t>
            </a:r>
            <a:r>
              <a:rPr lang="en-US" dirty="0" err="1"/>
              <a:t>behaviour</a:t>
            </a:r>
            <a:r>
              <a:rPr lang="en-US" dirty="0"/>
              <a:t>. It began in 1994. </a:t>
            </a:r>
          </a:p>
          <a:p>
            <a:pPr marL="0" indent="0">
              <a:buFont typeface="Arial" panose="020B0604020202020204" pitchFamily="34" charset="0"/>
              <a:buNone/>
              <a:defRPr/>
            </a:pPr>
            <a:r>
              <a:rPr lang="en-US" dirty="0"/>
              <a:t>2c. This is a free drug advice service that is aimed at parents and children in particular. It is available 24 hours a day and online and by text message 	</a:t>
            </a:r>
          </a:p>
          <a:p>
            <a:pPr eaLnBrk="1" hangingPunct="1">
              <a:defRPr/>
            </a:pPr>
            <a:endParaRPr lang="en-GB" dirty="0"/>
          </a:p>
          <a:p>
            <a:pPr marL="0" indent="0" eaLnBrk="1" hangingPunct="1">
              <a:buFont typeface="Arial" panose="020B0604020202020204" pitchFamily="34" charset="0"/>
              <a:buNone/>
              <a:defRPr/>
            </a:pPr>
            <a:r>
              <a:rPr lang="en-GB" dirty="0"/>
              <a:t>	</a:t>
            </a:r>
          </a:p>
          <a:p>
            <a:pPr marL="0" indent="0" eaLnBrk="1" hangingPunct="1">
              <a:buFont typeface="Arial" panose="020B0604020202020204" pitchFamily="34" charset="0"/>
              <a:buNone/>
              <a:defRPr/>
            </a:pPr>
            <a:r>
              <a:rPr lang="en-GB" sz="1800" dirty="0"/>
              <a:t>	</a:t>
            </a:r>
          </a:p>
          <a:p>
            <a:pPr marL="400050" lvl="1" indent="0" eaLnBrk="1" hangingPunct="1">
              <a:buFont typeface="Arial" panose="020B0604020202020204" pitchFamily="34" charset="0"/>
              <a:buNone/>
              <a:defRPr/>
            </a:pPr>
            <a:endParaRPr lang="en-GB"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D4499D7-9BE0-4B6D-9FC7-6C880E66FFCF}"/>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Expert led session</a:t>
            </a:r>
          </a:p>
        </p:txBody>
      </p:sp>
      <p:sp>
        <p:nvSpPr>
          <p:cNvPr id="20483" name="Content Placeholder 2">
            <a:extLst>
              <a:ext uri="{FF2B5EF4-FFF2-40B4-BE49-F238E27FC236}">
                <a16:creationId xmlns:a16="http://schemas.microsoft.com/office/drawing/2014/main" id="{411485E6-9A66-4B03-946D-17C6F87AA590}"/>
              </a:ext>
            </a:extLst>
          </p:cNvPr>
          <p:cNvSpPr>
            <a:spLocks noGrp="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models of dependence/addiction</a:t>
            </a:r>
          </a:p>
          <a:p>
            <a:pPr eaLnBrk="1" hangingPunct="1"/>
            <a:r>
              <a:rPr lang="en-US" altLang="en-US"/>
              <a:t>Review evidence base and psychosocial treatments for people with substance misuse problems</a:t>
            </a:r>
          </a:p>
          <a:p>
            <a:pPr eaLnBrk="1" hangingPunct="1"/>
            <a:r>
              <a:rPr lang="en-US" altLang="en-US"/>
              <a:t>Overview of various interventions that are offered in substance misuse: brief interventions, mapping techniques (e.g., ITEP), motivational interviewing overview</a:t>
            </a:r>
          </a:p>
          <a:p>
            <a:pPr eaLnBrk="1" hangingPunct="1"/>
            <a:endParaRPr lang="en-GB"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64D73179-4125-4D0C-B4F5-B2121D4B34B6}"/>
              </a:ext>
            </a:extLst>
          </p:cNvPr>
          <p:cNvSpPr>
            <a:spLocks noGrp="1"/>
          </p:cNvSpPr>
          <p:nvPr>
            <p:ph type="ctrTitle"/>
          </p:nvPr>
        </p:nvSpPr>
        <p:spPr bwMode="auto">
          <a:xfrm>
            <a:off x="15875" y="228600"/>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Substance Misuse</a:t>
            </a:r>
          </a:p>
        </p:txBody>
      </p:sp>
      <p:sp>
        <p:nvSpPr>
          <p:cNvPr id="128003" name="Subtitle 2">
            <a:extLst>
              <a:ext uri="{FF2B5EF4-FFF2-40B4-BE49-F238E27FC236}">
                <a16:creationId xmlns:a16="http://schemas.microsoft.com/office/drawing/2014/main" id="{7D3F2A2C-DAFD-4EAD-A4F5-1234A61A9F72}"/>
              </a:ext>
            </a:extLst>
          </p:cNvPr>
          <p:cNvSpPr>
            <a:spLocks noGrp="1"/>
          </p:cNvSpPr>
          <p:nvPr>
            <p:ph type="subTitle" idx="1"/>
          </p:nvPr>
        </p:nvSpPr>
        <p:spPr bwMode="auto">
          <a:xfrm>
            <a:off x="4343400" y="320675"/>
            <a:ext cx="64008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EMIs</a:t>
            </a:r>
          </a:p>
        </p:txBody>
      </p:sp>
      <p:sp>
        <p:nvSpPr>
          <p:cNvPr id="4" name="Text Placeholder 3">
            <a:extLst>
              <a:ext uri="{FF2B5EF4-FFF2-40B4-BE49-F238E27FC236}">
                <a16:creationId xmlns:a16="http://schemas.microsoft.com/office/drawing/2014/main" id="{E9AC443A-A704-4D9E-938D-2188F0A8488B}"/>
              </a:ext>
            </a:extLst>
          </p:cNvPr>
          <p:cNvSpPr>
            <a:spLocks noGrp="1"/>
          </p:cNvSpPr>
          <p:nvPr>
            <p:ph type="body" sz="quarter" idx="13"/>
          </p:nvPr>
        </p:nvSpPr>
        <p:spPr>
          <a:xfrm>
            <a:off x="15875" y="901700"/>
            <a:ext cx="4343400" cy="4889500"/>
          </a:xfrm>
        </p:spPr>
        <p:txBody>
          <a:bodyPr/>
          <a:lstStyle/>
          <a:p>
            <a:pPr marL="0" indent="0" eaLnBrk="1" hangingPunct="1">
              <a:buFont typeface="Arial" panose="020B0604020202020204" pitchFamily="34" charset="0"/>
              <a:buNone/>
              <a:defRPr/>
            </a:pPr>
            <a:r>
              <a:rPr lang="en-GB" i="1" dirty="0"/>
              <a:t>Mutual aid groups/Services: </a:t>
            </a:r>
            <a:endParaRPr lang="en-GB" dirty="0"/>
          </a:p>
          <a:p>
            <a:pPr eaLnBrk="1" hangingPunct="1">
              <a:defRPr/>
            </a:pPr>
            <a:endParaRPr lang="en-GB" dirty="0"/>
          </a:p>
          <a:p>
            <a:pPr marL="0" indent="0" eaLnBrk="1" hangingPunct="1">
              <a:buFont typeface="Arial" panose="020B0604020202020204" pitchFamily="34" charset="0"/>
              <a:buNone/>
              <a:defRPr/>
            </a:pPr>
            <a:r>
              <a:rPr lang="en-GB" dirty="0"/>
              <a:t>	</a:t>
            </a:r>
          </a:p>
          <a:p>
            <a:pPr marL="0" indent="0" eaLnBrk="1" hangingPunct="1">
              <a:buFont typeface="Arial" panose="020B0604020202020204" pitchFamily="34" charset="0"/>
              <a:buNone/>
              <a:defRPr/>
            </a:pPr>
            <a:r>
              <a:rPr lang="en-GB" sz="1800" dirty="0"/>
              <a:t>	</a:t>
            </a:r>
          </a:p>
          <a:p>
            <a:pPr marL="400050" lvl="1" indent="0" eaLnBrk="1" hangingPunct="1">
              <a:buFont typeface="Arial" panose="020B0604020202020204" pitchFamily="34" charset="0"/>
              <a:buNone/>
              <a:defRPr/>
            </a:pPr>
            <a:endParaRPr lang="en-GB" sz="1800" dirty="0"/>
          </a:p>
        </p:txBody>
      </p:sp>
      <p:sp>
        <p:nvSpPr>
          <p:cNvPr id="128005" name="Text Placeholder 3">
            <a:extLst>
              <a:ext uri="{FF2B5EF4-FFF2-40B4-BE49-F238E27FC236}">
                <a16:creationId xmlns:a16="http://schemas.microsoft.com/office/drawing/2014/main" id="{6DE5D1ED-18CE-453A-BDF6-C22163E437D0}"/>
              </a:ext>
            </a:extLst>
          </p:cNvPr>
          <p:cNvSpPr txBox="1">
            <a:spLocks/>
          </p:cNvSpPr>
          <p:nvPr/>
        </p:nvSpPr>
        <p:spPr bwMode="auto">
          <a:xfrm>
            <a:off x="179388" y="1416050"/>
            <a:ext cx="8208962"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4000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 typeface="Arial" panose="020B0604020202020204" pitchFamily="34" charset="0"/>
              <a:buNone/>
            </a:pPr>
            <a:r>
              <a:rPr lang="en-US" altLang="en-US" sz="2400"/>
              <a:t>2a. Founded in 1997, This is one of the leading providers of information, advice and support for anyone affected by this pattern of disordered behaviour. Answer:</a:t>
            </a:r>
            <a:r>
              <a:rPr lang="en-GB" altLang="en-US" sz="2400" b="1"/>
              <a:t>Gamcare</a:t>
            </a:r>
            <a:endParaRPr lang="en-US" altLang="en-US" sz="2400"/>
          </a:p>
          <a:p>
            <a:pPr>
              <a:spcBef>
                <a:spcPct val="20000"/>
              </a:spcBef>
              <a:buFont typeface="Arial" panose="020B0604020202020204" pitchFamily="34" charset="0"/>
              <a:buNone/>
            </a:pPr>
            <a:r>
              <a:rPr lang="en-US" altLang="en-US" sz="2400"/>
              <a:t>2b. This is a science-based programme to help people manage their recovery from any type of addictive behaviour. It began in 1994. Answer:</a:t>
            </a:r>
            <a:r>
              <a:rPr lang="en-GB" altLang="en-US" sz="2400" b="1"/>
              <a:t>SMART Recovery </a:t>
            </a:r>
            <a:endParaRPr lang="en-US" altLang="en-US" sz="2400"/>
          </a:p>
          <a:p>
            <a:pPr>
              <a:spcBef>
                <a:spcPct val="20000"/>
              </a:spcBef>
              <a:buFont typeface="Arial" panose="020B0604020202020204" pitchFamily="34" charset="0"/>
              <a:buNone/>
            </a:pPr>
            <a:r>
              <a:rPr lang="en-US" altLang="en-US" sz="2400"/>
              <a:t>2c. This is a free drug advice service that is aimed at parents and children in particular. It is available 24 hours a day and online and by text message </a:t>
            </a:r>
            <a:r>
              <a:rPr lang="en-GB" altLang="en-US" sz="2400" b="1"/>
              <a:t>Frank</a:t>
            </a:r>
            <a:r>
              <a:rPr lang="en-US" altLang="en-US" sz="2400"/>
              <a:t>	</a:t>
            </a:r>
            <a:endParaRPr lang="en-GB" altLang="en-US" sz="2400"/>
          </a:p>
          <a:p>
            <a:pPr eaLnBrk="1" hangingPunct="1">
              <a:spcBef>
                <a:spcPct val="20000"/>
              </a:spcBef>
              <a:buFont typeface="Arial" panose="020B0604020202020204" pitchFamily="34" charset="0"/>
              <a:buNone/>
            </a:pPr>
            <a:r>
              <a:rPr lang="en-GB" altLang="en-US" sz="2400"/>
              <a:t>	</a:t>
            </a:r>
          </a:p>
          <a:p>
            <a:pPr eaLnBrk="1" hangingPunct="1">
              <a:spcBef>
                <a:spcPct val="20000"/>
              </a:spcBef>
              <a:buFont typeface="Arial" panose="020B0604020202020204" pitchFamily="34" charset="0"/>
              <a:buNone/>
            </a:pPr>
            <a:r>
              <a:rPr lang="en-GB" altLang="en-US"/>
              <a:t>	</a:t>
            </a:r>
          </a:p>
          <a:p>
            <a:pPr lvl="1" eaLnBrk="1" hangingPunct="1">
              <a:spcBef>
                <a:spcPct val="20000"/>
              </a:spcBef>
              <a:buFont typeface="Arial" panose="020B0604020202020204" pitchFamily="34" charset="0"/>
              <a:buNone/>
            </a:pPr>
            <a:endParaRPr lang="en-GB"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Box 3">
            <a:extLst>
              <a:ext uri="{FF2B5EF4-FFF2-40B4-BE49-F238E27FC236}">
                <a16:creationId xmlns:a16="http://schemas.microsoft.com/office/drawing/2014/main" id="{F3DC1ABE-0331-445F-AC07-11251DA2BF01}"/>
              </a:ext>
            </a:extLst>
          </p:cNvPr>
          <p:cNvSpPr txBox="1">
            <a:spLocks noChangeArrowheads="1"/>
          </p:cNvSpPr>
          <p:nvPr/>
        </p:nvSpPr>
        <p:spPr bwMode="auto">
          <a:xfrm>
            <a:off x="539750" y="1844675"/>
            <a:ext cx="83534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000"/>
              <a:t>The following optional additional slides outline more addiction models.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17DEDECE-EB2C-4B89-9EBC-D4D273388A29}"/>
              </a:ext>
            </a:extLst>
          </p:cNvPr>
          <p:cNvSpPr>
            <a:spLocks noGrp="1" noChangeArrowheads="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Psychodynamic model</a:t>
            </a:r>
          </a:p>
        </p:txBody>
      </p:sp>
      <p:sp>
        <p:nvSpPr>
          <p:cNvPr id="13315" name="Rectangle 3">
            <a:extLst>
              <a:ext uri="{FF2B5EF4-FFF2-40B4-BE49-F238E27FC236}">
                <a16:creationId xmlns:a16="http://schemas.microsoft.com/office/drawing/2014/main" id="{B5B4821B-1261-4312-A7C4-2D63F05AA8CB}"/>
              </a:ext>
            </a:extLst>
          </p:cNvPr>
          <p:cNvSpPr>
            <a:spLocks noGrp="1" noChangeArrowheads="1"/>
          </p:cNvSpPr>
          <p:nvPr>
            <p:ph type="body" sz="quarter" idx="13"/>
          </p:nvPr>
        </p:nvSpPr>
        <p:spPr>
          <a:xfrm>
            <a:off x="457200" y="1954213"/>
            <a:ext cx="7839075" cy="3721100"/>
          </a:xfrm>
        </p:spPr>
        <p:txBody>
          <a:bodyPr/>
          <a:lstStyle/>
          <a:p>
            <a:pPr eaLnBrk="1" hangingPunct="1">
              <a:lnSpc>
                <a:spcPct val="80000"/>
              </a:lnSpc>
              <a:buFont typeface="Wingdings" pitchFamily="2" charset="2"/>
              <a:buNone/>
              <a:defRPr/>
            </a:pPr>
            <a:r>
              <a:rPr lang="en-GB" b="1" dirty="0"/>
              <a:t>THE DEFENSIVE MOTIVE</a:t>
            </a:r>
          </a:p>
          <a:p>
            <a:pPr eaLnBrk="1" hangingPunct="1">
              <a:lnSpc>
                <a:spcPct val="80000"/>
              </a:lnSpc>
              <a:buFont typeface="Wingdings" pitchFamily="2" charset="2"/>
              <a:buNone/>
              <a:defRPr/>
            </a:pPr>
            <a:endParaRPr lang="en-GB" b="1" dirty="0"/>
          </a:p>
          <a:p>
            <a:pPr eaLnBrk="1" hangingPunct="1">
              <a:lnSpc>
                <a:spcPct val="80000"/>
              </a:lnSpc>
              <a:buFont typeface="Arial" charset="0"/>
              <a:buChar char="•"/>
              <a:defRPr/>
            </a:pPr>
            <a:r>
              <a:rPr lang="en-GB" b="1" dirty="0"/>
              <a:t>Defence against intense affect (anxiety, anger, depression) </a:t>
            </a:r>
          </a:p>
          <a:p>
            <a:pPr eaLnBrk="1" hangingPunct="1">
              <a:lnSpc>
                <a:spcPct val="80000"/>
              </a:lnSpc>
              <a:buFont typeface="Wingdings" pitchFamily="2" charset="2"/>
              <a:buNone/>
              <a:defRPr/>
            </a:pPr>
            <a:endParaRPr lang="en-GB" b="1" dirty="0"/>
          </a:p>
          <a:p>
            <a:pPr marL="457200" indent="-457200" eaLnBrk="1" hangingPunct="1">
              <a:lnSpc>
                <a:spcPct val="80000"/>
              </a:lnSpc>
              <a:buFont typeface="+mj-lt"/>
              <a:buAutoNum type="arabicPeriod"/>
              <a:defRPr/>
            </a:pPr>
            <a:r>
              <a:rPr lang="en-GB" dirty="0"/>
              <a:t>Problems in affect tolerance</a:t>
            </a:r>
          </a:p>
          <a:p>
            <a:pPr marL="457200" indent="-457200" eaLnBrk="1" hangingPunct="1">
              <a:lnSpc>
                <a:spcPct val="80000"/>
              </a:lnSpc>
              <a:buFont typeface="+mj-lt"/>
              <a:buAutoNum type="arabicPeriod"/>
              <a:defRPr/>
            </a:pPr>
            <a:endParaRPr lang="en-GB" dirty="0"/>
          </a:p>
          <a:p>
            <a:pPr marL="457200" indent="-457200" eaLnBrk="1" hangingPunct="1">
              <a:lnSpc>
                <a:spcPct val="80000"/>
              </a:lnSpc>
              <a:buFont typeface="+mj-lt"/>
              <a:buAutoNum type="arabicPeriod"/>
              <a:defRPr/>
            </a:pPr>
            <a:r>
              <a:rPr lang="en-GB" dirty="0"/>
              <a:t>Failure of internalization</a:t>
            </a:r>
          </a:p>
          <a:p>
            <a:pPr eaLnBrk="1" hangingPunct="1">
              <a:lnSpc>
                <a:spcPct val="80000"/>
              </a:lnSpc>
              <a:buFont typeface="Wingdings" pitchFamily="2" charset="2"/>
              <a:buNone/>
              <a:defRPr/>
            </a:pPr>
            <a:endParaRPr lang="en-GB" dirty="0"/>
          </a:p>
          <a:p>
            <a:pPr eaLnBrk="1" hangingPunct="1">
              <a:lnSpc>
                <a:spcPct val="80000"/>
              </a:lnSpc>
              <a:buFont typeface="Arial" charset="0"/>
              <a:buChar char="•"/>
              <a:defRPr/>
            </a:pPr>
            <a:r>
              <a:rPr lang="en-GB" dirty="0"/>
              <a:t>Drugs - as the externalized “good mother”, source of comfort and security</a:t>
            </a:r>
          </a:p>
          <a:p>
            <a:pPr eaLnBrk="1" hangingPunct="1">
              <a:lnSpc>
                <a:spcPct val="80000"/>
              </a:lnSpc>
              <a:buFont typeface="Arial" charset="0"/>
              <a:buChar char="•"/>
              <a:defRPr/>
            </a:pPr>
            <a:endParaRPr lang="en-GB" dirty="0"/>
          </a:p>
          <a:p>
            <a:pPr marL="0" indent="0" eaLnBrk="1" hangingPunct="1">
              <a:lnSpc>
                <a:spcPct val="80000"/>
              </a:lnSpc>
              <a:buFont typeface="Wingdings" pitchFamily="2" charset="2"/>
              <a:buNone/>
              <a:defRPr/>
            </a:pPr>
            <a:endParaRPr lang="en-GB" sz="1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0B515DA5-CCEB-43A9-90D6-A4A0770D2308}"/>
              </a:ext>
            </a:extLst>
          </p:cNvPr>
          <p:cNvSpPr>
            <a:spLocks noGrp="1" noChangeArrowheads="1"/>
          </p:cNvSpPr>
          <p:nvPr>
            <p:ph type="title"/>
          </p:nvPr>
        </p:nvSpPr>
        <p:spPr bwMode="auto">
          <a:xfrm>
            <a:off x="457200" y="188913"/>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GB" altLang="en-US" sz="3400"/>
              <a:t>Operant Conditioning </a:t>
            </a:r>
            <a:br>
              <a:rPr lang="en-GB" altLang="en-US" sz="3400"/>
            </a:br>
            <a:r>
              <a:rPr lang="en-GB" altLang="en-US" sz="3400"/>
              <a:t>– types of contingencies</a:t>
            </a:r>
          </a:p>
        </p:txBody>
      </p:sp>
      <p:graphicFrame>
        <p:nvGraphicFramePr>
          <p:cNvPr id="17430" name="Group 22">
            <a:extLst>
              <a:ext uri="{FF2B5EF4-FFF2-40B4-BE49-F238E27FC236}">
                <a16:creationId xmlns:a16="http://schemas.microsoft.com/office/drawing/2014/main" id="{A696ABD8-8DA8-4851-8C41-4254D6337EAE}"/>
              </a:ext>
            </a:extLst>
          </p:cNvPr>
          <p:cNvGraphicFramePr>
            <a:graphicFrameLocks noGrp="1"/>
          </p:cNvGraphicFramePr>
          <p:nvPr>
            <p:ph type="tbl" idx="1"/>
          </p:nvPr>
        </p:nvGraphicFramePr>
        <p:xfrm>
          <a:off x="457200" y="1557338"/>
          <a:ext cx="8075613" cy="4605337"/>
        </p:xfrm>
        <a:graphic>
          <a:graphicData uri="http://schemas.openxmlformats.org/drawingml/2006/table">
            <a:tbl>
              <a:tblPr/>
              <a:tblGrid>
                <a:gridCol w="2692400">
                  <a:extLst>
                    <a:ext uri="{9D8B030D-6E8A-4147-A177-3AD203B41FA5}">
                      <a16:colId xmlns:a16="http://schemas.microsoft.com/office/drawing/2014/main" val="20000"/>
                    </a:ext>
                  </a:extLst>
                </a:gridCol>
                <a:gridCol w="2690812">
                  <a:extLst>
                    <a:ext uri="{9D8B030D-6E8A-4147-A177-3AD203B41FA5}">
                      <a16:colId xmlns:a16="http://schemas.microsoft.com/office/drawing/2014/main" val="20001"/>
                    </a:ext>
                  </a:extLst>
                </a:gridCol>
                <a:gridCol w="2692400">
                  <a:extLst>
                    <a:ext uri="{9D8B030D-6E8A-4147-A177-3AD203B41FA5}">
                      <a16:colId xmlns:a16="http://schemas.microsoft.com/office/drawing/2014/main" val="20002"/>
                    </a:ext>
                  </a:extLst>
                </a:gridCol>
              </a:tblGrid>
              <a:tr h="129523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800" b="0" i="0" u="none" strike="noStrike" cap="none" normalizeH="0" baseline="0">
                          <a:ln>
                            <a:noFill/>
                          </a:ln>
                          <a:solidFill>
                            <a:schemeClr val="tx1"/>
                          </a:solidFill>
                          <a:effectLst/>
                          <a:latin typeface="Arial" charset="0"/>
                        </a:rPr>
                        <a:t>Appetitive </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800" b="0" i="0" u="none" strike="noStrike" cap="none" normalizeH="0" baseline="0">
                          <a:ln>
                            <a:noFill/>
                          </a:ln>
                          <a:solidFill>
                            <a:schemeClr val="tx1"/>
                          </a:solidFill>
                          <a:effectLst/>
                          <a:latin typeface="Arial" charset="0"/>
                        </a:rPr>
                        <a:t>Aversive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1789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800" b="0" i="0" u="none" strike="noStrike" cap="none" normalizeH="0" baseline="0">
                          <a:ln>
                            <a:noFill/>
                          </a:ln>
                          <a:solidFill>
                            <a:schemeClr val="tx1"/>
                          </a:solidFill>
                          <a:effectLst/>
                          <a:latin typeface="Arial" charset="0"/>
                        </a:rPr>
                        <a:t>Positive (an event produced)</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800" b="1" i="0" u="none" strike="noStrike" cap="none" normalizeH="0" baseline="0" dirty="0">
                          <a:ln>
                            <a:noFill/>
                          </a:ln>
                          <a:solidFill>
                            <a:schemeClr val="tx1"/>
                          </a:solidFill>
                          <a:effectLst/>
                          <a:latin typeface="Arial" charset="0"/>
                        </a:rPr>
                        <a:t>Positive reinforcement</a:t>
                      </a:r>
                      <a:r>
                        <a:rPr kumimoji="0" lang="en-GB" sz="1800" b="0" i="0" u="none" strike="noStrike" cap="none" normalizeH="0" baseline="0" dirty="0">
                          <a:ln>
                            <a:noFill/>
                          </a:ln>
                          <a:solidFill>
                            <a:schemeClr val="tx1"/>
                          </a:solidFill>
                          <a:effectLst/>
                          <a:latin typeface="Arial" charset="0"/>
                        </a:rPr>
                        <a:t> (‘buzz’, rewarding aspects of drugs): </a:t>
                      </a:r>
                      <a:r>
                        <a:rPr kumimoji="0" lang="en-GB" sz="1800" b="0" i="1" u="none" strike="noStrike" cap="none" normalizeH="0" baseline="0" dirty="0">
                          <a:ln>
                            <a:noFill/>
                          </a:ln>
                          <a:solidFill>
                            <a:schemeClr val="tx1"/>
                          </a:solidFill>
                          <a:effectLst/>
                          <a:latin typeface="Arial" charset="0"/>
                        </a:rPr>
                        <a:t>increase in behaviour</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800" b="1" i="0" u="none" strike="noStrike" cap="none" normalizeH="0" baseline="0" dirty="0">
                          <a:ln>
                            <a:noFill/>
                          </a:ln>
                          <a:solidFill>
                            <a:schemeClr val="tx1"/>
                          </a:solidFill>
                          <a:effectLst/>
                          <a:latin typeface="Arial" charset="0"/>
                        </a:rPr>
                        <a:t>Positive punishment</a:t>
                      </a:r>
                      <a:r>
                        <a:rPr kumimoji="0" lang="en-GB" sz="1800" b="0" i="0" u="none" strike="noStrike" cap="none" normalizeH="0" baseline="0" dirty="0">
                          <a:ln>
                            <a:noFill/>
                          </a:ln>
                          <a:solidFill>
                            <a:schemeClr val="tx1"/>
                          </a:solidFill>
                          <a:effectLst/>
                          <a:latin typeface="Arial" charset="0"/>
                        </a:rPr>
                        <a:t> (hangover, ill-health, etc): </a:t>
                      </a:r>
                      <a:r>
                        <a:rPr kumimoji="0" lang="en-GB" sz="1800" b="0" i="1" u="none" strike="noStrike" cap="none" normalizeH="0" baseline="0" dirty="0">
                          <a:ln>
                            <a:noFill/>
                          </a:ln>
                          <a:solidFill>
                            <a:schemeClr val="tx1"/>
                          </a:solidFill>
                          <a:effectLst/>
                          <a:latin typeface="Arial" charset="0"/>
                        </a:rPr>
                        <a:t>decrease in behaviour</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GB" sz="18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9221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800" b="0" i="0" u="none" strike="noStrike" cap="none" normalizeH="0" baseline="0">
                          <a:ln>
                            <a:noFill/>
                          </a:ln>
                          <a:solidFill>
                            <a:schemeClr val="tx1"/>
                          </a:solidFill>
                          <a:effectLst/>
                          <a:latin typeface="Arial" charset="0"/>
                        </a:rPr>
                        <a:t>Negative (an event is prevented)</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800" b="1" i="0" u="none" strike="noStrike" cap="none" normalizeH="0" baseline="0" dirty="0">
                          <a:ln>
                            <a:noFill/>
                          </a:ln>
                          <a:solidFill>
                            <a:schemeClr val="tx1"/>
                          </a:solidFill>
                          <a:effectLst/>
                          <a:latin typeface="Arial" charset="0"/>
                        </a:rPr>
                        <a:t>Negative reinforcement</a:t>
                      </a:r>
                      <a:r>
                        <a:rPr kumimoji="0" lang="en-GB" sz="1800" b="0" i="0" u="none" strike="noStrike" cap="none" normalizeH="0" baseline="0" dirty="0">
                          <a:ln>
                            <a:noFill/>
                          </a:ln>
                          <a:solidFill>
                            <a:schemeClr val="tx1"/>
                          </a:solidFill>
                          <a:effectLst/>
                          <a:latin typeface="Arial" charset="0"/>
                        </a:rPr>
                        <a:t> (blocks out painful emotions, anxiety etc): </a:t>
                      </a:r>
                      <a:r>
                        <a:rPr kumimoji="0" lang="en-GB" sz="1800" b="0" i="1" u="none" strike="noStrike" cap="none" normalizeH="0" baseline="0" dirty="0">
                          <a:ln>
                            <a:noFill/>
                          </a:ln>
                          <a:solidFill>
                            <a:schemeClr val="tx1"/>
                          </a:solidFill>
                          <a:effectLst/>
                          <a:latin typeface="Arial" charset="0"/>
                        </a:rPr>
                        <a:t>increase in behaviour</a:t>
                      </a:r>
                      <a:endParaRPr kumimoji="0" lang="en-GB" sz="1800" b="1" i="1"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GB" sz="1800" b="1" i="0" u="none" strike="noStrike" cap="none" normalizeH="0" baseline="0" dirty="0">
                          <a:ln>
                            <a:noFill/>
                          </a:ln>
                          <a:solidFill>
                            <a:schemeClr val="tx1"/>
                          </a:solidFill>
                          <a:effectLst/>
                          <a:latin typeface="Arial" charset="0"/>
                        </a:rPr>
                        <a:t>Negative punishment</a:t>
                      </a:r>
                      <a:r>
                        <a:rPr kumimoji="0" lang="en-GB" sz="1800" b="0" i="0" u="none" strike="noStrike" cap="none" normalizeH="0" baseline="0" dirty="0">
                          <a:ln>
                            <a:noFill/>
                          </a:ln>
                          <a:solidFill>
                            <a:schemeClr val="tx1"/>
                          </a:solidFill>
                          <a:effectLst/>
                          <a:latin typeface="Arial" charset="0"/>
                        </a:rPr>
                        <a:t> (loss of jobs, relationship break ups etc): </a:t>
                      </a:r>
                      <a:r>
                        <a:rPr kumimoji="0" lang="en-GB" sz="1800" b="0" i="1" u="none" strike="noStrike" cap="none" normalizeH="0" baseline="0" dirty="0">
                          <a:ln>
                            <a:noFill/>
                          </a:ln>
                          <a:solidFill>
                            <a:schemeClr val="tx1"/>
                          </a:solidFill>
                          <a:effectLst/>
                          <a:latin typeface="Arial" charset="0"/>
                        </a:rPr>
                        <a:t>decrease in behaviour</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GB" sz="18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C314E-A14A-4772-A382-9A584D5DCCA4}"/>
              </a:ext>
            </a:extLst>
          </p:cNvPr>
          <p:cNvSpPr>
            <a:spLocks noGrp="1"/>
          </p:cNvSpPr>
          <p:nvPr>
            <p:ph type="ctrTitle"/>
          </p:nvPr>
        </p:nvSpPr>
        <p:spPr>
          <a:xfrm>
            <a:off x="250825" y="836613"/>
            <a:ext cx="7772400" cy="679450"/>
          </a:xfrm>
        </p:spPr>
        <p:txBody>
          <a:bodyPr rtlCol="0">
            <a:normAutofit fontScale="90000"/>
          </a:bodyPr>
          <a:lstStyle/>
          <a:p>
            <a:pPr eaLnBrk="1" fontAlgn="auto" hangingPunct="1">
              <a:spcAft>
                <a:spcPts val="0"/>
              </a:spcAft>
              <a:defRPr/>
            </a:pPr>
            <a:r>
              <a:rPr lang="en-GB" dirty="0"/>
              <a:t>Models of addiction: cognitive –</a:t>
            </a:r>
            <a:br>
              <a:rPr lang="en-GB" dirty="0"/>
            </a:br>
            <a:r>
              <a:rPr lang="en-GB" dirty="0"/>
              <a:t>behavioural – </a:t>
            </a:r>
            <a:r>
              <a:rPr lang="en-GB" dirty="0" err="1"/>
              <a:t>sociocultural</a:t>
            </a:r>
            <a:r>
              <a:rPr lang="en-GB" dirty="0"/>
              <a:t> models</a:t>
            </a:r>
          </a:p>
        </p:txBody>
      </p:sp>
      <p:sp>
        <p:nvSpPr>
          <p:cNvPr id="3" name="Content Placeholder 2">
            <a:extLst>
              <a:ext uri="{FF2B5EF4-FFF2-40B4-BE49-F238E27FC236}">
                <a16:creationId xmlns:a16="http://schemas.microsoft.com/office/drawing/2014/main" id="{7CF7BB1C-3F72-40C3-9B49-0A313D30E1FC}"/>
              </a:ext>
            </a:extLst>
          </p:cNvPr>
          <p:cNvSpPr>
            <a:spLocks noGrp="1"/>
          </p:cNvSpPr>
          <p:nvPr>
            <p:ph type="body" sz="quarter" idx="13"/>
          </p:nvPr>
        </p:nvSpPr>
        <p:spPr>
          <a:xfrm>
            <a:off x="457200" y="1954213"/>
            <a:ext cx="7839075" cy="3721100"/>
          </a:xfrm>
        </p:spPr>
        <p:txBody>
          <a:bodyPr rtlCol="0">
            <a:normAutofit fontScale="92500"/>
          </a:bodyPr>
          <a:lstStyle/>
          <a:p>
            <a:pPr eaLnBrk="1" fontAlgn="auto" hangingPunct="1">
              <a:spcAft>
                <a:spcPts val="0"/>
              </a:spcAft>
              <a:defRPr/>
            </a:pPr>
            <a:r>
              <a:rPr lang="en-GB" dirty="0" err="1"/>
              <a:t>Orford</a:t>
            </a:r>
            <a:r>
              <a:rPr lang="en-GB" dirty="0"/>
              <a:t> (2001) - Substance misuse conceptualised as an ‘excessive appetite’ belonging to the same class of disorders as gambling, eating disorders and sex addiction.</a:t>
            </a:r>
          </a:p>
          <a:p>
            <a:pPr eaLnBrk="1" fontAlgn="auto" hangingPunct="1">
              <a:spcAft>
                <a:spcPts val="0"/>
              </a:spcAft>
              <a:defRPr/>
            </a:pPr>
            <a:endParaRPr lang="en-GB" dirty="0"/>
          </a:p>
          <a:p>
            <a:pPr eaLnBrk="1" fontAlgn="auto" hangingPunct="1">
              <a:spcAft>
                <a:spcPts val="0"/>
              </a:spcAft>
              <a:defRPr/>
            </a:pPr>
            <a:r>
              <a:rPr lang="en-GB" dirty="0" err="1"/>
              <a:t>Orford</a:t>
            </a:r>
            <a:r>
              <a:rPr lang="en-GB" dirty="0"/>
              <a:t> argued that the emotional regulation of appetitive behaviours in their respective social contexts follows principles of operant conditioning. </a:t>
            </a:r>
          </a:p>
          <a:p>
            <a:pPr eaLnBrk="1" fontAlgn="auto" hangingPunct="1">
              <a:spcAft>
                <a:spcPts val="0"/>
              </a:spcAft>
              <a:defRPr/>
            </a:pPr>
            <a:endParaRPr lang="en-GB" dirty="0"/>
          </a:p>
          <a:p>
            <a:pPr eaLnBrk="1" fontAlgn="auto" hangingPunct="1">
              <a:spcAft>
                <a:spcPts val="0"/>
              </a:spcAft>
              <a:defRPr/>
            </a:pPr>
            <a:r>
              <a:rPr lang="en-GB" dirty="0"/>
              <a:t>Secondary factors, such as internal conflict, may impact on the extent of continued use or recovery.</a:t>
            </a:r>
          </a:p>
        </p:txBody>
      </p:sp>
      <p:sp>
        <p:nvSpPr>
          <p:cNvPr id="136196" name="TextBox 3">
            <a:extLst>
              <a:ext uri="{FF2B5EF4-FFF2-40B4-BE49-F238E27FC236}">
                <a16:creationId xmlns:a16="http://schemas.microsoft.com/office/drawing/2014/main" id="{C5430DE2-1E05-46A5-93B6-88D3F7707720}"/>
              </a:ext>
            </a:extLst>
          </p:cNvPr>
          <p:cNvSpPr txBox="1">
            <a:spLocks noChangeArrowheads="1"/>
          </p:cNvSpPr>
          <p:nvPr/>
        </p:nvSpPr>
        <p:spPr bwMode="auto">
          <a:xfrm>
            <a:off x="0" y="6381750"/>
            <a:ext cx="54102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Orford, J. (2001). Addiction as excessive appetite. </a:t>
            </a:r>
            <a:r>
              <a:rPr lang="en-US" altLang="en-US" sz="1200" i="1"/>
              <a:t>Addiction</a:t>
            </a:r>
            <a:r>
              <a:rPr lang="en-US" altLang="en-US" sz="1200"/>
              <a:t>, </a:t>
            </a:r>
            <a:r>
              <a:rPr lang="en-US" altLang="en-US" sz="1200" i="1"/>
              <a:t>96</a:t>
            </a:r>
            <a:r>
              <a:rPr lang="en-US" altLang="en-US" sz="1200"/>
              <a:t>(1), 15-31.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26F811F-BDF6-41D9-BA23-EC5CBDCCB652}"/>
              </a:ext>
            </a:extLst>
          </p:cNvPr>
          <p:cNvSpPr>
            <a:spLocks noGrp="1" noChangeArrowheads="1"/>
          </p:cNvSpPr>
          <p:nvPr>
            <p:ph type="ctrTitle"/>
          </p:nvPr>
        </p:nvSpPr>
        <p:spPr>
          <a:xfrm>
            <a:off x="323850" y="260350"/>
            <a:ext cx="7772400" cy="679450"/>
          </a:xfrm>
        </p:spPr>
        <p:txBody>
          <a:bodyPr/>
          <a:lstStyle/>
          <a:p>
            <a:pPr eaLnBrk="1" hangingPunct="1">
              <a:defRPr/>
            </a:pPr>
            <a:r>
              <a:rPr lang="en-GB" dirty="0">
                <a:latin typeface="+mn-lt"/>
              </a:rPr>
              <a:t>Attachment</a:t>
            </a:r>
            <a:endParaRPr lang="en-US" dirty="0">
              <a:latin typeface="+mn-lt"/>
            </a:endParaRPr>
          </a:p>
        </p:txBody>
      </p:sp>
      <p:sp>
        <p:nvSpPr>
          <p:cNvPr id="138243" name="Rectangle 3">
            <a:extLst>
              <a:ext uri="{FF2B5EF4-FFF2-40B4-BE49-F238E27FC236}">
                <a16:creationId xmlns:a16="http://schemas.microsoft.com/office/drawing/2014/main" id="{EABE96FE-093C-4B66-9C95-019AB4BB841A}"/>
              </a:ext>
            </a:extLst>
          </p:cNvPr>
          <p:cNvSpPr>
            <a:spLocks noGrp="1" noChangeArrowheads="1"/>
          </p:cNvSpPr>
          <p:nvPr>
            <p:ph type="body" sz="quarter" idx="13"/>
          </p:nvPr>
        </p:nvSpPr>
        <p:spPr bwMode="auto">
          <a:xfrm>
            <a:off x="290513" y="1125538"/>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80000"/>
              </a:lnSpc>
            </a:pPr>
            <a:r>
              <a:rPr lang="en-GB" altLang="en-US"/>
              <a:t>From Bowlby’s work with children and care givers</a:t>
            </a:r>
          </a:p>
          <a:p>
            <a:pPr eaLnBrk="1" hangingPunct="1">
              <a:lnSpc>
                <a:spcPct val="80000"/>
              </a:lnSpc>
            </a:pPr>
            <a:endParaRPr lang="en-GB" altLang="en-US"/>
          </a:p>
          <a:p>
            <a:pPr eaLnBrk="1" hangingPunct="1">
              <a:lnSpc>
                <a:spcPct val="80000"/>
              </a:lnSpc>
            </a:pPr>
            <a:r>
              <a:rPr lang="en-GB" altLang="en-US"/>
              <a:t>Combines biological component and learned styles of care giving</a:t>
            </a:r>
          </a:p>
          <a:p>
            <a:pPr eaLnBrk="1" hangingPunct="1">
              <a:lnSpc>
                <a:spcPct val="80000"/>
              </a:lnSpc>
            </a:pPr>
            <a:endParaRPr lang="en-GB" altLang="en-US"/>
          </a:p>
          <a:p>
            <a:pPr eaLnBrk="1" hangingPunct="1">
              <a:lnSpc>
                <a:spcPct val="80000"/>
              </a:lnSpc>
            </a:pPr>
            <a:r>
              <a:rPr lang="en-GB" altLang="en-US"/>
              <a:t>Attachment is dependant on a match between the needs of the infant and the care giver - </a:t>
            </a:r>
            <a:r>
              <a:rPr lang="en-GB" altLang="en-US" b="1"/>
              <a:t>pathology = mismatch</a:t>
            </a:r>
          </a:p>
          <a:p>
            <a:pPr eaLnBrk="1" hangingPunct="1">
              <a:lnSpc>
                <a:spcPct val="80000"/>
              </a:lnSpc>
            </a:pPr>
            <a:endParaRPr lang="en-GB" altLang="en-US"/>
          </a:p>
          <a:p>
            <a:pPr eaLnBrk="1" hangingPunct="1">
              <a:lnSpc>
                <a:spcPct val="80000"/>
              </a:lnSpc>
            </a:pPr>
            <a:r>
              <a:rPr lang="en-GB" altLang="en-US"/>
              <a:t>Defined as healthy and unhealthy attachment (anxious-avoidant ; ambivalent; disorganized )</a:t>
            </a:r>
          </a:p>
          <a:p>
            <a:pPr eaLnBrk="1" hangingPunct="1">
              <a:lnSpc>
                <a:spcPct val="80000"/>
              </a:lnSpc>
            </a:pPr>
            <a:endParaRPr lang="en-GB" altLang="en-US"/>
          </a:p>
          <a:p>
            <a:pPr eaLnBrk="1" hangingPunct="1">
              <a:lnSpc>
                <a:spcPct val="80000"/>
              </a:lnSpc>
            </a:pPr>
            <a:r>
              <a:rPr lang="en-GB" altLang="en-US"/>
              <a:t>Linked to developmental psychology, mentalisation (theory of mind) and interactional psychologies i.e. </a:t>
            </a:r>
            <a:r>
              <a:rPr lang="en-GB" altLang="en-US" b="1"/>
              <a:t>as adults we replicate early relationships</a:t>
            </a:r>
            <a:endParaRPr lang="en-GB" altLang="en-US" sz="1900"/>
          </a:p>
          <a:p>
            <a:pPr eaLnBrk="1" hangingPunct="1">
              <a:lnSpc>
                <a:spcPct val="80000"/>
              </a:lnSpc>
              <a:buFont typeface="Wingdings" panose="05000000000000000000" pitchFamily="2" charset="2"/>
              <a:buNone/>
            </a:pPr>
            <a:endParaRPr lang="en-US" altLang="en-US" sz="19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3B06BFC2-5A11-4F36-A9A3-F83F8C0ED366}"/>
              </a:ext>
            </a:extLst>
          </p:cNvPr>
          <p:cNvSpPr>
            <a:spLocks noGrp="1" noChangeArrowheads="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800"/>
              <a:t>Attachment Model of Addiction (Flores, 2004)</a:t>
            </a:r>
            <a:endParaRPr lang="en-US" altLang="en-US" sz="2800"/>
          </a:p>
        </p:txBody>
      </p:sp>
      <p:sp>
        <p:nvSpPr>
          <p:cNvPr id="140291" name="Rectangle 3">
            <a:extLst>
              <a:ext uri="{FF2B5EF4-FFF2-40B4-BE49-F238E27FC236}">
                <a16:creationId xmlns:a16="http://schemas.microsoft.com/office/drawing/2014/main" id="{BA501B98-0469-40A9-8BB1-8CAEFE5ED1DC}"/>
              </a:ext>
            </a:extLst>
          </p:cNvPr>
          <p:cNvSpPr>
            <a:spLocks noGrp="1" noChangeArrowheads="1"/>
          </p:cNvSpPr>
          <p:nvPr>
            <p:ph type="body" sz="quarter" idx="13"/>
          </p:nvPr>
        </p:nvSpPr>
        <p:spPr bwMode="auto">
          <a:xfrm>
            <a:off x="457200" y="1954213"/>
            <a:ext cx="7839075" cy="3721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u="sng">
                <a:cs typeface="Times New Roman" panose="02020603050405020304" pitchFamily="18" charset="0"/>
              </a:rPr>
              <a:t>Addictus </a:t>
            </a:r>
            <a:r>
              <a:rPr lang="en-US" altLang="en-US">
                <a:cs typeface="Times New Roman" panose="02020603050405020304" pitchFamily="18" charset="0"/>
              </a:rPr>
              <a:t>(Latin)---attached or enslaved to something</a:t>
            </a:r>
          </a:p>
          <a:p>
            <a:pPr eaLnBrk="1" hangingPunct="1"/>
            <a:endParaRPr lang="en-US" altLang="en-US">
              <a:cs typeface="Times New Roman" panose="02020603050405020304" pitchFamily="18" charset="0"/>
            </a:endParaRPr>
          </a:p>
          <a:p>
            <a:pPr eaLnBrk="1" hangingPunct="1"/>
            <a:r>
              <a:rPr lang="en-GB" altLang="en-US">
                <a:cs typeface="Times New Roman" panose="02020603050405020304" pitchFamily="18" charset="0"/>
              </a:rPr>
              <a:t>As long as the person continues to use substances it will be difficult to establish good therapeutic relationships</a:t>
            </a:r>
          </a:p>
          <a:p>
            <a:pPr eaLnBrk="1" hangingPunct="1"/>
            <a:endParaRPr lang="en-GB" altLang="en-US">
              <a:cs typeface="Times New Roman" panose="02020603050405020304" pitchFamily="18" charset="0"/>
            </a:endParaRPr>
          </a:p>
          <a:p>
            <a:pPr eaLnBrk="1" hangingPunct="1"/>
            <a:r>
              <a:rPr lang="en-GB" altLang="en-US">
                <a:cs typeface="Times New Roman" panose="02020603050405020304" pitchFamily="18" charset="0"/>
              </a:rPr>
              <a:t>Model is consistent with 12 Steps and Psychoanalytic approaches</a:t>
            </a:r>
          </a:p>
          <a:p>
            <a:pPr eaLnBrk="1" hangingPunct="1"/>
            <a:endParaRPr lang="en-GB" altLang="en-US">
              <a:cs typeface="Times New Roman" panose="02020603050405020304" pitchFamily="18" charset="0"/>
            </a:endParaRPr>
          </a:p>
          <a:p>
            <a:pPr eaLnBrk="1" hangingPunct="1"/>
            <a:endParaRPr lang="en-US" altLang="en-US">
              <a:cs typeface="Times New Roman" panose="02020603050405020304" pitchFamily="18" charset="0"/>
            </a:endParaRPr>
          </a:p>
        </p:txBody>
      </p:sp>
      <p:sp>
        <p:nvSpPr>
          <p:cNvPr id="140292" name="TextBox 1">
            <a:extLst>
              <a:ext uri="{FF2B5EF4-FFF2-40B4-BE49-F238E27FC236}">
                <a16:creationId xmlns:a16="http://schemas.microsoft.com/office/drawing/2014/main" id="{133C0586-1AD1-4921-BF48-317C692217D4}"/>
              </a:ext>
            </a:extLst>
          </p:cNvPr>
          <p:cNvSpPr txBox="1">
            <a:spLocks noChangeArrowheads="1"/>
          </p:cNvSpPr>
          <p:nvPr/>
        </p:nvSpPr>
        <p:spPr bwMode="auto">
          <a:xfrm>
            <a:off x="6350" y="6381750"/>
            <a:ext cx="5151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Flores, P. J. (2004). </a:t>
            </a:r>
            <a:r>
              <a:rPr lang="en-US" altLang="en-US" sz="1200" i="1"/>
              <a:t>Addiction as an attachment disorder</a:t>
            </a:r>
            <a:r>
              <a:rPr lang="en-US" altLang="en-US" sz="1200"/>
              <a:t>. Jason Aronson.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AutoShape 4">
            <a:extLst>
              <a:ext uri="{FF2B5EF4-FFF2-40B4-BE49-F238E27FC236}">
                <a16:creationId xmlns:a16="http://schemas.microsoft.com/office/drawing/2014/main" id="{947A4435-D230-4E2F-A799-054E4189D52F}"/>
              </a:ext>
            </a:extLst>
          </p:cNvPr>
          <p:cNvSpPr>
            <a:spLocks noChangeArrowheads="1"/>
          </p:cNvSpPr>
          <p:nvPr/>
        </p:nvSpPr>
        <p:spPr bwMode="auto">
          <a:xfrm>
            <a:off x="971550" y="2133600"/>
            <a:ext cx="7489825" cy="792163"/>
          </a:xfrm>
          <a:prstGeom prst="up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39" name="AutoShape 5">
            <a:extLst>
              <a:ext uri="{FF2B5EF4-FFF2-40B4-BE49-F238E27FC236}">
                <a16:creationId xmlns:a16="http://schemas.microsoft.com/office/drawing/2014/main" id="{D90AF64B-C6E2-44DD-A3FB-C19747E27F20}"/>
              </a:ext>
            </a:extLst>
          </p:cNvPr>
          <p:cNvSpPr>
            <a:spLocks noChangeArrowheads="1"/>
          </p:cNvSpPr>
          <p:nvPr/>
        </p:nvSpPr>
        <p:spPr bwMode="auto">
          <a:xfrm rot="10800000">
            <a:off x="971550" y="5229225"/>
            <a:ext cx="7489825" cy="792163"/>
          </a:xfrm>
          <a:prstGeom prst="upArrow">
            <a:avLst>
              <a:gd name="adj1" fmla="val 50000"/>
              <a:gd name="adj2" fmla="val 25000"/>
            </a:avLst>
          </a:prstGeom>
          <a:solidFill>
            <a:srgbClr val="FFFF99"/>
          </a:solidFill>
          <a:ln w="9525">
            <a:solidFill>
              <a:schemeClr val="tx1"/>
            </a:solidFill>
            <a:miter lim="800000"/>
            <a:headEnd/>
            <a:tailEnd/>
          </a:ln>
        </p:spPr>
        <p:txBody>
          <a:bodyPr rot="10800000" vert="eaVert"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p>
        </p:txBody>
      </p:sp>
      <p:sp>
        <p:nvSpPr>
          <p:cNvPr id="142340" name="Text Box 6">
            <a:extLst>
              <a:ext uri="{FF2B5EF4-FFF2-40B4-BE49-F238E27FC236}">
                <a16:creationId xmlns:a16="http://schemas.microsoft.com/office/drawing/2014/main" id="{D776E8EF-B3F8-40A2-996E-F4E21FF2A340}"/>
              </a:ext>
            </a:extLst>
          </p:cNvPr>
          <p:cNvSpPr txBox="1">
            <a:spLocks noChangeArrowheads="1"/>
          </p:cNvSpPr>
          <p:nvPr/>
        </p:nvSpPr>
        <p:spPr bwMode="auto">
          <a:xfrm>
            <a:off x="4067175" y="1628775"/>
            <a:ext cx="1587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t>Addiction</a:t>
            </a:r>
            <a:endParaRPr lang="en-US" altLang="en-US" sz="2400" b="1"/>
          </a:p>
        </p:txBody>
      </p:sp>
      <p:sp>
        <p:nvSpPr>
          <p:cNvPr id="142341" name="Text Box 7">
            <a:extLst>
              <a:ext uri="{FF2B5EF4-FFF2-40B4-BE49-F238E27FC236}">
                <a16:creationId xmlns:a16="http://schemas.microsoft.com/office/drawing/2014/main" id="{320455AE-9C89-4E05-9280-A14E9527FC9F}"/>
              </a:ext>
            </a:extLst>
          </p:cNvPr>
          <p:cNvSpPr txBox="1">
            <a:spLocks noChangeArrowheads="1"/>
          </p:cNvSpPr>
          <p:nvPr/>
        </p:nvSpPr>
        <p:spPr bwMode="auto">
          <a:xfrm>
            <a:off x="3863975" y="6126163"/>
            <a:ext cx="155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b="1"/>
              <a:t>Recovery</a:t>
            </a:r>
            <a:endParaRPr lang="en-US" altLang="en-US" sz="2400" b="1"/>
          </a:p>
        </p:txBody>
      </p:sp>
      <p:sp>
        <p:nvSpPr>
          <p:cNvPr id="142342" name="Rectangle 8">
            <a:extLst>
              <a:ext uri="{FF2B5EF4-FFF2-40B4-BE49-F238E27FC236}">
                <a16:creationId xmlns:a16="http://schemas.microsoft.com/office/drawing/2014/main" id="{661CC954-55C2-4808-A51E-32DFC7A24015}"/>
              </a:ext>
            </a:extLst>
          </p:cNvPr>
          <p:cNvSpPr>
            <a:spLocks noChangeArrowheads="1"/>
          </p:cNvSpPr>
          <p:nvPr/>
        </p:nvSpPr>
        <p:spPr bwMode="auto">
          <a:xfrm>
            <a:off x="2843213" y="3068638"/>
            <a:ext cx="3744912" cy="36036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t>“I don’t need other people”</a:t>
            </a:r>
            <a:endParaRPr lang="en-US" altLang="en-US"/>
          </a:p>
        </p:txBody>
      </p:sp>
      <p:sp>
        <p:nvSpPr>
          <p:cNvPr id="142343" name="Rectangle 9">
            <a:extLst>
              <a:ext uri="{FF2B5EF4-FFF2-40B4-BE49-F238E27FC236}">
                <a16:creationId xmlns:a16="http://schemas.microsoft.com/office/drawing/2014/main" id="{6A6BF029-93E0-4517-8FB8-8A10416BC65B}"/>
              </a:ext>
            </a:extLst>
          </p:cNvPr>
          <p:cNvSpPr>
            <a:spLocks noGrp="1" noChangeArrowheads="1"/>
          </p:cNvSpPr>
          <p:nvPr>
            <p:ph type="ctrTitle"/>
          </p:nvPr>
        </p:nvSpPr>
        <p:spPr bwMode="auto">
          <a:xfrm>
            <a:off x="0" y="517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2800"/>
              <a:t>Recovery as reversing </a:t>
            </a:r>
            <a:br>
              <a:rPr lang="en-GB" altLang="en-US" sz="2800"/>
            </a:br>
            <a:r>
              <a:rPr lang="en-GB" altLang="en-US" sz="2800"/>
              <a:t>‘narcissistic’ defences (Flores, 2004)</a:t>
            </a:r>
            <a:endParaRPr lang="en-US" altLang="en-US" sz="2800"/>
          </a:p>
        </p:txBody>
      </p:sp>
      <p:sp>
        <p:nvSpPr>
          <p:cNvPr id="142344" name="Rectangle 10">
            <a:extLst>
              <a:ext uri="{FF2B5EF4-FFF2-40B4-BE49-F238E27FC236}">
                <a16:creationId xmlns:a16="http://schemas.microsoft.com/office/drawing/2014/main" id="{ACBF4517-4F4C-48E1-A8A1-4AAECDCDB4CE}"/>
              </a:ext>
            </a:extLst>
          </p:cNvPr>
          <p:cNvSpPr>
            <a:spLocks noChangeArrowheads="1"/>
          </p:cNvSpPr>
          <p:nvPr/>
        </p:nvSpPr>
        <p:spPr bwMode="auto">
          <a:xfrm>
            <a:off x="2339975" y="3500438"/>
            <a:ext cx="4608513" cy="36036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t>“I don’t have a problem with alcohol or drugs”</a:t>
            </a:r>
            <a:endParaRPr lang="en-US" altLang="en-US"/>
          </a:p>
        </p:txBody>
      </p:sp>
      <p:sp>
        <p:nvSpPr>
          <p:cNvPr id="142345" name="Rectangle 11">
            <a:extLst>
              <a:ext uri="{FF2B5EF4-FFF2-40B4-BE49-F238E27FC236}">
                <a16:creationId xmlns:a16="http://schemas.microsoft.com/office/drawing/2014/main" id="{B9C4F7C1-0F56-40EC-9DE4-C40069BB17DE}"/>
              </a:ext>
            </a:extLst>
          </p:cNvPr>
          <p:cNvSpPr>
            <a:spLocks noChangeArrowheads="1"/>
          </p:cNvSpPr>
          <p:nvPr/>
        </p:nvSpPr>
        <p:spPr bwMode="auto">
          <a:xfrm>
            <a:off x="2484438" y="4292600"/>
            <a:ext cx="4392612" cy="360363"/>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t>“I am addicted to alcohol or drugs”</a:t>
            </a:r>
            <a:endParaRPr lang="en-US" altLang="en-US"/>
          </a:p>
        </p:txBody>
      </p:sp>
      <p:sp>
        <p:nvSpPr>
          <p:cNvPr id="142346" name="Rectangle 12">
            <a:extLst>
              <a:ext uri="{FF2B5EF4-FFF2-40B4-BE49-F238E27FC236}">
                <a16:creationId xmlns:a16="http://schemas.microsoft.com/office/drawing/2014/main" id="{A4A52D36-2DB4-46C6-8107-E585A6599E36}"/>
              </a:ext>
            </a:extLst>
          </p:cNvPr>
          <p:cNvSpPr>
            <a:spLocks noChangeArrowheads="1"/>
          </p:cNvSpPr>
          <p:nvPr/>
        </p:nvSpPr>
        <p:spPr bwMode="auto">
          <a:xfrm>
            <a:off x="2843213" y="4724400"/>
            <a:ext cx="3744912" cy="360363"/>
          </a:xfrm>
          <a:prstGeom prst="rect">
            <a:avLst/>
          </a:prstGeom>
          <a:solidFill>
            <a:srgbClr val="FFFF99"/>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a:t>“I need other people”</a:t>
            </a:r>
            <a:endParaRPr lang="en-US"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01D34206-2847-49D4-977B-849409AF589B}"/>
              </a:ext>
            </a:extLst>
          </p:cNvPr>
          <p:cNvSpPr>
            <a:spLocks noGrp="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4000"/>
              <a:t>Conditions that promote addiction (West, 2007) </a:t>
            </a:r>
          </a:p>
        </p:txBody>
      </p:sp>
      <p:sp>
        <p:nvSpPr>
          <p:cNvPr id="3" name="Content Placeholder 2">
            <a:extLst>
              <a:ext uri="{FF2B5EF4-FFF2-40B4-BE49-F238E27FC236}">
                <a16:creationId xmlns:a16="http://schemas.microsoft.com/office/drawing/2014/main" id="{E28F71B8-9F17-4532-86BD-AA128BAA7C57}"/>
              </a:ext>
            </a:extLst>
          </p:cNvPr>
          <p:cNvSpPr>
            <a:spLocks noGrp="1"/>
          </p:cNvSpPr>
          <p:nvPr>
            <p:ph type="body" sz="quarter" idx="13"/>
          </p:nvPr>
        </p:nvSpPr>
        <p:spPr>
          <a:xfrm>
            <a:off x="250825" y="2420938"/>
            <a:ext cx="7839075" cy="3721100"/>
          </a:xfrm>
        </p:spPr>
        <p:txBody>
          <a:bodyPr rtlCol="0">
            <a:normAutofit fontScale="70000" lnSpcReduction="20000"/>
          </a:bodyPr>
          <a:lstStyle/>
          <a:p>
            <a:pPr eaLnBrk="1" fontAlgn="auto" hangingPunct="1">
              <a:spcAft>
                <a:spcPts val="0"/>
              </a:spcAft>
              <a:defRPr/>
            </a:pPr>
            <a:r>
              <a:rPr lang="en-GB" dirty="0"/>
              <a:t>A culture in which the activity is commonplace and regarded as normal</a:t>
            </a:r>
          </a:p>
          <a:p>
            <a:pPr eaLnBrk="1" fontAlgn="auto" hangingPunct="1">
              <a:spcAft>
                <a:spcPts val="0"/>
              </a:spcAft>
              <a:defRPr/>
            </a:pPr>
            <a:endParaRPr lang="en-GB" dirty="0"/>
          </a:p>
          <a:p>
            <a:pPr eaLnBrk="1" fontAlgn="auto" hangingPunct="1">
              <a:spcAft>
                <a:spcPts val="0"/>
              </a:spcAft>
              <a:defRPr/>
            </a:pPr>
            <a:r>
              <a:rPr lang="en-GB" dirty="0"/>
              <a:t>Peer groups in which the activity forms a part of social Identity</a:t>
            </a:r>
          </a:p>
          <a:p>
            <a:pPr eaLnBrk="1" fontAlgn="auto" hangingPunct="1">
              <a:spcAft>
                <a:spcPts val="0"/>
              </a:spcAft>
              <a:defRPr/>
            </a:pPr>
            <a:endParaRPr lang="en-GB" dirty="0"/>
          </a:p>
          <a:p>
            <a:pPr eaLnBrk="1" fontAlgn="auto" hangingPunct="1">
              <a:spcAft>
                <a:spcPts val="0"/>
              </a:spcAft>
              <a:defRPr/>
            </a:pPr>
            <a:r>
              <a:rPr lang="en-GB" dirty="0"/>
              <a:t>An environment with greater opportunities to engage in the activity</a:t>
            </a:r>
          </a:p>
          <a:p>
            <a:pPr eaLnBrk="1" fontAlgn="auto" hangingPunct="1">
              <a:spcAft>
                <a:spcPts val="0"/>
              </a:spcAft>
              <a:defRPr/>
            </a:pPr>
            <a:endParaRPr lang="en-GB" dirty="0"/>
          </a:p>
          <a:p>
            <a:pPr eaLnBrk="1" fontAlgn="auto" hangingPunct="1">
              <a:spcAft>
                <a:spcPts val="0"/>
              </a:spcAft>
              <a:defRPr/>
            </a:pPr>
            <a:r>
              <a:rPr lang="en-GB" dirty="0"/>
              <a:t>An environment with reduced opportunities for other sources of reward</a:t>
            </a:r>
          </a:p>
          <a:p>
            <a:pPr eaLnBrk="1" fontAlgn="auto" hangingPunct="1">
              <a:spcAft>
                <a:spcPts val="0"/>
              </a:spcAft>
              <a:defRPr/>
            </a:pPr>
            <a:endParaRPr lang="en-GB" dirty="0"/>
          </a:p>
          <a:p>
            <a:pPr eaLnBrk="1" fontAlgn="auto" hangingPunct="1">
              <a:spcAft>
                <a:spcPts val="0"/>
              </a:spcAft>
              <a:defRPr/>
            </a:pPr>
            <a:r>
              <a:rPr lang="en-GB" dirty="0"/>
              <a:t>Adverse social, economic or environmental circumstances </a:t>
            </a:r>
          </a:p>
          <a:p>
            <a:pPr eaLnBrk="1" fontAlgn="auto" hangingPunct="1">
              <a:spcAft>
                <a:spcPts val="0"/>
              </a:spcAft>
              <a:defRPr/>
            </a:pPr>
            <a:endParaRPr lang="en-GB" dirty="0"/>
          </a:p>
          <a:p>
            <a:pPr eaLnBrk="1" fontAlgn="auto" hangingPunct="1">
              <a:spcAft>
                <a:spcPts val="0"/>
              </a:spcAft>
              <a:defRPr/>
            </a:pPr>
            <a:r>
              <a:rPr lang="en-GB" dirty="0"/>
              <a:t>Possibly an environment in which there is lower propensity for the activity to lead to immediate adverse consequences</a:t>
            </a:r>
          </a:p>
        </p:txBody>
      </p:sp>
      <p:sp>
        <p:nvSpPr>
          <p:cNvPr id="144388" name="TextBox 3">
            <a:extLst>
              <a:ext uri="{FF2B5EF4-FFF2-40B4-BE49-F238E27FC236}">
                <a16:creationId xmlns:a16="http://schemas.microsoft.com/office/drawing/2014/main" id="{B3CEA7FD-5A4E-414A-825B-811158EBAE8B}"/>
              </a:ext>
            </a:extLst>
          </p:cNvPr>
          <p:cNvSpPr txBox="1">
            <a:spLocks noChangeArrowheads="1"/>
          </p:cNvSpPr>
          <p:nvPr/>
        </p:nvSpPr>
        <p:spPr bwMode="auto">
          <a:xfrm>
            <a:off x="23813" y="6396038"/>
            <a:ext cx="9112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West, R. (2007). The PRIME Theory of motivation as a possible foundation for addiction treatment. John’s Hopkins University Press</a:t>
            </a:r>
            <a:endParaRPr lang="en-GB" altLang="en-US" sz="1200"/>
          </a:p>
          <a:p>
            <a:pPr eaLnBrk="1" hangingPunct="1"/>
            <a:r>
              <a:rPr lang="en-GB" altLang="en-US" sz="1200"/>
              <a:t>http://www.primetheory.com/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6710CA8-93BB-44EA-8BF1-DEED805CD3AB}"/>
              </a:ext>
            </a:extLst>
          </p:cNvPr>
          <p:cNvSpPr>
            <a:spLocks noGrp="1" noChangeArrowheads="1"/>
          </p:cNvSpPr>
          <p:nvPr>
            <p:ph type="ctrTitle"/>
          </p:nvPr>
        </p:nvSpPr>
        <p:spPr bwMode="auto">
          <a:xfrm>
            <a:off x="457200" y="1025525"/>
            <a:ext cx="7772400" cy="679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a:t>Disease model of addiction:</a:t>
            </a:r>
          </a:p>
        </p:txBody>
      </p:sp>
      <p:sp>
        <p:nvSpPr>
          <p:cNvPr id="3" name="Content Placeholder 2">
            <a:extLst>
              <a:ext uri="{FF2B5EF4-FFF2-40B4-BE49-F238E27FC236}">
                <a16:creationId xmlns:a16="http://schemas.microsoft.com/office/drawing/2014/main" id="{2C7B22BA-3A51-43CA-9A5A-2A8891306B94}"/>
              </a:ext>
            </a:extLst>
          </p:cNvPr>
          <p:cNvSpPr>
            <a:spLocks noGrp="1"/>
          </p:cNvSpPr>
          <p:nvPr>
            <p:ph type="body" sz="quarter" idx="13"/>
          </p:nvPr>
        </p:nvSpPr>
        <p:spPr>
          <a:xfrm>
            <a:off x="157163" y="1989138"/>
            <a:ext cx="8362950" cy="3562350"/>
          </a:xfrm>
        </p:spPr>
        <p:txBody>
          <a:bodyPr rtlCol="0">
            <a:normAutofit fontScale="92500" lnSpcReduction="10000"/>
          </a:bodyPr>
          <a:lstStyle/>
          <a:p>
            <a:pPr eaLnBrk="1" fontAlgn="auto" hangingPunct="1">
              <a:spcAft>
                <a:spcPts val="0"/>
              </a:spcAft>
              <a:defRPr/>
            </a:pPr>
            <a:r>
              <a:rPr lang="en-GB" dirty="0"/>
              <a:t>Drug misuse can be conceptualised as a ‘Brain disease’</a:t>
            </a:r>
          </a:p>
          <a:p>
            <a:pPr eaLnBrk="1" fontAlgn="auto" hangingPunct="1">
              <a:spcAft>
                <a:spcPts val="0"/>
              </a:spcAft>
              <a:defRPr/>
            </a:pPr>
            <a:r>
              <a:rPr lang="en-GB" dirty="0"/>
              <a:t>A diverse range of substances, including opiates, stimulants, cannabis, alcohol and nicotine, produce euphoric effects in the brain.</a:t>
            </a:r>
          </a:p>
          <a:p>
            <a:pPr eaLnBrk="1" fontAlgn="auto" hangingPunct="1">
              <a:spcAft>
                <a:spcPts val="0"/>
              </a:spcAft>
              <a:defRPr/>
            </a:pPr>
            <a:r>
              <a:rPr lang="en-GB" dirty="0"/>
              <a:t>Euphoria resulting from drug use potentiates further use, particularly for those with a genetic vulnerability. </a:t>
            </a:r>
          </a:p>
          <a:p>
            <a:pPr eaLnBrk="1" fontAlgn="auto" hangingPunct="1">
              <a:spcAft>
                <a:spcPts val="0"/>
              </a:spcAft>
              <a:defRPr/>
            </a:pPr>
            <a:r>
              <a:rPr lang="en-GB" dirty="0"/>
              <a:t>Chronic drug use produces long-lasting changes in the reward circuits involving dopamine neurons, and intense cravings </a:t>
            </a:r>
          </a:p>
          <a:p>
            <a:pPr eaLnBrk="1" fontAlgn="auto" hangingPunct="1">
              <a:spcAft>
                <a:spcPts val="0"/>
              </a:spcAft>
              <a:defRPr/>
            </a:pPr>
            <a:r>
              <a:rPr lang="en-GB" dirty="0"/>
              <a:t>Challenge to Theory -  Normal process/ Social model a better explanation/ Bioethical concerns</a:t>
            </a:r>
          </a:p>
        </p:txBody>
      </p:sp>
      <p:sp>
        <p:nvSpPr>
          <p:cNvPr id="22532" name="TextBox 3">
            <a:extLst>
              <a:ext uri="{FF2B5EF4-FFF2-40B4-BE49-F238E27FC236}">
                <a16:creationId xmlns:a16="http://schemas.microsoft.com/office/drawing/2014/main" id="{9ACBA580-6CDA-4D7B-AE6E-EFD43C8A7F9F}"/>
              </a:ext>
            </a:extLst>
          </p:cNvPr>
          <p:cNvSpPr txBox="1">
            <a:spLocks noChangeArrowheads="1"/>
          </p:cNvSpPr>
          <p:nvPr/>
        </p:nvSpPr>
        <p:spPr bwMode="auto">
          <a:xfrm>
            <a:off x="179388" y="6211888"/>
            <a:ext cx="7920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Hall, W., Carter, A., &amp; Forlini, C. (2015). The brain disease model of addiction: is it supported by the evidence and has it delivered on its promises?. </a:t>
            </a:r>
            <a:r>
              <a:rPr lang="en-US" altLang="en-US" sz="1200" i="1"/>
              <a:t>The Lancet Psychiatry</a:t>
            </a:r>
            <a:r>
              <a:rPr lang="en-US" altLang="en-US" sz="1200"/>
              <a:t>, </a:t>
            </a:r>
            <a:r>
              <a:rPr lang="en-US" altLang="en-US" sz="1200" i="1"/>
              <a:t>2</a:t>
            </a:r>
            <a:r>
              <a:rPr lang="en-US" altLang="en-US" sz="1200"/>
              <a:t>(1), 105-110.</a:t>
            </a:r>
          </a:p>
          <a:p>
            <a:pPr eaLnBrk="1" hangingPunct="1"/>
            <a:r>
              <a:rPr lang="en-US" altLang="en-US" sz="1200"/>
              <a:t>Heather, N. (2017). Q: Is addiction a brain disease or a moral failing? A: Neither. </a:t>
            </a:r>
            <a:r>
              <a:rPr lang="en-US" altLang="en-US" sz="1200" i="1"/>
              <a:t>Neuroethics</a:t>
            </a:r>
            <a:r>
              <a:rPr lang="en-US" altLang="en-US" sz="1200"/>
              <a:t>, </a:t>
            </a:r>
            <a:r>
              <a:rPr lang="en-US" altLang="en-US" sz="1200" i="1"/>
              <a:t>10</a:t>
            </a:r>
            <a:r>
              <a:rPr lang="en-US" altLang="en-US" sz="1200"/>
              <a:t>(1), 115-124.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1768078-E886-4CB3-8364-4B066A46922B}"/>
              </a:ext>
            </a:extLst>
          </p:cNvPr>
          <p:cNvSpPr>
            <a:spLocks noGrp="1" noChangeArrowheads="1"/>
          </p:cNvSpPr>
          <p:nvPr>
            <p:ph type="ctrTitle"/>
          </p:nvPr>
        </p:nvSpPr>
        <p:spPr bwMode="auto">
          <a:xfrm>
            <a:off x="179388" y="260350"/>
            <a:ext cx="6962775" cy="124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Biological </a:t>
            </a:r>
            <a:br>
              <a:rPr lang="en-US" altLang="en-US"/>
            </a:br>
            <a:r>
              <a:rPr lang="en-US" altLang="en-US"/>
              <a:t>effects of long term drug use</a:t>
            </a:r>
            <a:endParaRPr lang="en-GB" altLang="en-US"/>
          </a:p>
        </p:txBody>
      </p:sp>
      <p:pic>
        <p:nvPicPr>
          <p:cNvPr id="24579" name="Picture 5">
            <a:extLst>
              <a:ext uri="{FF2B5EF4-FFF2-40B4-BE49-F238E27FC236}">
                <a16:creationId xmlns:a16="http://schemas.microsoft.com/office/drawing/2014/main" id="{75B655A3-F6A8-4EDA-91C0-48CEFB7A3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076" t="33200" r="22038" b="23325"/>
          <a:stretch>
            <a:fillRect/>
          </a:stretch>
        </p:blipFill>
        <p:spPr bwMode="auto">
          <a:xfrm>
            <a:off x="146050" y="1560513"/>
            <a:ext cx="8742363"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6">
            <a:extLst>
              <a:ext uri="{FF2B5EF4-FFF2-40B4-BE49-F238E27FC236}">
                <a16:creationId xmlns:a16="http://schemas.microsoft.com/office/drawing/2014/main" id="{C36E0E2C-7A2D-4693-81CE-BC39900DFFD5}"/>
              </a:ext>
            </a:extLst>
          </p:cNvPr>
          <p:cNvSpPr>
            <a:spLocks noChangeArrowheads="1"/>
          </p:cNvSpPr>
          <p:nvPr/>
        </p:nvSpPr>
        <p:spPr bwMode="auto">
          <a:xfrm>
            <a:off x="0" y="6303963"/>
            <a:ext cx="92519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 </a:t>
            </a:r>
            <a:r>
              <a:rPr lang="en-GB" altLang="en-US" sz="1200"/>
              <a:t>Kakko, J., von Wachenfeldt, J., Svanborg, K. D., Lidström, J., Barr, C. S., &amp; Heilig, M. (2008). Mood and neuroendocrine response to a chemical stressor, metyrapone, in buprenorphine-maintained heroin dependence. </a:t>
            </a:r>
            <a:r>
              <a:rPr lang="en-GB" altLang="en-US" sz="1200" i="1"/>
              <a:t>Biological psychiatry</a:t>
            </a:r>
            <a:r>
              <a:rPr lang="en-GB" altLang="en-US" sz="1200"/>
              <a:t>, </a:t>
            </a:r>
            <a:r>
              <a:rPr lang="en-GB" altLang="en-US" sz="1200" i="1"/>
              <a:t>63</a:t>
            </a:r>
            <a:r>
              <a:rPr lang="en-GB" altLang="en-US" sz="1200"/>
              <a:t>(2), 172-177.</a:t>
            </a:r>
          </a:p>
        </p:txBody>
      </p:sp>
      <p:sp>
        <p:nvSpPr>
          <p:cNvPr id="24581" name="TextBox 1">
            <a:extLst>
              <a:ext uri="{FF2B5EF4-FFF2-40B4-BE49-F238E27FC236}">
                <a16:creationId xmlns:a16="http://schemas.microsoft.com/office/drawing/2014/main" id="{BEB23B8A-B3BA-45E7-9AA0-16FD08C91AA8}"/>
              </a:ext>
            </a:extLst>
          </p:cNvPr>
          <p:cNvSpPr txBox="1">
            <a:spLocks noChangeArrowheads="1"/>
          </p:cNvSpPr>
          <p:nvPr/>
        </p:nvSpPr>
        <p:spPr bwMode="auto">
          <a:xfrm>
            <a:off x="161925" y="5602288"/>
            <a:ext cx="806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t>Long terms effects  not only on “reward pathways” but also ongoing overactivity of “anti reward pathways”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60B37E8-FBC8-4B7C-8037-BE458F04B66D}"/>
              </a:ext>
            </a:extLst>
          </p:cNvPr>
          <p:cNvSpPr>
            <a:spLocks noGrp="1" noChangeArrowheads="1"/>
          </p:cNvSpPr>
          <p:nvPr>
            <p:ph type="title"/>
          </p:nvPr>
        </p:nvSpPr>
        <p:spPr bwMode="auto">
          <a:xfrm>
            <a:off x="323850" y="620713"/>
            <a:ext cx="8496300" cy="1350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br>
              <a:rPr lang="en-GB" altLang="en-US" sz="3200" b="1"/>
            </a:br>
            <a:r>
              <a:rPr lang="en-GB" altLang="en-US" sz="3200" b="1"/>
              <a:t>‘Alcoholism’ as a disease (Jellinek, 1960)</a:t>
            </a:r>
            <a:r>
              <a:rPr lang="en-GB" altLang="en-US" sz="2400"/>
              <a:t> </a:t>
            </a:r>
          </a:p>
        </p:txBody>
      </p:sp>
      <p:sp>
        <p:nvSpPr>
          <p:cNvPr id="9219" name="Rectangle 3">
            <a:extLst>
              <a:ext uri="{FF2B5EF4-FFF2-40B4-BE49-F238E27FC236}">
                <a16:creationId xmlns:a16="http://schemas.microsoft.com/office/drawing/2014/main" id="{230DEC3A-809A-4C61-9D01-71EA7D6282E2}"/>
              </a:ext>
            </a:extLst>
          </p:cNvPr>
          <p:cNvSpPr>
            <a:spLocks noGrp="1" noChangeArrowheads="1"/>
          </p:cNvSpPr>
          <p:nvPr>
            <p:ph idx="1"/>
          </p:nvPr>
        </p:nvSpPr>
        <p:spPr>
          <a:xfrm>
            <a:off x="468313" y="1412875"/>
            <a:ext cx="8229600" cy="4525963"/>
          </a:xfrm>
        </p:spPr>
        <p:txBody>
          <a:bodyPr/>
          <a:lstStyle/>
          <a:p>
            <a:pPr marL="0" indent="0" eaLnBrk="1" hangingPunct="1">
              <a:lnSpc>
                <a:spcPct val="90000"/>
              </a:lnSpc>
              <a:buFont typeface="Arial" panose="020B0604020202020204" pitchFamily="34" charset="0"/>
              <a:buNone/>
              <a:defRPr/>
            </a:pPr>
            <a:endParaRPr lang="en-GB" altLang="en-US" sz="2000" dirty="0"/>
          </a:p>
          <a:p>
            <a:pPr eaLnBrk="1" hangingPunct="1">
              <a:lnSpc>
                <a:spcPct val="90000"/>
              </a:lnSpc>
              <a:defRPr/>
            </a:pPr>
            <a:r>
              <a:rPr lang="en-GB" altLang="en-US" sz="2400" dirty="0"/>
              <a:t>Underlying principles in AA &amp; NA</a:t>
            </a:r>
          </a:p>
          <a:p>
            <a:pPr eaLnBrk="1" hangingPunct="1">
              <a:lnSpc>
                <a:spcPct val="90000"/>
              </a:lnSpc>
              <a:defRPr/>
            </a:pPr>
            <a:r>
              <a:rPr lang="en-GB" altLang="en-US" sz="2400" dirty="0"/>
              <a:t> </a:t>
            </a:r>
            <a:r>
              <a:rPr lang="en-GB" altLang="en-US" sz="2400" b="1" dirty="0"/>
              <a:t>IRREVERSIBLE </a:t>
            </a:r>
            <a:r>
              <a:rPr lang="en-GB" altLang="en-US" sz="2400" dirty="0"/>
              <a:t>(‘you can go from a cucumber to a gherkin but you can’t go back from a gherkin to a cucumber’)</a:t>
            </a:r>
          </a:p>
          <a:p>
            <a:pPr eaLnBrk="1" hangingPunct="1">
              <a:lnSpc>
                <a:spcPct val="90000"/>
              </a:lnSpc>
              <a:defRPr/>
            </a:pPr>
            <a:r>
              <a:rPr lang="en-GB" altLang="en-US" sz="2400" b="1" dirty="0"/>
              <a:t> PROGRESSIVE</a:t>
            </a:r>
          </a:p>
          <a:p>
            <a:pPr eaLnBrk="1" hangingPunct="1">
              <a:lnSpc>
                <a:spcPct val="90000"/>
              </a:lnSpc>
              <a:defRPr/>
            </a:pPr>
            <a:r>
              <a:rPr lang="en-GB" altLang="en-US" sz="2400" b="1" dirty="0"/>
              <a:t> INCURABLE</a:t>
            </a:r>
            <a:r>
              <a:rPr lang="en-GB" altLang="en-US" sz="2400" dirty="0"/>
              <a:t> (always ‘recovering’ never ‘recovered’)</a:t>
            </a:r>
          </a:p>
          <a:p>
            <a:pPr eaLnBrk="1" hangingPunct="1">
              <a:lnSpc>
                <a:spcPct val="90000"/>
              </a:lnSpc>
              <a:defRPr/>
            </a:pPr>
            <a:r>
              <a:rPr lang="en-GB" altLang="en-US" sz="2400" dirty="0"/>
              <a:t>Characteristics of the model: Inability to control drinking  or use</a:t>
            </a:r>
          </a:p>
          <a:p>
            <a:pPr eaLnBrk="1" hangingPunct="1">
              <a:lnSpc>
                <a:spcPct val="90000"/>
              </a:lnSpc>
              <a:defRPr/>
            </a:pPr>
            <a:r>
              <a:rPr lang="en-GB" altLang="en-US" sz="2400" dirty="0"/>
              <a:t>Goals of treatment: Long term abstinence </a:t>
            </a:r>
          </a:p>
          <a:p>
            <a:pPr eaLnBrk="1" hangingPunct="1">
              <a:lnSpc>
                <a:spcPct val="90000"/>
              </a:lnSpc>
              <a:defRPr/>
            </a:pPr>
            <a:endParaRPr lang="en-GB" altLang="en-US" sz="2400" dirty="0"/>
          </a:p>
          <a:p>
            <a:pPr eaLnBrk="1" hangingPunct="1">
              <a:lnSpc>
                <a:spcPct val="90000"/>
              </a:lnSpc>
              <a:defRPr/>
            </a:pPr>
            <a:endParaRPr lang="en-GB" altLang="en-US" sz="2400" dirty="0"/>
          </a:p>
          <a:p>
            <a:pPr eaLnBrk="1" hangingPunct="1">
              <a:lnSpc>
                <a:spcPct val="90000"/>
              </a:lnSpc>
              <a:defRPr/>
            </a:pPr>
            <a:endParaRPr lang="en-GB" altLang="en-US" sz="2400" dirty="0"/>
          </a:p>
        </p:txBody>
      </p:sp>
    </p:spTree>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lcoholFinal4.potx" id="{8EE8F6AF-F07B-44CA-9076-23C245559A14}" vid="{7F632084-37AA-4DCC-9BEA-F7652534C1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mrcpysch</Template>
  <TotalTime>3463</TotalTime>
  <Words>9252</Words>
  <Application>Microsoft Office PowerPoint</Application>
  <PresentationFormat>On-screen Show (4:3)</PresentationFormat>
  <Paragraphs>868</Paragraphs>
  <Slides>68</Slides>
  <Notes>66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Times New Roman</vt:lpstr>
      <vt:lpstr>Wingdings</vt:lpstr>
      <vt:lpstr>Psychiatry Recruitment PP</vt:lpstr>
      <vt:lpstr>PowerPoint Presentation</vt:lpstr>
      <vt:lpstr>Insert name of the LEP</vt:lpstr>
      <vt:lpstr>Insert name of the LEP</vt:lpstr>
      <vt:lpstr>Insert name of the LEP</vt:lpstr>
      <vt:lpstr>Acknowledgement </vt:lpstr>
      <vt:lpstr>Expert led session</vt:lpstr>
      <vt:lpstr>Disease model of addiction:</vt:lpstr>
      <vt:lpstr>Biological  effects of long term drug use</vt:lpstr>
      <vt:lpstr> ‘Alcoholism’ as a disease (Jellinek, 1960) </vt:lpstr>
      <vt:lpstr>The 12 Steps 1-6</vt:lpstr>
      <vt:lpstr>The 12 Steps 6-12</vt:lpstr>
      <vt:lpstr>Recovery Model of Addiction</vt:lpstr>
      <vt:lpstr>NICE guidance   Brief interventions </vt:lpstr>
      <vt:lpstr>Contingency management (CM)</vt:lpstr>
      <vt:lpstr>Other interventions</vt:lpstr>
      <vt:lpstr>Residential and inpatient care</vt:lpstr>
      <vt:lpstr>NICE Alcohol CG115 *  Harmful drinking and mild alcohol dependence </vt:lpstr>
      <vt:lpstr>Behavioural approaches</vt:lpstr>
      <vt:lpstr>Interventions for moderate and severe alcohol dependence after successful withdrawal</vt:lpstr>
      <vt:lpstr>Comorbid disorders</vt:lpstr>
      <vt:lpstr>Adverse Childhood Experiences (ACE)</vt:lpstr>
      <vt:lpstr>Adverse Childhood Experiences (ACE)</vt:lpstr>
      <vt:lpstr>PowerPoint Presentation</vt:lpstr>
      <vt:lpstr>Nature of recommended  interventions </vt:lpstr>
      <vt:lpstr>Clinical Guidelines</vt:lpstr>
      <vt:lpstr>PowerPoint Presentation</vt:lpstr>
      <vt:lpstr>Clinical Guidelines (cont.)</vt:lpstr>
      <vt:lpstr>Motivational Interviewing (MI)</vt:lpstr>
      <vt:lpstr>MI - Concepts</vt:lpstr>
      <vt:lpstr>MI - Spirit</vt:lpstr>
      <vt:lpstr>MI - Process</vt:lpstr>
      <vt:lpstr> MI - Methods</vt:lpstr>
      <vt:lpstr> MI - Principles</vt:lpstr>
      <vt:lpstr>MI - Resistance</vt:lpstr>
      <vt:lpstr>MI - Discord</vt:lpstr>
      <vt:lpstr>Various videos on motivational interviewing on internet</vt:lpstr>
      <vt:lpstr>Motivational Interviewing</vt:lpstr>
      <vt:lpstr> </vt:lpstr>
      <vt:lpstr>International Treatment Effectiveness Project ( 2007)</vt:lpstr>
      <vt:lpstr>ITEP promoted  ‘node-link mapping’</vt:lpstr>
      <vt:lpstr>ITEP – ‘node-link mapping’</vt:lpstr>
      <vt:lpstr>Example of a Map used</vt:lpstr>
      <vt:lpstr>Example of a Map used</vt:lpstr>
      <vt:lpstr>Benefits of Maps</vt:lpstr>
      <vt:lpstr>Node mapping evaluated in a number of trials </vt:lpstr>
      <vt:lpstr>Expert led session</vt:lpstr>
      <vt:lpstr>Substance Misuse </vt:lpstr>
      <vt:lpstr>Substance Misuse </vt:lpstr>
      <vt:lpstr>Substance Misuse </vt:lpstr>
      <vt:lpstr>Substance Misuse </vt:lpstr>
      <vt:lpstr>Substance Misuse </vt:lpstr>
      <vt:lpstr>Substance Misuse </vt:lpstr>
      <vt:lpstr>Substance Misuse</vt:lpstr>
      <vt:lpstr>Substance Misuse</vt:lpstr>
      <vt:lpstr>Substance Misuse</vt:lpstr>
      <vt:lpstr>Substance Misuse</vt:lpstr>
      <vt:lpstr>Substance Misuse</vt:lpstr>
      <vt:lpstr>Substance Misuse</vt:lpstr>
      <vt:lpstr>Substance Misuse</vt:lpstr>
      <vt:lpstr>Substance Misuse</vt:lpstr>
      <vt:lpstr>PowerPoint Presentation</vt:lpstr>
      <vt:lpstr>Psychodynamic model</vt:lpstr>
      <vt:lpstr>Operant Conditioning  – types of contingencies</vt:lpstr>
      <vt:lpstr>Models of addiction: cognitive – behavioural – sociocultural models</vt:lpstr>
      <vt:lpstr>Attachment</vt:lpstr>
      <vt:lpstr>Attachment Model of Addiction (Flores, 2004)</vt:lpstr>
      <vt:lpstr>Recovery as reversing  ‘narcissistic’ defences (Flores, 2004)</vt:lpstr>
      <vt:lpstr>Conditions that promote addiction (West, 2007) </vt:lpstr>
    </vt:vector>
  </TitlesOfParts>
  <Company>Lancashire Care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Psychological Management of Addictions to Drugs and Alcohol</dc:title>
  <dc:creator>mani.mehdikhani</dc:creator>
  <cp:lastModifiedBy>Claire McNally</cp:lastModifiedBy>
  <cp:revision>318</cp:revision>
  <cp:lastPrinted>2018-07-16T09:46:54Z</cp:lastPrinted>
  <dcterms:created xsi:type="dcterms:W3CDTF">2012-10-24T10:00:12Z</dcterms:created>
  <dcterms:modified xsi:type="dcterms:W3CDTF">2020-08-21T14:46:05Z</dcterms:modified>
</cp:coreProperties>
</file>