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5"/>
  </p:notesMasterIdLst>
  <p:sldIdLst>
    <p:sldId id="364" r:id="rId3"/>
    <p:sldId id="363" r:id="rId4"/>
    <p:sldId id="362" r:id="rId5"/>
    <p:sldId id="325" r:id="rId6"/>
    <p:sldId id="303" r:id="rId7"/>
    <p:sldId id="304" r:id="rId8"/>
    <p:sldId id="324" r:id="rId9"/>
    <p:sldId id="322" r:id="rId10"/>
    <p:sldId id="357" r:id="rId11"/>
    <p:sldId id="323" r:id="rId12"/>
    <p:sldId id="313" r:id="rId13"/>
    <p:sldId id="312" r:id="rId14"/>
    <p:sldId id="356" r:id="rId15"/>
    <p:sldId id="310" r:id="rId16"/>
    <p:sldId id="314" r:id="rId17"/>
    <p:sldId id="379" r:id="rId18"/>
    <p:sldId id="327" r:id="rId19"/>
    <p:sldId id="309" r:id="rId20"/>
    <p:sldId id="353" r:id="rId21"/>
    <p:sldId id="354" r:id="rId22"/>
    <p:sldId id="320" r:id="rId23"/>
    <p:sldId id="326" r:id="rId24"/>
    <p:sldId id="328" r:id="rId25"/>
    <p:sldId id="321" r:id="rId26"/>
    <p:sldId id="347" r:id="rId27"/>
    <p:sldId id="348" r:id="rId28"/>
    <p:sldId id="349" r:id="rId29"/>
    <p:sldId id="350" r:id="rId30"/>
    <p:sldId id="351" r:id="rId31"/>
    <p:sldId id="298" r:id="rId32"/>
    <p:sldId id="360" r:id="rId33"/>
    <p:sldId id="365" r:id="rId34"/>
    <p:sldId id="366" r:id="rId35"/>
    <p:sldId id="368" r:id="rId36"/>
    <p:sldId id="372" r:id="rId37"/>
    <p:sldId id="369" r:id="rId38"/>
    <p:sldId id="373" r:id="rId39"/>
    <p:sldId id="370" r:id="rId40"/>
    <p:sldId id="374" r:id="rId41"/>
    <p:sldId id="375" r:id="rId42"/>
    <p:sldId id="380" r:id="rId43"/>
    <p:sldId id="37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ACBB2F-D5AC-4292-9BB6-08AC92FAD9AA}">
          <p14:sldIdLst>
            <p14:sldId id="364"/>
            <p14:sldId id="363"/>
            <p14:sldId id="362"/>
          </p14:sldIdLst>
        </p14:section>
        <p14:section name="Expert Led Session" id="{FE35A8A0-9F37-4C0E-A8D5-56E7B71ACAF3}">
          <p14:sldIdLst>
            <p14:sldId id="325"/>
            <p14:sldId id="303"/>
            <p14:sldId id="304"/>
            <p14:sldId id="324"/>
            <p14:sldId id="322"/>
            <p14:sldId id="357"/>
            <p14:sldId id="323"/>
            <p14:sldId id="313"/>
            <p14:sldId id="312"/>
            <p14:sldId id="356"/>
            <p14:sldId id="310"/>
            <p14:sldId id="314"/>
            <p14:sldId id="379"/>
            <p14:sldId id="327"/>
            <p14:sldId id="309"/>
            <p14:sldId id="353"/>
            <p14:sldId id="354"/>
            <p14:sldId id="320"/>
            <p14:sldId id="326"/>
            <p14:sldId id="328"/>
            <p14:sldId id="321"/>
            <p14:sldId id="347"/>
            <p14:sldId id="348"/>
            <p14:sldId id="349"/>
            <p14:sldId id="350"/>
            <p14:sldId id="351"/>
            <p14:sldId id="298"/>
            <p14:sldId id="360"/>
          </p14:sldIdLst>
        </p14:section>
        <p14:section name="MCQs" id="{66E07224-EA7E-46B0-AE35-D827285BCC5E}">
          <p14:sldIdLst>
            <p14:sldId id="365"/>
            <p14:sldId id="366"/>
            <p14:sldId id="368"/>
            <p14:sldId id="372"/>
            <p14:sldId id="369"/>
            <p14:sldId id="373"/>
            <p14:sldId id="370"/>
            <p14:sldId id="374"/>
            <p14:sldId id="375"/>
            <p14:sldId id="380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86" d="100"/>
          <a:sy n="86" d="100"/>
        </p:scale>
        <p:origin x="930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1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6E49D-B230-3F4B-85B9-F073F9C9EF0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1F81E-4B07-6743-90C9-40C498DDE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70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20D8-28FA-E640-998A-8508E29BA38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32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20D8-28FA-E640-998A-8508E29BA384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9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20D8-28FA-E640-998A-8508E29BA384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17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20D8-28FA-E640-998A-8508E29BA384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32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20D8-28FA-E640-998A-8508E29BA38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32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20D8-28FA-E640-998A-8508E29BA384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32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20D8-28FA-E640-998A-8508E29BA38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32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20D8-28FA-E640-998A-8508E29BA384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32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20D8-28FA-E640-998A-8508E29BA384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32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20D8-28FA-E640-998A-8508E29BA384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32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20D8-28FA-E640-998A-8508E29BA384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3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F126-557A-F640-A180-9689AB08A4A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F2C-1AB2-8649-8E9C-1CE679E4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7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F126-557A-F640-A180-9689AB08A4A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F2C-1AB2-8649-8E9C-1CE679E4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7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F126-557A-F640-A180-9689AB08A4A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F2C-1AB2-8649-8E9C-1CE679E4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29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839076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1757362"/>
            <a:ext cx="7839076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MCQs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40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1025526"/>
            <a:ext cx="7839075" cy="6794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1" baseline="0">
                <a:solidFill>
                  <a:srgbClr val="A00054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0" dirty="0">
                <a:solidFill>
                  <a:srgbClr val="A00054"/>
                </a:solidFill>
                <a:ea typeface="Arial" charset="0"/>
                <a:cs typeface="Arial" charset="0"/>
              </a:rPr>
              <a:t>Medico Legal Issues in Old Age Psychiatry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757362"/>
            <a:ext cx="7839075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70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conten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025526"/>
            <a:ext cx="7839075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704974"/>
            <a:ext cx="7839075" cy="4499055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837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039938"/>
            <a:ext cx="8335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384175" y="1393607"/>
            <a:ext cx="8142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A00054"/>
                </a:solidFill>
              </a:rPr>
              <a:t>Old Age Module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25714" y="3120571"/>
            <a:ext cx="761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A00054"/>
                </a:solidFill>
                <a:ea typeface="Arial" charset="0"/>
                <a:cs typeface="Arial" charset="0"/>
              </a:rPr>
              <a:t>Medico Legal Issues in Old Age Psychiatry</a:t>
            </a:r>
          </a:p>
        </p:txBody>
      </p:sp>
      <p:pic>
        <p:nvPicPr>
          <p:cNvPr id="6" name="Picture 13" descr="bottom_brandi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367338"/>
            <a:ext cx="17970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725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1025526"/>
            <a:ext cx="7839075" cy="6794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1" baseline="0">
                <a:solidFill>
                  <a:srgbClr val="A00054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0" dirty="0">
                <a:solidFill>
                  <a:srgbClr val="A00054"/>
                </a:solidFill>
                <a:ea typeface="Arial" charset="0"/>
                <a:cs typeface="Arial" charset="0"/>
              </a:rPr>
              <a:t>Medico Legal Issues in Old Age Psychiatry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757362"/>
            <a:ext cx="7839075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606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025526"/>
            <a:ext cx="7839075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704974"/>
            <a:ext cx="7839075" cy="4499055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991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839076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1757362"/>
            <a:ext cx="7839076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MCQs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321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u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839076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Old Age Module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 algn="ctr">
              <a:defRPr sz="2400" baseline="0"/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58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F126-557A-F640-A180-9689AB08A4A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F2C-1AB2-8649-8E9C-1CE679E4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4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F126-557A-F640-A180-9689AB08A4A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F2C-1AB2-8649-8E9C-1CE679E4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5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F126-557A-F640-A180-9689AB08A4A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F2C-1AB2-8649-8E9C-1CE679E4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9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F126-557A-F640-A180-9689AB08A4A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F2C-1AB2-8649-8E9C-1CE679E4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3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F126-557A-F640-A180-9689AB08A4A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F2C-1AB2-8649-8E9C-1CE679E4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9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F126-557A-F640-A180-9689AB08A4A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F2C-1AB2-8649-8E9C-1CE679E4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1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F126-557A-F640-A180-9689AB08A4A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F2C-1AB2-8649-8E9C-1CE679E4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1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F126-557A-F640-A180-9689AB08A4A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F2C-1AB2-8649-8E9C-1CE679E4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1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AF126-557A-F640-A180-9689AB08A4A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F5F2C-1AB2-8649-8E9C-1CE679E4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0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  <p:sldLayoutId id="2147483671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227763"/>
            <a:ext cx="9144000" cy="63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68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anthony.peter@lancashirecare.nhs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025526"/>
            <a:ext cx="8129017" cy="679449"/>
          </a:xfrm>
        </p:spPr>
        <p:txBody>
          <a:bodyPr/>
          <a:lstStyle/>
          <a:p>
            <a:r>
              <a:rPr lang="en-GB" sz="2800" dirty="0"/>
              <a:t>Anxiety Disorders in Old Age Psychiatry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Expert Led Session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i="1" dirty="0"/>
              <a:t>Anxiety in Older Adults</a:t>
            </a:r>
          </a:p>
          <a:p>
            <a:pPr marL="0" indent="0" algn="ctr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sz="1800" b="1" dirty="0"/>
              <a:t>Dr. Gareth Thomas</a:t>
            </a:r>
            <a:r>
              <a:rPr lang="en-US" sz="1800" dirty="0"/>
              <a:t>, Consultant Older Adult Psychiatrist</a:t>
            </a:r>
          </a:p>
          <a:p>
            <a:pPr marL="0" indent="0" algn="ctr">
              <a:buNone/>
            </a:pPr>
            <a:r>
              <a:rPr lang="en-US" sz="1800" dirty="0"/>
              <a:t>Lancashire Care NHS Foundation Trust</a:t>
            </a:r>
          </a:p>
          <a:p>
            <a:pPr marL="0" indent="0" algn="ctr">
              <a:buNone/>
            </a:pPr>
            <a:r>
              <a:rPr lang="en-US" sz="1800" dirty="0"/>
              <a:t>and </a:t>
            </a:r>
          </a:p>
          <a:p>
            <a:pPr marL="0" indent="0" algn="ctr">
              <a:buNone/>
            </a:pPr>
            <a:r>
              <a:rPr lang="en-US" sz="1800" b="1" dirty="0"/>
              <a:t>Dr. Jonathan Miles-Stokes</a:t>
            </a:r>
            <a:r>
              <a:rPr lang="en-US" sz="1800" dirty="0"/>
              <a:t>, Consultant Older Adult Psychiatrist</a:t>
            </a:r>
          </a:p>
          <a:p>
            <a:pPr marL="0" indent="0" algn="ctr">
              <a:buNone/>
            </a:pPr>
            <a:r>
              <a:rPr lang="en-US" sz="1800" dirty="0"/>
              <a:t>Greater Manchester Mental Health NHS Foundation Trust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5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Anxiety in the Elderly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Interacts with physical health in a number of ways</a:t>
            </a:r>
          </a:p>
          <a:p>
            <a:pPr lvl="1"/>
            <a:r>
              <a:rPr lang="en-US" dirty="0"/>
              <a:t>Anxiety, alone or in combination with depression, also frequently co-occurs with physical disorders that become more prevalent with aging, such as </a:t>
            </a:r>
            <a:r>
              <a:rPr lang="en-US" b="1" dirty="0"/>
              <a:t>cardiac conditions, respiratory problems, and balance problems. </a:t>
            </a:r>
          </a:p>
          <a:p>
            <a:pPr lvl="2"/>
            <a:r>
              <a:rPr lang="en-US" dirty="0"/>
              <a:t>The co-occurrence of anxiety disorders and physical diseases considerably raises the risk of poor physical outcomes </a:t>
            </a:r>
            <a:r>
              <a:rPr lang="en-US" sz="2200" dirty="0"/>
              <a:t>(</a:t>
            </a:r>
            <a:r>
              <a:rPr lang="en-US" sz="2200" dirty="0" err="1"/>
              <a:t>Wolitzky</a:t>
            </a:r>
            <a:r>
              <a:rPr lang="en-US" sz="2200" dirty="0"/>
              <a:t>-Taylor et al 2010)</a:t>
            </a:r>
          </a:p>
          <a:p>
            <a:pPr lvl="1"/>
            <a:r>
              <a:rPr lang="en-US" dirty="0"/>
              <a:t>Anxiety presents with physical symptoms such as chest pain and palpitations</a:t>
            </a:r>
          </a:p>
          <a:p>
            <a:pPr lvl="1"/>
            <a:r>
              <a:rPr lang="en-US" dirty="0"/>
              <a:t>Physical health problems can present with anxiety symptoms (see next slide)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65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cs typeface="+mj-cs"/>
              </a:rPr>
              <a:t>Anxiety Disorder Due To General Medical Condition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2029968"/>
            <a:ext cx="7839075" cy="4174061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200" dirty="0"/>
              <a:t>Again more likely in the elderly	</a:t>
            </a:r>
          </a:p>
          <a:p>
            <a:pPr lvl="2" eaLnBrk="1" hangingPunct="1">
              <a:defRPr/>
            </a:pPr>
            <a:r>
              <a:rPr lang="en-US" sz="2100" dirty="0"/>
              <a:t>The elderly have more medical problems</a:t>
            </a:r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r>
              <a:rPr lang="en-US" sz="2000" dirty="0"/>
              <a:t>This is a partial list of common conditions</a:t>
            </a:r>
          </a:p>
          <a:p>
            <a:pPr lvl="2" eaLnBrk="1" hangingPunct="1">
              <a:defRPr/>
            </a:pPr>
            <a:r>
              <a:rPr lang="en-US" sz="2100" b="1" dirty="0"/>
              <a:t>Cardiovascular: </a:t>
            </a:r>
            <a:r>
              <a:rPr lang="en-US" sz="2100" dirty="0"/>
              <a:t>CCF, arrhythmia, MI</a:t>
            </a:r>
          </a:p>
          <a:p>
            <a:pPr lvl="2" eaLnBrk="1" hangingPunct="1">
              <a:defRPr/>
            </a:pPr>
            <a:r>
              <a:rPr lang="en-US" sz="2100" b="1" dirty="0"/>
              <a:t>Endocrine: </a:t>
            </a:r>
            <a:r>
              <a:rPr lang="en-US" sz="2100" dirty="0" err="1"/>
              <a:t>hypoPTH</a:t>
            </a:r>
            <a:r>
              <a:rPr lang="en-US" sz="2100" dirty="0"/>
              <a:t>, thyroid, </a:t>
            </a:r>
            <a:r>
              <a:rPr lang="en-US" sz="2100" dirty="0" err="1"/>
              <a:t>hyperadrenalism</a:t>
            </a:r>
            <a:endParaRPr lang="en-US" sz="2100" b="1" dirty="0"/>
          </a:p>
          <a:p>
            <a:pPr lvl="2" eaLnBrk="1" hangingPunct="1">
              <a:defRPr/>
            </a:pPr>
            <a:r>
              <a:rPr lang="en-US" sz="2100" b="1" dirty="0"/>
              <a:t>Immunological:</a:t>
            </a:r>
            <a:r>
              <a:rPr lang="en-US" sz="2100" dirty="0"/>
              <a:t>  RA, SLE, TA</a:t>
            </a:r>
          </a:p>
          <a:p>
            <a:pPr lvl="2" eaLnBrk="1" hangingPunct="1">
              <a:defRPr/>
            </a:pPr>
            <a:r>
              <a:rPr lang="en-US" sz="2100" b="1" dirty="0"/>
              <a:t>Lung disease: </a:t>
            </a:r>
            <a:r>
              <a:rPr lang="en-US" sz="2100" dirty="0"/>
              <a:t>Asthma, COPD, PE</a:t>
            </a:r>
          </a:p>
          <a:p>
            <a:pPr lvl="2" eaLnBrk="1" hangingPunct="1">
              <a:defRPr/>
            </a:pPr>
            <a:r>
              <a:rPr lang="en-US" sz="2100" b="1" dirty="0"/>
              <a:t>GI disease: </a:t>
            </a:r>
            <a:r>
              <a:rPr lang="en-US" sz="2100" dirty="0" err="1"/>
              <a:t>Crohns</a:t>
            </a:r>
            <a:r>
              <a:rPr lang="en-US" sz="2100" dirty="0"/>
              <a:t>, UC</a:t>
            </a:r>
          </a:p>
          <a:p>
            <a:pPr lvl="2" eaLnBrk="1" hangingPunct="1">
              <a:defRPr/>
            </a:pPr>
            <a:r>
              <a:rPr lang="en-US" sz="2100" b="1" dirty="0"/>
              <a:t>Neurological illness: </a:t>
            </a:r>
            <a:r>
              <a:rPr lang="en-US" sz="2100" dirty="0"/>
              <a:t>CVA, MS, MG, </a:t>
            </a:r>
            <a:r>
              <a:rPr lang="en-US" sz="2100" dirty="0" err="1"/>
              <a:t>neurosyphillis</a:t>
            </a:r>
            <a:r>
              <a:rPr lang="en-US" sz="2100" dirty="0"/>
              <a:t>, post-concussive syndrome, seizures, TIAs, vertigo</a:t>
            </a:r>
          </a:p>
        </p:txBody>
      </p:sp>
    </p:spTree>
    <p:extLst>
      <p:ext uri="{BB962C8B-B14F-4D97-AF65-F5344CB8AC3E}">
        <p14:creationId xmlns:p14="http://schemas.microsoft.com/office/powerpoint/2010/main" val="386566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cs typeface="+mj-cs"/>
              </a:rPr>
              <a:t>Substance Induced Anxiety Disorder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dirty="0">
                <a:cs typeface="+mn-cs"/>
              </a:rPr>
              <a:t>More likely to happen with </a:t>
            </a:r>
            <a:r>
              <a:rPr lang="en-US" sz="2600" dirty="0"/>
              <a:t>advancing age </a:t>
            </a:r>
            <a:r>
              <a:rPr lang="en-US" sz="2600" dirty="0">
                <a:cs typeface="+mn-cs"/>
              </a:rPr>
              <a:t> 	</a:t>
            </a:r>
          </a:p>
          <a:p>
            <a:pPr lvl="1" eaLnBrk="1" hangingPunct="1">
              <a:defRPr/>
            </a:pPr>
            <a:r>
              <a:rPr lang="en-US" sz="2200" dirty="0"/>
              <a:t>more likely to be on medication(s)</a:t>
            </a:r>
          </a:p>
          <a:p>
            <a:pPr eaLnBrk="1" hangingPunct="1">
              <a:defRPr/>
            </a:pPr>
            <a:endParaRPr lang="en-US" sz="2600" dirty="0">
              <a:cs typeface="+mn-cs"/>
            </a:endParaRPr>
          </a:p>
          <a:p>
            <a:pPr eaLnBrk="1" hangingPunct="1">
              <a:defRPr/>
            </a:pPr>
            <a:r>
              <a:rPr lang="en-US" sz="2600" dirty="0">
                <a:cs typeface="+mn-cs"/>
              </a:rPr>
              <a:t>Anxiety related to the use, abuse or withdrawal from medications or drugs</a:t>
            </a:r>
          </a:p>
          <a:p>
            <a:pPr lvl="1" eaLnBrk="1" hangingPunct="1">
              <a:defRPr/>
            </a:pPr>
            <a:r>
              <a:rPr lang="en-US" sz="2200" dirty="0"/>
              <a:t>Alcohol, amphetamines, anticholinergics, antidepressants, anti-TB drugs, anti-HTN, caffeine, cannabis, beta-blockers (w/d), cocaine, digitalis, dopamine, ephedrine, L-dopa, methylphenidate, NSAIDs, pseudoephedrine, sedative-hypnotics (w/d), steroids, theophylline, thyroid</a:t>
            </a:r>
          </a:p>
        </p:txBody>
      </p:sp>
    </p:spTree>
    <p:extLst>
      <p:ext uri="{BB962C8B-B14F-4D97-AF65-F5344CB8AC3E}">
        <p14:creationId xmlns:p14="http://schemas.microsoft.com/office/powerpoint/2010/main" val="405616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Recent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/>
              <a:t>‘Anxiety disorders in older adults are twice as common as dementia and 4-6 times more common that major depression’</a:t>
            </a:r>
          </a:p>
          <a:p>
            <a:endParaRPr lang="en-GB" dirty="0"/>
          </a:p>
          <a:p>
            <a:r>
              <a:rPr lang="en-GB" dirty="0"/>
              <a:t>Factors that may account for this prevalence: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History of anxiety/mental health problems makes relapse more likely in older age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Older adulthood can bring difficulties such as increased loss of role, loved ones, sense of belonging and purpose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When experiencing anxiety, one is much more likely to avoid the perceived threat, which serves to reinforce the threat, developing an unhelpful, engrained cycle.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 dependence on medication to help ’fix’ the anxious symptoms can be unhelpful, if not been prescribed in combination with cognitive behavioural therapy.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38092" y="5818386"/>
            <a:ext cx="309489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/>
              <a:t>(</a:t>
            </a:r>
            <a:r>
              <a:rPr lang="en-GB" sz="1700" dirty="0" err="1"/>
              <a:t>Koychev</a:t>
            </a:r>
            <a:r>
              <a:rPr lang="en-GB" sz="1700" dirty="0"/>
              <a:t> &amp; </a:t>
            </a:r>
            <a:r>
              <a:rPr lang="en-GB" sz="1700" dirty="0" err="1"/>
              <a:t>Ebmeier</a:t>
            </a:r>
            <a:r>
              <a:rPr lang="en-GB" sz="1700" dirty="0"/>
              <a:t> 2016)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06154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cs typeface="+mj-cs"/>
              </a:rPr>
              <a:t>Psychiatry Anxiety Disorders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An important learning point is that an older person with anxiety may also be presenting with a dementia (often a prodromal phase), affective disorder, psychotic disorders as well as anxiety disorders</a:t>
            </a:r>
            <a:r>
              <a:rPr lang="is-IS" dirty="0"/>
              <a:t>….</a:t>
            </a: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cs typeface="+mn-cs"/>
              </a:rPr>
              <a:t>Panic disorder</a:t>
            </a:r>
          </a:p>
          <a:p>
            <a:pPr lvl="1" eaLnBrk="1" hangingPunct="1">
              <a:defRPr/>
            </a:pPr>
            <a:r>
              <a:rPr lang="en-US" dirty="0"/>
              <a:t>With agoraphobia</a:t>
            </a:r>
          </a:p>
          <a:p>
            <a:pPr lvl="1" eaLnBrk="1" hangingPunct="1">
              <a:defRPr/>
            </a:pPr>
            <a:r>
              <a:rPr lang="en-US" dirty="0"/>
              <a:t>Without agoraphobia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Agoraphobia without panic disorder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Social phobia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Specific phobia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Generalized anxiety disorder</a:t>
            </a:r>
          </a:p>
          <a:p>
            <a:pPr>
              <a:defRPr/>
            </a:pPr>
            <a:r>
              <a:rPr lang="en-US" dirty="0"/>
              <a:t>Obsessive-compulsive disorder (OCD)</a:t>
            </a:r>
          </a:p>
          <a:p>
            <a:pPr>
              <a:defRPr/>
            </a:pPr>
            <a:r>
              <a:rPr lang="en-US" dirty="0"/>
              <a:t>Acute stress disorder</a:t>
            </a:r>
          </a:p>
          <a:p>
            <a:pPr>
              <a:defRPr/>
            </a:pPr>
            <a:r>
              <a:rPr lang="en-US" dirty="0"/>
              <a:t>Post-traumatic stress disorder (PTSD)</a:t>
            </a:r>
          </a:p>
          <a:p>
            <a:pPr>
              <a:defRPr/>
            </a:pPr>
            <a:r>
              <a:rPr lang="en-US" dirty="0"/>
              <a:t>Due to general medical condition</a:t>
            </a:r>
          </a:p>
          <a:p>
            <a:pPr>
              <a:defRPr/>
            </a:pPr>
            <a:r>
              <a:rPr lang="en-US" dirty="0"/>
              <a:t>Substance-induced</a:t>
            </a:r>
          </a:p>
          <a:p>
            <a:pPr>
              <a:defRPr/>
            </a:pPr>
            <a:r>
              <a:rPr lang="en-US" dirty="0"/>
              <a:t>NOS</a:t>
            </a:r>
          </a:p>
          <a:p>
            <a:pPr>
              <a:defRPr/>
            </a:pPr>
            <a:endParaRPr lang="en-US" dirty="0"/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98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are generally similar to those seen in younger adults but the following are more common in the elderly:</a:t>
            </a:r>
          </a:p>
          <a:p>
            <a:pPr lvl="1"/>
            <a:r>
              <a:rPr lang="en-US" dirty="0"/>
              <a:t>Anxious preoccupation with physical illness, finance, crime and family</a:t>
            </a:r>
          </a:p>
          <a:p>
            <a:pPr lvl="1"/>
            <a:r>
              <a:rPr lang="en-US" dirty="0"/>
              <a:t>Sleep</a:t>
            </a:r>
          </a:p>
          <a:p>
            <a:pPr lvl="2"/>
            <a:r>
              <a:rPr lang="en-US" dirty="0"/>
              <a:t>May increase as a way to avoid fears</a:t>
            </a:r>
          </a:p>
          <a:p>
            <a:pPr lvl="2"/>
            <a:r>
              <a:rPr lang="en-US" dirty="0"/>
              <a:t>More likely be impaired due to ruminating about imagined or exaggerated dangers</a:t>
            </a:r>
          </a:p>
        </p:txBody>
      </p:sp>
    </p:spTree>
    <p:extLst>
      <p:ext uri="{BB962C8B-B14F-4D97-AF65-F5344CB8AC3E}">
        <p14:creationId xmlns:p14="http://schemas.microsoft.com/office/powerpoint/2010/main" val="2643142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8C96-40A9-4115-9554-CE33F57A7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AAE09-B793-4962-B086-3C9C4C6DEC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/>
              <a:t>Somatic symptoms of anxiety which may be misattributed to physical causes</a:t>
            </a:r>
          </a:p>
          <a:p>
            <a:pPr lvl="1"/>
            <a:r>
              <a:rPr lang="en-US" dirty="0"/>
              <a:t>Appetite</a:t>
            </a:r>
          </a:p>
          <a:p>
            <a:pPr lvl="2"/>
            <a:r>
              <a:rPr lang="en-US" dirty="0"/>
              <a:t>Overeating may calm patients</a:t>
            </a:r>
          </a:p>
          <a:p>
            <a:pPr lvl="2"/>
            <a:r>
              <a:rPr lang="en-US" dirty="0"/>
              <a:t>Patients may skip meals and lose weight.</a:t>
            </a:r>
          </a:p>
          <a:p>
            <a:pPr lvl="1"/>
            <a:r>
              <a:rPr lang="en-US" dirty="0"/>
              <a:t>Abuse and over-prescription of sedative drugs and alcohol</a:t>
            </a:r>
          </a:p>
          <a:p>
            <a:pPr lvl="1"/>
            <a:r>
              <a:rPr lang="en-US" dirty="0"/>
              <a:t>Patients find fewer activities pleasurable as they become more fearful and stay at home to avoid their fears.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118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704973"/>
            <a:ext cx="7839075" cy="5047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Social isolation is a major sign of anxiety and/or depression</a:t>
            </a:r>
          </a:p>
          <a:p>
            <a:r>
              <a:rPr lang="en-US" sz="1800" dirty="0"/>
              <a:t>People who are socially isolated may have lost their relationships with family/friends, do almost nothing that gives them pleasure, and may not leave their homes except for doctors’ visits or to buy groceries. </a:t>
            </a:r>
          </a:p>
          <a:p>
            <a:r>
              <a:rPr lang="en-US" sz="1800" dirty="0"/>
              <a:t>Some people are isolated because of physical problems, depression or frightened to leave their homes. </a:t>
            </a:r>
          </a:p>
          <a:p>
            <a:r>
              <a:rPr lang="en-US" sz="1800" dirty="0"/>
              <a:t>A vicious cycle emerges. Social contact and activity would lift spirits and calm fears, but they are too anxious and/or depressed to do what would help them most. </a:t>
            </a:r>
          </a:p>
          <a:p>
            <a:r>
              <a:rPr lang="en-US" sz="1800" dirty="0"/>
              <a:t>Due to isolation they are increasingly anxious and/or depressed.</a:t>
            </a:r>
          </a:p>
          <a:p>
            <a:r>
              <a:rPr lang="en-US" sz="1800" dirty="0"/>
              <a:t>Breaking the cycle of isolation is exceedingly difficult and often requires persistent outreach and great patience </a:t>
            </a:r>
          </a:p>
          <a:p>
            <a:pPr marL="0" indent="0">
              <a:buNone/>
            </a:pPr>
            <a:r>
              <a:rPr lang="en-US" sz="1800" dirty="0"/>
              <a:t>	(Brennan, Vega, Garcia, Abad, &amp; Friedman, 2005).</a:t>
            </a:r>
          </a:p>
        </p:txBody>
      </p:sp>
    </p:spTree>
    <p:extLst>
      <p:ext uri="{BB962C8B-B14F-4D97-AF65-F5344CB8AC3E}">
        <p14:creationId xmlns:p14="http://schemas.microsoft.com/office/powerpoint/2010/main" val="2101100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cs typeface="+mj-cs"/>
              </a:rPr>
              <a:t>Assessment of Anxiety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1700" b="1" dirty="0"/>
              <a:t>Clinical evaluation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1700" dirty="0"/>
              <a:t>Full psychiatric history and physical examination, with particular attention to:</a:t>
            </a:r>
          </a:p>
          <a:p>
            <a:pPr marL="685800" lvl="1" eaLnBrk="1" hangingPunct="1">
              <a:lnSpc>
                <a:spcPct val="90000"/>
              </a:lnSpc>
              <a:defRPr/>
            </a:pPr>
            <a:r>
              <a:rPr lang="en-US" sz="1700" dirty="0"/>
              <a:t>Past medical history and medication use (important to access GP and medical notes for information)</a:t>
            </a:r>
          </a:p>
          <a:p>
            <a:pPr marL="685800" lvl="1" eaLnBrk="1" hangingPunct="1">
              <a:lnSpc>
                <a:spcPct val="90000"/>
              </a:lnSpc>
              <a:defRPr/>
            </a:pPr>
            <a:r>
              <a:rPr lang="en-US" sz="1700" dirty="0"/>
              <a:t>Alcohol and substance misuse</a:t>
            </a:r>
          </a:p>
          <a:p>
            <a:pPr marL="685800" lvl="1" eaLnBrk="1" hangingPunct="1">
              <a:lnSpc>
                <a:spcPct val="90000"/>
              </a:lnSpc>
              <a:defRPr/>
            </a:pPr>
            <a:r>
              <a:rPr lang="en-US" sz="1700" dirty="0"/>
              <a:t>Family and personal/social history</a:t>
            </a:r>
          </a:p>
          <a:p>
            <a:pPr marL="400050" lvl="1" indent="0" eaLnBrk="1" hangingPunct="1">
              <a:lnSpc>
                <a:spcPct val="90000"/>
              </a:lnSpc>
              <a:buNone/>
              <a:defRPr/>
            </a:pPr>
            <a:endParaRPr lang="en-US" sz="17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1700" b="1" dirty="0"/>
              <a:t>Mental state exam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1700" dirty="0"/>
              <a:t>Distractibility, much motor movement, easily startled, wide-eyed, feeling of dread, low mood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1700" dirty="0"/>
              <a:t>Associated cognitive aspects of underlying anxiety disorders include hyper-vigilance to threat, seeing oneself as vulnerable, and perceiving the demands of life as exceeding the available resources to cope (Beck 1985)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1700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1700" b="1" dirty="0"/>
              <a:t>Physical exam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1700" dirty="0"/>
              <a:t>Trembling, racing heart, rapid breathing, sweating, dry mouth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1700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1700" b="1" dirty="0"/>
              <a:t>Laboratory testing</a:t>
            </a:r>
          </a:p>
          <a:p>
            <a:pPr marL="514350" lvl="1" indent="0">
              <a:lnSpc>
                <a:spcPct val="90000"/>
              </a:lnSpc>
              <a:buNone/>
              <a:defRPr/>
            </a:pPr>
            <a:r>
              <a:rPr lang="en-US" sz="1700" dirty="0"/>
              <a:t>Rule out common conditions that lead to anxiety</a:t>
            </a:r>
          </a:p>
          <a:p>
            <a:pPr marL="1371600" lvl="3" indent="0" eaLnBrk="1" hangingPunct="1">
              <a:lnSpc>
                <a:spcPct val="90000"/>
              </a:lnSpc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7830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 common anxiety formulation: </a:t>
            </a:r>
          </a:p>
          <a:p>
            <a:pPr lvl="1"/>
            <a:r>
              <a:rPr lang="en-GB" dirty="0"/>
              <a:t>Trigger </a:t>
            </a:r>
          </a:p>
          <a:p>
            <a:pPr lvl="1"/>
            <a:r>
              <a:rPr lang="en-GB" dirty="0"/>
              <a:t>Perceived threat → Worry → Checking behaviour/scanning/hypervigilance → increased physiological arousal → avoidance → misinterpretation → confirming perceived threat.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9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 achieve this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Case Presentation</a:t>
            </a:r>
          </a:p>
          <a:p>
            <a:r>
              <a:rPr lang="en-US" dirty="0"/>
              <a:t>Journal Club</a:t>
            </a:r>
          </a:p>
          <a:p>
            <a:r>
              <a:rPr lang="en-US" dirty="0"/>
              <a:t>555 Presentation</a:t>
            </a:r>
          </a:p>
          <a:p>
            <a:r>
              <a:rPr lang="en-US" dirty="0"/>
              <a:t>Expert-Led Session</a:t>
            </a:r>
          </a:p>
          <a:p>
            <a:r>
              <a:rPr lang="en-US" dirty="0"/>
              <a:t>MCQs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Please sign the register and complete the feedback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839076" cy="679449"/>
          </a:xfrm>
        </p:spPr>
        <p:txBody>
          <a:bodyPr/>
          <a:lstStyle/>
          <a:p>
            <a:r>
              <a:rPr lang="en-US" dirty="0">
                <a:ea typeface="Arial" charset="0"/>
                <a:cs typeface="Arial" charset="0"/>
              </a:rPr>
              <a:t>Anxiety Disorders in Old Age Psychiatry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38984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Distinguishing Anxiety from Depression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Based on Beck’s triads (i.e. models of content specificity, Beck, 1976).</a:t>
            </a:r>
          </a:p>
          <a:p>
            <a:endParaRPr lang="en-GB" sz="2000" dirty="0"/>
          </a:p>
          <a:p>
            <a:r>
              <a:rPr lang="en-GB" sz="2000" dirty="0"/>
              <a:t>Suggest that the affective disorders can be characterised by three themes, concerning perception of the self, the world and the future. </a:t>
            </a:r>
          </a:p>
          <a:p>
            <a:endParaRPr lang="en-GB" sz="2000" dirty="0"/>
          </a:p>
          <a:p>
            <a:r>
              <a:rPr lang="en-GB" sz="2000" dirty="0"/>
              <a:t>In terms of </a:t>
            </a:r>
            <a:r>
              <a:rPr lang="en-GB" sz="2000" b="1" dirty="0"/>
              <a:t>depression</a:t>
            </a:r>
            <a:r>
              <a:rPr lang="en-GB" sz="2000" dirty="0"/>
              <a:t>, patients see themselves as being </a:t>
            </a:r>
            <a:r>
              <a:rPr lang="en-GB" sz="2000" b="1" dirty="0"/>
              <a:t>worthless</a:t>
            </a:r>
            <a:r>
              <a:rPr lang="en-GB" sz="2000" dirty="0"/>
              <a:t>, the world as </a:t>
            </a:r>
            <a:r>
              <a:rPr lang="en-GB" sz="2000" b="1" dirty="0"/>
              <a:t>hostile</a:t>
            </a:r>
            <a:r>
              <a:rPr lang="en-GB" sz="2000" dirty="0"/>
              <a:t>, and their future as </a:t>
            </a:r>
            <a:r>
              <a:rPr lang="en-GB" sz="2000" b="1" dirty="0"/>
              <a:t>hopeless</a:t>
            </a:r>
            <a:r>
              <a:rPr lang="en-GB" sz="2000" dirty="0"/>
              <a:t>. </a:t>
            </a:r>
          </a:p>
          <a:p>
            <a:endParaRPr lang="en-GB" sz="2000" dirty="0"/>
          </a:p>
          <a:p>
            <a:r>
              <a:rPr lang="en-GB" sz="2000" dirty="0"/>
              <a:t>In contrast, those with </a:t>
            </a:r>
            <a:r>
              <a:rPr lang="en-GB" sz="2000" b="1" dirty="0"/>
              <a:t>anxiety</a:t>
            </a:r>
            <a:r>
              <a:rPr lang="en-GB" sz="2000" dirty="0"/>
              <a:t>, see themselves as </a:t>
            </a:r>
            <a:r>
              <a:rPr lang="en-GB" sz="2000" b="1" dirty="0"/>
              <a:t>vulnerable</a:t>
            </a:r>
            <a:r>
              <a:rPr lang="en-GB" sz="2000" dirty="0"/>
              <a:t>, the world as </a:t>
            </a:r>
            <a:r>
              <a:rPr lang="en-GB" sz="2000" b="1" dirty="0"/>
              <a:t>chaotic</a:t>
            </a:r>
            <a:r>
              <a:rPr lang="en-GB" sz="2000" dirty="0"/>
              <a:t>, and the future as </a:t>
            </a:r>
            <a:r>
              <a:rPr lang="en-GB" sz="2000" b="1" dirty="0"/>
              <a:t>unpredictable</a:t>
            </a:r>
            <a:r>
              <a:rPr lang="en-GB" sz="2000" dirty="0"/>
              <a:t>. 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1225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Management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There are NICE guidelines for a anxiety disorders but the focus of these guidelines are for younger adults but they are still applicable to the older population but consider the uniqueness of the older adult</a:t>
            </a:r>
          </a:p>
          <a:p>
            <a:endParaRPr lang="en-US" sz="2000" dirty="0"/>
          </a:p>
          <a:p>
            <a:r>
              <a:rPr lang="en-US" sz="2000" dirty="0"/>
              <a:t>A first presentation of anxiety in an elderly person should prompt a search for an underlying physical health problem or a depressive disorder (Flint and Gagnon 2003) </a:t>
            </a:r>
          </a:p>
          <a:p>
            <a:endParaRPr lang="en-US" sz="2000" dirty="0"/>
          </a:p>
          <a:p>
            <a:r>
              <a:rPr lang="en-US" sz="2000" dirty="0"/>
              <a:t>In the elderly, the approach to treatment is similar to that of anxiety disorders in younger adults </a:t>
            </a:r>
            <a:r>
              <a:rPr lang="en-US" sz="2100" dirty="0"/>
              <a:t>(Flint and Gagnon 2003) </a:t>
            </a:r>
          </a:p>
          <a:p>
            <a:endParaRPr lang="en-US" sz="2000" dirty="0"/>
          </a:p>
          <a:p>
            <a:r>
              <a:rPr lang="en-US" sz="2000" dirty="0"/>
              <a:t>Preference for psychological and behavioural interventions, and cautious use of medication</a:t>
            </a:r>
          </a:p>
        </p:txBody>
      </p:sp>
    </p:spTree>
    <p:extLst>
      <p:ext uri="{BB962C8B-B14F-4D97-AF65-F5344CB8AC3E}">
        <p14:creationId xmlns:p14="http://schemas.microsoft.com/office/powerpoint/2010/main" val="2172488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Treatment – Supportive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Improving or nurturing a relationship with a family member or carer who directly addresses isolation and inactivity can be helpful</a:t>
            </a:r>
          </a:p>
          <a:p>
            <a:endParaRPr lang="en-US" dirty="0"/>
          </a:p>
          <a:p>
            <a:r>
              <a:rPr lang="en-US" dirty="0"/>
              <a:t>Engaging people with anxiety in social activities they find interesting also can be helpful</a:t>
            </a:r>
          </a:p>
          <a:p>
            <a:endParaRPr lang="en-US" dirty="0"/>
          </a:p>
          <a:p>
            <a:r>
              <a:rPr lang="en-US" dirty="0"/>
              <a:t>Assisting older adults with matters that may be a source of anxiety, such as dealing with health issues or financial matters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3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Treatment - Psychotherapies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CBT</a:t>
            </a:r>
          </a:p>
          <a:p>
            <a:r>
              <a:rPr lang="en-US" dirty="0"/>
              <a:t>Problem solving (learnt most quickly)</a:t>
            </a:r>
          </a:p>
          <a:p>
            <a:r>
              <a:rPr lang="en-US" dirty="0"/>
              <a:t>Interpersonal therapy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Therapy often involves education and support in managing anxiety in structured ways, such as progressive muscle relaxation, sleep hygiene and deep breathing</a:t>
            </a:r>
          </a:p>
          <a:p>
            <a:pPr marL="57150" indent="0">
              <a:buNone/>
            </a:pPr>
            <a:r>
              <a:rPr lang="en-US" dirty="0"/>
              <a:t>	</a:t>
            </a:r>
          </a:p>
          <a:p>
            <a:r>
              <a:rPr lang="en-US" dirty="0"/>
              <a:t>Important consideration is the impact of cognitive impairment on such interventions</a:t>
            </a:r>
          </a:p>
          <a:p>
            <a:endParaRPr lang="en-US" dirty="0"/>
          </a:p>
          <a:p>
            <a:r>
              <a:rPr lang="en-US" dirty="0"/>
              <a:t>In addition, some older patients may have a health belief that medications are the answer rather than this type of therapy</a:t>
            </a:r>
          </a:p>
          <a:p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853341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Treatment - Medication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 are risks of using medications in older adults due to the side effect profiles of medications used in the treatment of anxiety disorders</a:t>
            </a:r>
          </a:p>
          <a:p>
            <a:endParaRPr lang="en-US" dirty="0"/>
          </a:p>
          <a:p>
            <a:r>
              <a:rPr lang="en-US" dirty="0"/>
              <a:t>Classes of medications used:</a:t>
            </a:r>
          </a:p>
          <a:p>
            <a:pPr lvl="1"/>
            <a:r>
              <a:rPr lang="en-US" dirty="0"/>
              <a:t>Antidepressants</a:t>
            </a:r>
          </a:p>
          <a:p>
            <a:pPr lvl="1"/>
            <a:r>
              <a:rPr lang="en-US" dirty="0"/>
              <a:t>Benzodiazepines</a:t>
            </a:r>
          </a:p>
          <a:p>
            <a:pPr lvl="1"/>
            <a:r>
              <a:rPr lang="en-US" dirty="0" err="1"/>
              <a:t>Pregabalin</a:t>
            </a:r>
            <a:endParaRPr lang="en-US" dirty="0"/>
          </a:p>
          <a:p>
            <a:pPr lvl="1"/>
            <a:r>
              <a:rPr lang="en-US" dirty="0"/>
              <a:t>Antipsychotics</a:t>
            </a:r>
          </a:p>
          <a:p>
            <a:pPr lvl="1"/>
            <a:r>
              <a:rPr lang="en-US" dirty="0"/>
              <a:t>Hypnotics</a:t>
            </a:r>
          </a:p>
          <a:p>
            <a:pPr lvl="1"/>
            <a:r>
              <a:rPr lang="en-US" dirty="0"/>
              <a:t>Beta blockers</a:t>
            </a:r>
          </a:p>
          <a:p>
            <a:pPr lvl="1"/>
            <a:r>
              <a:rPr lang="en-US" dirty="0" err="1"/>
              <a:t>Buspirone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23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Treatment - Medication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b="1" dirty="0"/>
              <a:t>Selective Serotonin Reuptake Inhibitors (SSRIs)</a:t>
            </a:r>
          </a:p>
          <a:p>
            <a:pPr lvl="1"/>
            <a:r>
              <a:rPr lang="en-US" sz="8000" dirty="0"/>
              <a:t>Relatively safe in the elderly</a:t>
            </a:r>
          </a:p>
          <a:p>
            <a:pPr lvl="1"/>
            <a:r>
              <a:rPr lang="en-US" sz="8000" dirty="0"/>
              <a:t>Mild GI symptoms</a:t>
            </a:r>
          </a:p>
          <a:p>
            <a:pPr lvl="1"/>
            <a:r>
              <a:rPr lang="en-US" sz="8000" dirty="0"/>
              <a:t>Irritability, anxiety and sexual dysfunction</a:t>
            </a:r>
          </a:p>
          <a:p>
            <a:pPr lvl="1"/>
            <a:r>
              <a:rPr lang="en-US" sz="8000" dirty="0" err="1"/>
              <a:t>Hyponatraemia</a:t>
            </a:r>
            <a:r>
              <a:rPr lang="en-US" sz="8000" dirty="0"/>
              <a:t> can contribute to delirium in the elderly</a:t>
            </a:r>
          </a:p>
          <a:p>
            <a:pPr lvl="1"/>
            <a:r>
              <a:rPr lang="en-US" sz="8000" dirty="0"/>
              <a:t>Discontinuation syndrome also important, most common with paroxetine</a:t>
            </a:r>
          </a:p>
          <a:p>
            <a:pPr lvl="1"/>
            <a:r>
              <a:rPr lang="en-US" sz="8000" dirty="0"/>
              <a:t>Evidence of using Citalopram (</a:t>
            </a:r>
            <a:r>
              <a:rPr lang="en-US" sz="8000" dirty="0" err="1"/>
              <a:t>Lenze</a:t>
            </a:r>
            <a:r>
              <a:rPr lang="en-US" sz="8000" dirty="0"/>
              <a:t> 2005) but due to problems of a raised QTc, this is used less frequently.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b="1" dirty="0"/>
              <a:t>Venlafaxine/Duloxetine (SNRIs)</a:t>
            </a:r>
          </a:p>
          <a:p>
            <a:pPr lvl="1"/>
            <a:r>
              <a:rPr lang="en-US" sz="8000" dirty="0"/>
              <a:t>SNRIs used commonly as a second line treatment (</a:t>
            </a:r>
            <a:r>
              <a:rPr lang="en-US" sz="8000" dirty="0" err="1"/>
              <a:t>Ketz</a:t>
            </a:r>
            <a:r>
              <a:rPr lang="en-US" sz="8000" dirty="0"/>
              <a:t> 2002)</a:t>
            </a:r>
          </a:p>
          <a:p>
            <a:pPr lvl="1"/>
            <a:r>
              <a:rPr lang="en-US" sz="8000" dirty="0"/>
              <a:t>Heightens blood pressure</a:t>
            </a:r>
          </a:p>
          <a:p>
            <a:pPr lvl="1"/>
            <a:r>
              <a:rPr lang="en-US" sz="8000" dirty="0"/>
              <a:t>Duloxetine can be helpful if there issues of neuropathic pain</a:t>
            </a:r>
          </a:p>
          <a:p>
            <a:endParaRPr lang="en-US" sz="4200" dirty="0"/>
          </a:p>
          <a:p>
            <a:endParaRPr lang="en-US" sz="4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06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Treatment - Medication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Mirtazapine</a:t>
            </a:r>
          </a:p>
          <a:p>
            <a:pPr lvl="1"/>
            <a:r>
              <a:rPr lang="en-US" sz="2800" dirty="0"/>
              <a:t>Again, often used as a second line</a:t>
            </a:r>
          </a:p>
          <a:p>
            <a:pPr lvl="1"/>
            <a:r>
              <a:rPr lang="en-US" sz="2800" dirty="0"/>
              <a:t>Sedating and appetite enhancing  at low doses (15mg) due to antihistamine effects</a:t>
            </a:r>
          </a:p>
          <a:p>
            <a:pPr lvl="1"/>
            <a:r>
              <a:rPr lang="en-US" sz="2800" dirty="0"/>
              <a:t>Data exists supporting the medication being used in anxiety disorders</a:t>
            </a:r>
          </a:p>
          <a:p>
            <a:pPr marL="914400" lvl="2" indent="0">
              <a:buNone/>
            </a:pPr>
            <a:endParaRPr lang="en-US" sz="2800" dirty="0"/>
          </a:p>
          <a:p>
            <a:r>
              <a:rPr lang="en-US" b="1" dirty="0" err="1"/>
              <a:t>Tricyclics</a:t>
            </a:r>
            <a:r>
              <a:rPr lang="en-US" b="1" dirty="0"/>
              <a:t> (TCAs)</a:t>
            </a:r>
          </a:p>
          <a:p>
            <a:pPr lvl="1"/>
            <a:r>
              <a:rPr lang="en-US" sz="2800" dirty="0"/>
              <a:t>Clomipramine could be used for OCD</a:t>
            </a:r>
          </a:p>
          <a:p>
            <a:pPr lvl="1"/>
            <a:r>
              <a:rPr lang="en-US" sz="2800" dirty="0"/>
              <a:t>‘Dirty Drug’ due to the interactions with a number of receptor classes</a:t>
            </a:r>
          </a:p>
          <a:p>
            <a:pPr lvl="1"/>
            <a:r>
              <a:rPr lang="en-US" sz="2800" dirty="0"/>
              <a:t>Anticholinergic side effects are a significant issue in the elderly</a:t>
            </a:r>
          </a:p>
          <a:p>
            <a:pPr lvl="1"/>
            <a:r>
              <a:rPr lang="en-US" sz="2800" dirty="0"/>
              <a:t>Other issues- sedation, confusion, and hypotension</a:t>
            </a:r>
          </a:p>
          <a:p>
            <a:pPr lvl="1"/>
            <a:r>
              <a:rPr lang="en-US" sz="2800" dirty="0"/>
              <a:t>Cardiac toxicity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95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Treatment - Medication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Pregabalin</a:t>
            </a:r>
            <a:endParaRPr lang="en-US" b="1" dirty="0"/>
          </a:p>
          <a:p>
            <a:pPr lvl="1"/>
            <a:r>
              <a:rPr lang="en-US" sz="2000" dirty="0"/>
              <a:t>Usually used when there has been an adequate trial of an SSRI and SNRI</a:t>
            </a:r>
          </a:p>
          <a:p>
            <a:pPr lvl="1"/>
            <a:r>
              <a:rPr lang="en-US" sz="2000" dirty="0"/>
              <a:t>Inhibits release of excess excitatory neurotransmitters, presumably by binding to the α2-δ subunit protein of widely distributed voltage-dependent calcium channels in the brain and spinal cord.</a:t>
            </a:r>
          </a:p>
          <a:p>
            <a:pPr lvl="1"/>
            <a:r>
              <a:rPr lang="en-US" sz="2000" dirty="0"/>
              <a:t>Works within 1-2 weeks (which makes it attractive as the SSRIs and SNRIs can take 2-4 weeks to work)</a:t>
            </a:r>
          </a:p>
          <a:p>
            <a:pPr lvl="1"/>
            <a:r>
              <a:rPr lang="en-US" sz="2000" dirty="0"/>
              <a:t>Titration is slow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63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Treatment - Medication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Benzodiazepines</a:t>
            </a:r>
          </a:p>
          <a:p>
            <a:r>
              <a:rPr lang="en-US" sz="2100" dirty="0"/>
              <a:t>Still a common treatment for anxiety in the elderly despite the absence of specific evidence for efficacy in this population and associated side effects (</a:t>
            </a:r>
            <a:r>
              <a:rPr lang="en-US" sz="2100" dirty="0" err="1"/>
              <a:t>Madhusoodanan</a:t>
            </a:r>
            <a:r>
              <a:rPr lang="en-US" sz="2100" dirty="0"/>
              <a:t>, 2004) </a:t>
            </a:r>
          </a:p>
          <a:p>
            <a:r>
              <a:rPr lang="en-US" sz="2100" dirty="0"/>
              <a:t>Used for short term use only</a:t>
            </a:r>
          </a:p>
          <a:p>
            <a:r>
              <a:rPr lang="en-US" sz="2100" dirty="0"/>
              <a:t>Usually used whilst other medications take effect (for example, antidepressants can take 2-4 weeks to work)</a:t>
            </a:r>
          </a:p>
          <a:p>
            <a:r>
              <a:rPr lang="en-US" sz="2100" dirty="0"/>
              <a:t>Number of problems in the elderly including</a:t>
            </a:r>
          </a:p>
          <a:p>
            <a:pPr lvl="1"/>
            <a:r>
              <a:rPr lang="en-US" sz="2100" dirty="0"/>
              <a:t>Dependence/addiction</a:t>
            </a:r>
          </a:p>
          <a:p>
            <a:pPr lvl="1"/>
            <a:r>
              <a:rPr lang="en-US" sz="2100" dirty="0"/>
              <a:t>Withdrawal syndrome</a:t>
            </a:r>
          </a:p>
          <a:p>
            <a:pPr lvl="1"/>
            <a:r>
              <a:rPr lang="en-US" sz="2100" dirty="0"/>
              <a:t>Increasing confusion</a:t>
            </a:r>
          </a:p>
          <a:p>
            <a:pPr lvl="1"/>
            <a:r>
              <a:rPr lang="en-US" sz="2100" dirty="0"/>
              <a:t>Changes in mobility</a:t>
            </a:r>
          </a:p>
          <a:p>
            <a:pPr lvl="1"/>
            <a:r>
              <a:rPr lang="en-US" sz="2100" dirty="0"/>
              <a:t>Respiratory depression due to sedative effects</a:t>
            </a:r>
          </a:p>
          <a:p>
            <a:pPr lvl="1"/>
            <a:r>
              <a:rPr lang="en-US" sz="2100" dirty="0"/>
              <a:t>Aggression </a:t>
            </a:r>
          </a:p>
          <a:p>
            <a:pPr lvl="1"/>
            <a:r>
              <a:rPr lang="en-US" sz="2100" dirty="0"/>
              <a:t>Risks of overdose</a:t>
            </a:r>
          </a:p>
        </p:txBody>
      </p:sp>
    </p:spTree>
    <p:extLst>
      <p:ext uri="{BB962C8B-B14F-4D97-AF65-F5344CB8AC3E}">
        <p14:creationId xmlns:p14="http://schemas.microsoft.com/office/powerpoint/2010/main" val="681891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Treatment - Medication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Other medications potentially used</a:t>
            </a:r>
          </a:p>
          <a:p>
            <a:pPr lvl="1"/>
            <a:r>
              <a:rPr lang="en-US" sz="1800" dirty="0"/>
              <a:t>Hypnotics (Z-drugs and Melatonin)</a:t>
            </a:r>
          </a:p>
          <a:p>
            <a:pPr lvl="1"/>
            <a:r>
              <a:rPr lang="en-US" sz="1800" dirty="0"/>
              <a:t>Beta-blockers</a:t>
            </a:r>
          </a:p>
          <a:p>
            <a:pPr lvl="1"/>
            <a:r>
              <a:rPr lang="en-US" sz="1800" dirty="0"/>
              <a:t>Antipsychotics</a:t>
            </a:r>
          </a:p>
          <a:p>
            <a:pPr lvl="1"/>
            <a:r>
              <a:rPr lang="en-US" sz="1800" dirty="0" err="1"/>
              <a:t>Buspirone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A key point is to keep up to date with most current evidence</a:t>
            </a:r>
            <a:r>
              <a:rPr lang="is-IS" sz="1800" dirty="0"/>
              <a:t>….</a:t>
            </a:r>
            <a:endParaRPr lang="en-US" sz="1800" dirty="0"/>
          </a:p>
          <a:p>
            <a:endParaRPr lang="en-US" sz="2000" dirty="0"/>
          </a:p>
        </p:txBody>
      </p:sp>
      <p:pic>
        <p:nvPicPr>
          <p:cNvPr id="4" name="Picture 3" descr="B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61" y="5676778"/>
            <a:ext cx="898769" cy="898769"/>
          </a:xfrm>
          <a:prstGeom prst="rect">
            <a:avLst/>
          </a:prstGeom>
        </p:spPr>
      </p:pic>
      <p:pic>
        <p:nvPicPr>
          <p:cNvPr id="6" name="Picture 5" descr="Maudsl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55" y="4542542"/>
            <a:ext cx="1541155" cy="1944227"/>
          </a:xfrm>
          <a:prstGeom prst="rect">
            <a:avLst/>
          </a:prstGeom>
        </p:spPr>
      </p:pic>
      <p:pic>
        <p:nvPicPr>
          <p:cNvPr id="7" name="Picture 6" descr="2.cover-sour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10" y="4542541"/>
            <a:ext cx="1378271" cy="1944228"/>
          </a:xfrm>
          <a:prstGeom prst="rect">
            <a:avLst/>
          </a:prstGeom>
        </p:spPr>
      </p:pic>
      <p:pic>
        <p:nvPicPr>
          <p:cNvPr id="8" name="Picture 7" descr="4.cover-sourc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81" y="4542541"/>
            <a:ext cx="1378634" cy="1944228"/>
          </a:xfrm>
          <a:prstGeom prst="rect">
            <a:avLst/>
          </a:prstGeom>
        </p:spPr>
      </p:pic>
      <p:pic>
        <p:nvPicPr>
          <p:cNvPr id="9" name="Picture 8" descr="BNF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415" y="4542541"/>
            <a:ext cx="1172770" cy="1944227"/>
          </a:xfrm>
          <a:prstGeom prst="rect">
            <a:avLst/>
          </a:prstGeom>
        </p:spPr>
      </p:pic>
      <p:pic>
        <p:nvPicPr>
          <p:cNvPr id="10" name="Picture 9" descr="NIC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08" y="4542541"/>
            <a:ext cx="1701356" cy="113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7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ea typeface="Arial" charset="0"/>
                <a:cs typeface="Arial" charset="0"/>
              </a:rPr>
              <a:t>Anxiety Disorders in Old Age Psychiatry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Aims and Objectives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4"/>
            <a:ext cx="7839075" cy="42805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overall aim of the session is for trainees to gain an overview of anxiety in later life</a:t>
            </a:r>
          </a:p>
          <a:p>
            <a:endParaRPr lang="en-US" dirty="0"/>
          </a:p>
          <a:p>
            <a:r>
              <a:rPr lang="en-US" dirty="0"/>
              <a:t>By the end of the sessions trainees should:</a:t>
            </a:r>
          </a:p>
          <a:p>
            <a:pPr lvl="1"/>
            <a:r>
              <a:rPr lang="en-US" dirty="0"/>
              <a:t>understand the epidemiology of anxiety and anxiety disorders in the older person</a:t>
            </a:r>
          </a:p>
          <a:p>
            <a:pPr lvl="1"/>
            <a:r>
              <a:rPr lang="en-US" dirty="0"/>
              <a:t>understand the </a:t>
            </a:r>
            <a:r>
              <a:rPr lang="en-US" dirty="0" err="1"/>
              <a:t>aetiology</a:t>
            </a:r>
            <a:r>
              <a:rPr lang="en-US" dirty="0"/>
              <a:t> of anxiety and anxiety disorders</a:t>
            </a:r>
          </a:p>
          <a:p>
            <a:pPr lvl="1"/>
            <a:r>
              <a:rPr lang="en-US" dirty="0"/>
              <a:t>understand how anxiety disorders present in later life, their classification, the basic assessment process and the principles of treatment of anxiety</a:t>
            </a:r>
          </a:p>
        </p:txBody>
      </p:sp>
    </p:spTree>
    <p:extLst>
      <p:ext uri="{BB962C8B-B14F-4D97-AF65-F5344CB8AC3E}">
        <p14:creationId xmlns:p14="http://schemas.microsoft.com/office/powerpoint/2010/main" val="1991931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Anxiety is a key symptom and disorder in old age psychiatry</a:t>
            </a:r>
          </a:p>
          <a:p>
            <a:endParaRPr lang="en-US" dirty="0"/>
          </a:p>
          <a:p>
            <a:r>
              <a:rPr lang="en-US" dirty="0"/>
              <a:t>Consider </a:t>
            </a:r>
            <a:r>
              <a:rPr lang="en-US" dirty="0" err="1"/>
              <a:t>behavioural</a:t>
            </a:r>
            <a:r>
              <a:rPr lang="en-US" dirty="0"/>
              <a:t> approaches, psychological therapies and medications when managing the disorder</a:t>
            </a:r>
          </a:p>
          <a:p>
            <a:endParaRPr lang="en-US" dirty="0"/>
          </a:p>
          <a:p>
            <a:r>
              <a:rPr lang="en-US" dirty="0"/>
              <a:t>Keep up to date with the evidence base</a:t>
            </a:r>
          </a:p>
        </p:txBody>
      </p:sp>
    </p:spTree>
    <p:extLst>
      <p:ext uri="{BB962C8B-B14F-4D97-AF65-F5344CB8AC3E}">
        <p14:creationId xmlns:p14="http://schemas.microsoft.com/office/powerpoint/2010/main" val="337577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Any Questions?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01648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Regarding the diagnosis of anxiety: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MMSE is a useful tool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The ‘worry scale’ is a </a:t>
            </a:r>
            <a:r>
              <a:rPr lang="en-US" dirty="0" err="1"/>
              <a:t>carer’s</a:t>
            </a:r>
            <a:r>
              <a:rPr lang="en-US" dirty="0"/>
              <a:t> report tool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HADS is a useful tool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Cornell scale is the most useful if you are 70+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None of the above are true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644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Regarding the diagnosis of anxiety: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MMSE is a useful tool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The ‘worry scale’ is a </a:t>
            </a:r>
            <a:r>
              <a:rPr lang="en-US" dirty="0" err="1"/>
              <a:t>carer’s</a:t>
            </a:r>
            <a:r>
              <a:rPr lang="en-US" dirty="0"/>
              <a:t> report tool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HADS is a useful tool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Cornell scale is the most useful if you are 70+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b="1" dirty="0"/>
              <a:t>None of the above are true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677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dirty="0"/>
              <a:t>A diagnosis of GAD can only be made after how long?</a:t>
            </a:r>
          </a:p>
          <a:p>
            <a:pPr marL="57150" indent="0">
              <a:buNone/>
            </a:pPr>
            <a:endParaRPr lang="en-GB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6 months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3 months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6 weeks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3 weeks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1 year</a:t>
            </a:r>
          </a:p>
        </p:txBody>
      </p:sp>
    </p:spTree>
    <p:extLst>
      <p:ext uri="{BB962C8B-B14F-4D97-AF65-F5344CB8AC3E}">
        <p14:creationId xmlns:p14="http://schemas.microsoft.com/office/powerpoint/2010/main" val="4197196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dirty="0"/>
              <a:t>A diagnosis of GAD can only be made after how long?</a:t>
            </a:r>
          </a:p>
          <a:p>
            <a:pPr marL="57150" indent="0">
              <a:buNone/>
            </a:pPr>
            <a:endParaRPr lang="en-GB" dirty="0"/>
          </a:p>
          <a:p>
            <a:pPr marL="914400" lvl="1" indent="-457200">
              <a:buFont typeface="+mj-lt"/>
              <a:buAutoNum type="alphaUcPeriod"/>
            </a:pPr>
            <a:r>
              <a:rPr lang="en-GB" b="1" dirty="0"/>
              <a:t>6 months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3 months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6 weeks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3 weeks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1 year</a:t>
            </a:r>
          </a:p>
        </p:txBody>
      </p:sp>
    </p:spTree>
    <p:extLst>
      <p:ext uri="{BB962C8B-B14F-4D97-AF65-F5344CB8AC3E}">
        <p14:creationId xmlns:p14="http://schemas.microsoft.com/office/powerpoint/2010/main" val="593796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dirty="0"/>
              <a:t>In the elderly, anxiety is most closely associated with which disorder:</a:t>
            </a:r>
          </a:p>
          <a:p>
            <a:pPr marL="457200" indent="-457200">
              <a:buFont typeface="+mj-lt"/>
              <a:buAutoNum type="arabicPeriod" startAt="3"/>
            </a:pPr>
            <a:endParaRPr lang="en-GB" dirty="0"/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Schizophrenia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Depression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Alzheimer’s disease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Diogenes Syndrome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Delusional Disorder</a:t>
            </a:r>
          </a:p>
          <a:p>
            <a:pPr marL="457200" indent="-457200">
              <a:buFont typeface="+mj-lt"/>
              <a:buAutoNum type="arabicPeriod" startAt="3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196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dirty="0"/>
              <a:t>In the elderly, anxiety is most closely associated with which disorder:</a:t>
            </a:r>
          </a:p>
          <a:p>
            <a:pPr marL="457200" indent="-457200">
              <a:buFont typeface="+mj-lt"/>
              <a:buAutoNum type="arabicPeriod" startAt="3"/>
            </a:pPr>
            <a:endParaRPr lang="en-GB" dirty="0"/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Schizophrenia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b="1" dirty="0"/>
              <a:t>Depression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Alzheimer’s disease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Diogenes Syndrome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Delusional Disorder</a:t>
            </a:r>
          </a:p>
          <a:p>
            <a:pPr marL="457200" indent="-457200">
              <a:buFont typeface="+mj-lt"/>
              <a:buAutoNum type="arabicPeriod" startAt="3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894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/>
              <a:t>A 78 year old lady has recently been started on a new medication for anxiety but has developed </a:t>
            </a:r>
            <a:r>
              <a:rPr lang="en-US" sz="2000" dirty="0" err="1"/>
              <a:t>hyponatraemia</a:t>
            </a:r>
            <a:r>
              <a:rPr lang="en-US" sz="2000" dirty="0"/>
              <a:t>. Which of the following has most likely caused this?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000" dirty="0"/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Lamotrigine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Risperidone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Lithium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Citalopram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Quetiapine</a:t>
            </a:r>
          </a:p>
          <a:p>
            <a:pPr marL="457200" indent="-457200">
              <a:buFont typeface="+mj-lt"/>
              <a:buAutoNum type="alphaU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196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/>
              <a:t>A 78 year old lady has recently been started on a new medication for anxiety but has developed </a:t>
            </a:r>
            <a:r>
              <a:rPr lang="en-US" sz="2000" dirty="0" err="1"/>
              <a:t>hyponatraemia</a:t>
            </a:r>
            <a:r>
              <a:rPr lang="en-US" sz="2000" dirty="0"/>
              <a:t>. Which of the following has most likely caused this?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000" dirty="0"/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Lamotrigine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Risperidone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Lithium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b="1" dirty="0"/>
              <a:t>Citalopram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Quetiapine</a:t>
            </a:r>
          </a:p>
          <a:p>
            <a:pPr marL="457200" indent="-457200">
              <a:buFont typeface="+mj-lt"/>
              <a:buAutoNum type="alphaU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43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Prevalence in the Elderly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Anxiety disorders are very prevalent mental health conditions in older age</a:t>
            </a:r>
          </a:p>
          <a:p>
            <a:pPr lvl="1"/>
            <a:r>
              <a:rPr lang="en-US" sz="2000" dirty="0"/>
              <a:t>While the state of anxiety, an experience of tension and apprehension, is an ordinary response to a threat or danger, excessive anxiety that causes distress or interferes with daily life is not a normal part of the aging process</a:t>
            </a:r>
            <a:endParaRPr lang="en-US" dirty="0"/>
          </a:p>
          <a:p>
            <a:pPr lvl="1"/>
            <a:r>
              <a:rPr lang="en-GB" sz="2000" dirty="0"/>
              <a:t>The overall prevalence of anxiety disorders is 11.4% in over 65s (Andreas et al 2017)</a:t>
            </a:r>
            <a:endParaRPr lang="en-US" sz="2000" dirty="0"/>
          </a:p>
          <a:p>
            <a:pPr lvl="1"/>
            <a:r>
              <a:rPr lang="en-US" sz="2000" dirty="0"/>
              <a:t>Over their lifetimes, about 15% of those who survive past the age of 65 will have had an anxiety disorder (Kessler et al 2005)</a:t>
            </a:r>
          </a:p>
        </p:txBody>
      </p:sp>
    </p:spTree>
    <p:extLst>
      <p:ext uri="{BB962C8B-B14F-4D97-AF65-F5344CB8AC3E}">
        <p14:creationId xmlns:p14="http://schemas.microsoft.com/office/powerpoint/2010/main" val="3444465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Which is the most prevalent anxiety disorder in adults aged 65 and older? </a:t>
            </a:r>
          </a:p>
          <a:p>
            <a:pPr marL="857250" lvl="1" indent="-457200">
              <a:buFont typeface="+mj-lt"/>
              <a:buAutoNum type="alphaUcPeriod"/>
            </a:pPr>
            <a:endParaRPr lang="en-US" dirty="0"/>
          </a:p>
          <a:p>
            <a:pPr marL="857250" lvl="1" indent="-457200">
              <a:buFont typeface="+mj-lt"/>
              <a:buAutoNum type="alphaUcPeriod"/>
            </a:pPr>
            <a:r>
              <a:rPr lang="en-US" dirty="0" err="1"/>
              <a:t>Generalised</a:t>
            </a:r>
            <a:r>
              <a:rPr lang="en-US" dirty="0"/>
              <a:t> anxiety 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Agoraphobia 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Specific phobia 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Social anxiety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Health anxiety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76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Which is the most prevalent anxiety disorder in adults aged 65 and older? </a:t>
            </a:r>
          </a:p>
          <a:p>
            <a:pPr marL="857250" lvl="1" indent="-457200">
              <a:buFont typeface="+mj-lt"/>
              <a:buAutoNum type="alphaUcPeriod"/>
            </a:pPr>
            <a:endParaRPr lang="en-US" dirty="0"/>
          </a:p>
          <a:p>
            <a:pPr marL="857250" lvl="1" indent="-457200">
              <a:buFont typeface="+mj-lt"/>
              <a:buAutoNum type="alphaUcPeriod"/>
            </a:pPr>
            <a:r>
              <a:rPr lang="en-US" dirty="0" err="1"/>
              <a:t>Generalised</a:t>
            </a:r>
            <a:r>
              <a:rPr lang="en-US" dirty="0"/>
              <a:t> anxiety 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b="1" dirty="0"/>
              <a:t>Agoraphobia 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Specific phobia 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Social anxiety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/>
              <a:t>Health anxiety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06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025526"/>
            <a:ext cx="7839076" cy="67944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rgbClr val="A00054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Old Age Module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Font typeface="Arial" charset="0"/>
              <a:buChar char="•"/>
            </a:pPr>
            <a:endParaRPr lang="en-GB" dirty="0"/>
          </a:p>
          <a:p>
            <a:pPr marL="457200" indent="-457200">
              <a:buFont typeface="Arial" charset="0"/>
              <a:buChar char="•"/>
            </a:pPr>
            <a:endParaRPr lang="en-GB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Please provide feedback/suggestions on this presentation to the module lead </a:t>
            </a:r>
            <a:r>
              <a:rPr lang="en-GB" sz="2000" dirty="0">
                <a:hlinkClick r:id="rId3"/>
              </a:rPr>
              <a:t>anthony.peter@lancashirecare.nhs.uk</a:t>
            </a:r>
            <a:r>
              <a:rPr lang="en-GB" sz="2000" dirty="0"/>
              <a:t> </a:t>
            </a:r>
            <a:endParaRPr lang="en-GB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Any Questions?</a:t>
            </a:r>
          </a:p>
          <a:p>
            <a:endParaRPr lang="en-US"/>
          </a:p>
          <a:p>
            <a:r>
              <a:rPr lang="en-US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2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j-cs"/>
              </a:rPr>
              <a:t>Prevalence in the Elderly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b="1" dirty="0">
                <a:cs typeface="+mn-cs"/>
              </a:rPr>
              <a:t>Prevalent</a:t>
            </a:r>
            <a:r>
              <a:rPr lang="en-US" sz="2600" dirty="0">
                <a:cs typeface="+mn-cs"/>
              </a:rPr>
              <a:t> in the elderly </a:t>
            </a:r>
            <a:r>
              <a:rPr lang="en-US" sz="2200" dirty="0">
                <a:cs typeface="+mn-cs"/>
              </a:rPr>
              <a:t>(</a:t>
            </a:r>
            <a:r>
              <a:rPr lang="en-US" sz="2200" dirty="0" err="1">
                <a:cs typeface="+mn-cs"/>
              </a:rPr>
              <a:t>Hellwig</a:t>
            </a:r>
            <a:r>
              <a:rPr lang="en-US" sz="2200" dirty="0">
                <a:cs typeface="+mn-cs"/>
              </a:rPr>
              <a:t> and </a:t>
            </a:r>
            <a:r>
              <a:rPr lang="en-US" sz="2200" dirty="0" err="1">
                <a:cs typeface="+mn-cs"/>
              </a:rPr>
              <a:t>Domschke</a:t>
            </a:r>
            <a:r>
              <a:rPr lang="en-US" sz="2200" dirty="0">
                <a:cs typeface="+mn-cs"/>
              </a:rPr>
              <a:t> 2019)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/>
              <a:t>Many studies note anxiety symptoms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100" b="1" dirty="0"/>
              <a:t>1.2-15%</a:t>
            </a:r>
            <a:r>
              <a:rPr lang="en-US" sz="2100" dirty="0"/>
              <a:t> in community dwelling elderly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sz="2200" b="1" dirty="0"/>
              <a:t>agoraphobia most frequent </a:t>
            </a:r>
            <a:r>
              <a:rPr lang="en-GB" sz="2200" dirty="0"/>
              <a:t>(4.9%)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sz="2200" dirty="0"/>
              <a:t>panic disorder (3.8%)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sz="2200" dirty="0"/>
              <a:t>generalized anxiety disorder (GAD) (3.1%)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sz="2200" dirty="0"/>
              <a:t>Specific phobias (2.9%)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sz="2200" dirty="0"/>
              <a:t>social phobia (1.3%)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200" dirty="0"/>
          </a:p>
          <a:p>
            <a:pPr>
              <a:lnSpc>
                <a:spcPct val="90000"/>
              </a:lnSpc>
              <a:defRPr/>
            </a:pPr>
            <a:r>
              <a:rPr lang="en-US" sz="2600" dirty="0"/>
              <a:t>Often coupled with </a:t>
            </a:r>
            <a:r>
              <a:rPr lang="en-US" sz="2600" b="1" dirty="0"/>
              <a:t>depression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Either an anxiety disorder leading to depression or the presentation of anxiety as part of a depressive disorder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err="1"/>
              <a:t>Schoerers</a:t>
            </a:r>
            <a:r>
              <a:rPr lang="en-US" sz="2200" dirty="0"/>
              <a:t> et al. 2005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100" dirty="0"/>
              <a:t>Those with GAD became depressed over time</a:t>
            </a:r>
          </a:p>
          <a:p>
            <a:pPr lvl="3">
              <a:lnSpc>
                <a:spcPct val="90000"/>
              </a:lnSpc>
              <a:defRPr/>
            </a:pPr>
            <a:r>
              <a:rPr lang="en-US" sz="1800" dirty="0"/>
              <a:t>40% had anxiety/depression or just depression 36 months later</a:t>
            </a:r>
          </a:p>
          <a:p>
            <a:pPr marL="1371600" lvl="3" indent="0" eaLnBrk="1" hangingPunct="1">
              <a:lnSpc>
                <a:spcPct val="90000"/>
              </a:lnSpc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539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j-cs"/>
              </a:rPr>
              <a:t>Anxiety in the Elderly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700" dirty="0">
                <a:cs typeface="+mn-cs"/>
              </a:rPr>
              <a:t>Important feature of </a:t>
            </a:r>
            <a:r>
              <a:rPr lang="en-US" sz="2700" b="1" dirty="0">
                <a:cs typeface="+mn-cs"/>
              </a:rPr>
              <a:t>Dementia	</a:t>
            </a:r>
          </a:p>
          <a:p>
            <a:pPr lvl="1">
              <a:lnSpc>
                <a:spcPct val="90000"/>
              </a:lnSpc>
              <a:defRPr/>
            </a:pPr>
            <a:endParaRPr lang="en-US" sz="2300" dirty="0"/>
          </a:p>
          <a:p>
            <a:pPr lvl="1">
              <a:lnSpc>
                <a:spcPct val="90000"/>
              </a:lnSpc>
              <a:defRPr/>
            </a:pPr>
            <a:r>
              <a:rPr lang="en-US" sz="2300" dirty="0"/>
              <a:t>May be part of a </a:t>
            </a:r>
            <a:r>
              <a:rPr lang="en-US" sz="2300" b="1" dirty="0"/>
              <a:t>prodromal phase </a:t>
            </a:r>
            <a:r>
              <a:rPr lang="en-US" sz="2300" dirty="0"/>
              <a:t>in the early stages of dementia</a:t>
            </a:r>
            <a:endParaRPr lang="en-US" sz="2300" dirty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High levels of anxiety exist in patients with dementia </a:t>
            </a:r>
            <a:r>
              <a:rPr lang="en-US" sz="2000" dirty="0"/>
              <a:t>(Ballard, et al 1995)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/>
              <a:t>22% subjective anxiety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/>
              <a:t>11% autonomic anxiety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/>
              <a:t>38% tension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/>
              <a:t>13% situational anxiety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/>
              <a:t>2% panic attacks	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73996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Anxiety in the Elderly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 general, older adults with anxiety disorders have </a:t>
            </a:r>
            <a:r>
              <a:rPr lang="en-US" b="1" dirty="0"/>
              <a:t>poorer outcomes</a:t>
            </a:r>
            <a:r>
              <a:rPr lang="en-US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Wolitzky</a:t>
            </a:r>
            <a:r>
              <a:rPr lang="en-US" sz="2000" dirty="0"/>
              <a:t>-Taylor, </a:t>
            </a:r>
            <a:r>
              <a:rPr lang="en-US" sz="2000" dirty="0" err="1"/>
              <a:t>Castriotta</a:t>
            </a:r>
            <a:r>
              <a:rPr lang="en-US" sz="2000" dirty="0"/>
              <a:t>, </a:t>
            </a:r>
            <a:r>
              <a:rPr lang="en-US" sz="2000" dirty="0" err="1"/>
              <a:t>Lenze</a:t>
            </a:r>
            <a:r>
              <a:rPr lang="en-US" sz="2000" dirty="0"/>
              <a:t>, Stanley, &amp; </a:t>
            </a:r>
            <a:r>
              <a:rPr lang="en-US" sz="2000" dirty="0" err="1"/>
              <a:t>Craske</a:t>
            </a:r>
            <a:r>
              <a:rPr lang="en-US" sz="2000" dirty="0"/>
              <a:t>, 2010)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More difficulties managing their day-to-day lives than older adults with normal worries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Greater risk of physical illness, falls, depression, disability, premature mortality, social isolation, and placement in institutions.</a:t>
            </a:r>
          </a:p>
        </p:txBody>
      </p:sp>
    </p:spTree>
    <p:extLst>
      <p:ext uri="{BB962C8B-B14F-4D97-AF65-F5344CB8AC3E}">
        <p14:creationId xmlns:p14="http://schemas.microsoft.com/office/powerpoint/2010/main" val="202618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Risk/Precipitating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704974"/>
            <a:ext cx="7839075" cy="482243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number of risk factors have been identified </a:t>
            </a:r>
            <a:r>
              <a:rPr lang="en-US" sz="1600" dirty="0"/>
              <a:t>(De </a:t>
            </a:r>
            <a:r>
              <a:rPr lang="en-US" sz="1600" dirty="0" err="1"/>
              <a:t>Beurs</a:t>
            </a:r>
            <a:r>
              <a:rPr lang="en-US" sz="1600" dirty="0"/>
              <a:t> 2001)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Genetics</a:t>
            </a:r>
            <a:r>
              <a:rPr lang="en-US" dirty="0"/>
              <a:t>- twin study estimates of heritability GAD 32% agoraphobia 67%   (</a:t>
            </a:r>
            <a:r>
              <a:rPr lang="en-GB" dirty="0"/>
              <a:t>Gottschalk, M.G. and </a:t>
            </a:r>
            <a:r>
              <a:rPr lang="en-GB" dirty="0" err="1"/>
              <a:t>Domschke</a:t>
            </a:r>
            <a:r>
              <a:rPr lang="en-GB" dirty="0"/>
              <a:t>, K., 2016). Influence of genetic variance to increase at an accelerated pace from approximately age 60 years onward (Lee et al 2016)</a:t>
            </a:r>
            <a:endParaRPr lang="en-US" dirty="0"/>
          </a:p>
          <a:p>
            <a:r>
              <a:rPr lang="en-US" b="1" dirty="0"/>
              <a:t>Brain structure</a:t>
            </a:r>
            <a:r>
              <a:rPr lang="en-US" dirty="0"/>
              <a:t>- increased activation in amygdala in social phobia (Stein et al. 2002.) Increased blood flow in caudate nucleus and cingulate gyrus in </a:t>
            </a:r>
            <a:r>
              <a:rPr lang="en-US" dirty="0" err="1"/>
              <a:t>OCD</a:t>
            </a:r>
            <a:r>
              <a:rPr lang="en-US" dirty="0"/>
              <a:t> (</a:t>
            </a:r>
            <a:r>
              <a:rPr lang="en-US" dirty="0" err="1"/>
              <a:t>Breiter</a:t>
            </a:r>
            <a:r>
              <a:rPr lang="en-US" dirty="0"/>
              <a:t> et al. 1996.)</a:t>
            </a:r>
          </a:p>
          <a:p>
            <a:r>
              <a:rPr lang="en-US" b="1" dirty="0"/>
              <a:t>HPA axis </a:t>
            </a:r>
            <a:r>
              <a:rPr lang="en-US" dirty="0"/>
              <a:t>alterations with aging </a:t>
            </a:r>
          </a:p>
          <a:p>
            <a:r>
              <a:rPr lang="en-US" b="1" dirty="0"/>
              <a:t>Early experiences</a:t>
            </a:r>
            <a:r>
              <a:rPr lang="en-US" dirty="0"/>
              <a:t>- Parental loss linked to GAD (</a:t>
            </a:r>
            <a:r>
              <a:rPr lang="en-US" dirty="0" err="1"/>
              <a:t>Zahner</a:t>
            </a:r>
            <a:r>
              <a:rPr lang="en-US" dirty="0"/>
              <a:t> and Murphy 1989) as well as martial conflict/poor parenting</a:t>
            </a:r>
          </a:p>
          <a:p>
            <a:r>
              <a:rPr lang="en-US" b="1" dirty="0"/>
              <a:t>Social Adversity</a:t>
            </a:r>
            <a:r>
              <a:rPr lang="en-US" dirty="0"/>
              <a:t>- low occupational class, unemployment, poor housing, limited access to amenities</a:t>
            </a:r>
          </a:p>
          <a:p>
            <a:r>
              <a:rPr lang="en-US" b="1" dirty="0"/>
              <a:t>Life events</a:t>
            </a:r>
            <a:r>
              <a:rPr lang="en-US" dirty="0"/>
              <a:t>- bereavement, retirement and institutionalization. Threat events rather than loss events tend to lead to anxiety (De </a:t>
            </a:r>
            <a:r>
              <a:rPr lang="en-US" dirty="0" err="1"/>
              <a:t>Beurs</a:t>
            </a:r>
            <a:r>
              <a:rPr lang="en-US" dirty="0"/>
              <a:t> 2001)</a:t>
            </a:r>
          </a:p>
        </p:txBody>
      </p:sp>
    </p:spTree>
    <p:extLst>
      <p:ext uri="{BB962C8B-B14F-4D97-AF65-F5344CB8AC3E}">
        <p14:creationId xmlns:p14="http://schemas.microsoft.com/office/powerpoint/2010/main" val="105959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Risk/Precipitating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>
              <a:spcBef>
                <a:spcPts val="600"/>
              </a:spcBef>
            </a:pPr>
            <a:r>
              <a:rPr lang="en-US" sz="2000" b="1" dirty="0"/>
              <a:t>Premorbid personality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A lack of social support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sz="2000" b="1" dirty="0"/>
              <a:t>Medical illness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sz="2000" b="1" dirty="0"/>
              <a:t>Poor self-rated health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The presence of another psychiatric illness</a:t>
            </a:r>
            <a:r>
              <a:rPr lang="en-US" sz="2000" dirty="0"/>
              <a:t>- other anxiety disorders or mood disorders may give rise to other anxiety problems.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Substance Misuse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Female gender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dirty="0"/>
              <a:t>	- Panic disorder- F:M- 2:1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dirty="0"/>
              <a:t>	- GAD- F:M- 3:2</a:t>
            </a:r>
          </a:p>
          <a:p>
            <a:pPr>
              <a:spcBef>
                <a:spcPts val="600"/>
              </a:spcBef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87987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sychiatry Recruitment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2693</Words>
  <Application>Microsoft Office PowerPoint</Application>
  <PresentationFormat>On-screen Show (4:3)</PresentationFormat>
  <Paragraphs>396</Paragraphs>
  <Slides>42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Office Theme</vt:lpstr>
      <vt:lpstr>1_Psychiatry Recruitment PP</vt:lpstr>
      <vt:lpstr>Anxiety Disorders in Old Age Psychiatry</vt:lpstr>
      <vt:lpstr>Anxiety Disorders in Old Age Psychiatry</vt:lpstr>
      <vt:lpstr>Anxiety Disorders in Old Age Psychiatry</vt:lpstr>
      <vt:lpstr>Prevalence in the Elderly</vt:lpstr>
      <vt:lpstr>Prevalence in the Elderly</vt:lpstr>
      <vt:lpstr>Anxiety in the Elderly</vt:lpstr>
      <vt:lpstr>Anxiety in the Elderly</vt:lpstr>
      <vt:lpstr>Risk/Precipitating Factors</vt:lpstr>
      <vt:lpstr>Risk/Precipitating Factors</vt:lpstr>
      <vt:lpstr>Anxiety in the Elderly</vt:lpstr>
      <vt:lpstr>Anxiety Disorder Due To General Medical Condition</vt:lpstr>
      <vt:lpstr>Substance Induced Anxiety Disorder</vt:lpstr>
      <vt:lpstr>Recent Research </vt:lpstr>
      <vt:lpstr>Psychiatry Anxiety Disorders</vt:lpstr>
      <vt:lpstr>Clinical Features</vt:lpstr>
      <vt:lpstr>Clinical Features</vt:lpstr>
      <vt:lpstr>Clinical Features</vt:lpstr>
      <vt:lpstr>Assessment of Anxiety</vt:lpstr>
      <vt:lpstr>Formulation</vt:lpstr>
      <vt:lpstr>Distinguishing Anxiety from Depression</vt:lpstr>
      <vt:lpstr>Management Principles</vt:lpstr>
      <vt:lpstr>Treatment – Supportive Interventions</vt:lpstr>
      <vt:lpstr>Treatment - Psychotherapies</vt:lpstr>
      <vt:lpstr>Treatment - Medication </vt:lpstr>
      <vt:lpstr>Treatment - Medication</vt:lpstr>
      <vt:lpstr>Treatment - Medication</vt:lpstr>
      <vt:lpstr>Treatment - Medication</vt:lpstr>
      <vt:lpstr>Treatment - Medication</vt:lpstr>
      <vt:lpstr>Treatment - Medication</vt:lpstr>
      <vt:lpstr>Summary</vt:lpstr>
      <vt:lpstr>PowerPoint Presentation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Medico-Legal Aspects of Old Age Psychiatry</dc:title>
  <dc:creator>Gareth Thomas</dc:creator>
  <cp:lastModifiedBy>Helen McEnerney</cp:lastModifiedBy>
  <cp:revision>115</cp:revision>
  <dcterms:created xsi:type="dcterms:W3CDTF">2016-01-16T10:18:48Z</dcterms:created>
  <dcterms:modified xsi:type="dcterms:W3CDTF">2020-07-06T09:16:45Z</dcterms:modified>
</cp:coreProperties>
</file>