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8"/>
  </p:notesMasterIdLst>
  <p:handoutMasterIdLst>
    <p:handoutMasterId r:id="rId49"/>
  </p:handoutMasterIdLst>
  <p:sldIdLst>
    <p:sldId id="256" r:id="rId2"/>
    <p:sldId id="282" r:id="rId3"/>
    <p:sldId id="283" r:id="rId4"/>
    <p:sldId id="284" r:id="rId5"/>
    <p:sldId id="288" r:id="rId6"/>
    <p:sldId id="289" r:id="rId7"/>
    <p:sldId id="290" r:id="rId8"/>
    <p:sldId id="291" r:id="rId9"/>
    <p:sldId id="292" r:id="rId10"/>
    <p:sldId id="293" r:id="rId11"/>
    <p:sldId id="294" r:id="rId12"/>
    <p:sldId id="295" r:id="rId13"/>
    <p:sldId id="296" r:id="rId14"/>
    <p:sldId id="297" r:id="rId15"/>
    <p:sldId id="298" r:id="rId16"/>
    <p:sldId id="299" r:id="rId17"/>
    <p:sldId id="300" r:id="rId18"/>
    <p:sldId id="302" r:id="rId19"/>
    <p:sldId id="304" r:id="rId20"/>
    <p:sldId id="305" r:id="rId21"/>
    <p:sldId id="306" r:id="rId22"/>
    <p:sldId id="307" r:id="rId23"/>
    <p:sldId id="308" r:id="rId24"/>
    <p:sldId id="309" r:id="rId25"/>
    <p:sldId id="311" r:id="rId26"/>
    <p:sldId id="310" r:id="rId27"/>
    <p:sldId id="313" r:id="rId28"/>
    <p:sldId id="315" r:id="rId29"/>
    <p:sldId id="330" r:id="rId30"/>
    <p:sldId id="338" r:id="rId31"/>
    <p:sldId id="337" r:id="rId32"/>
    <p:sldId id="343" r:id="rId33"/>
    <p:sldId id="342" r:id="rId34"/>
    <p:sldId id="328" r:id="rId35"/>
    <p:sldId id="327" r:id="rId36"/>
    <p:sldId id="285" r:id="rId37"/>
    <p:sldId id="316" r:id="rId38"/>
    <p:sldId id="317" r:id="rId39"/>
    <p:sldId id="318" r:id="rId40"/>
    <p:sldId id="319" r:id="rId41"/>
    <p:sldId id="320" r:id="rId42"/>
    <p:sldId id="321" r:id="rId43"/>
    <p:sldId id="322" r:id="rId44"/>
    <p:sldId id="323" r:id="rId45"/>
    <p:sldId id="324" r:id="rId46"/>
    <p:sldId id="287" r:id="rId47"/>
  </p:sldIdLst>
  <p:sldSz cx="9144000" cy="6858000" type="screen4x3"/>
  <p:notesSz cx="6875463" cy="10002838"/>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893"/>
    <a:srgbClr val="A00054"/>
    <a:srgbClr val="E28C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7"/>
    <p:restoredTop sz="96192" autoAdjust="0"/>
  </p:normalViewPr>
  <p:slideViewPr>
    <p:cSldViewPr snapToGrid="0" snapToObjects="1">
      <p:cViewPr varScale="1">
        <p:scale>
          <a:sx n="67" d="100"/>
          <a:sy n="67" d="100"/>
        </p:scale>
        <p:origin x="1656" y="60"/>
      </p:cViewPr>
      <p:guideLst>
        <p:guide orient="horz" pos="2160"/>
        <p:guide pos="2880"/>
      </p:guideLst>
    </p:cSldViewPr>
  </p:slideViewPr>
  <p:notesTextViewPr>
    <p:cViewPr>
      <p:scale>
        <a:sx n="125" d="100"/>
        <a:sy n="125" d="100"/>
      </p:scale>
      <p:origin x="0" y="0"/>
    </p:cViewPr>
  </p:notesTextViewPr>
  <p:notesViewPr>
    <p:cSldViewPr snapToGrid="0" snapToObjects="1">
      <p:cViewPr varScale="1">
        <p:scale>
          <a:sx n="69" d="100"/>
          <a:sy n="69" d="100"/>
        </p:scale>
        <p:origin x="2568" y="3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67D8148-AF52-440F-83BF-FF35B1415FD3}"/>
              </a:ext>
            </a:extLst>
          </p:cNvPr>
          <p:cNvSpPr>
            <a:spLocks noGrp="1"/>
          </p:cNvSpPr>
          <p:nvPr>
            <p:ph type="hdr" sz="quarter"/>
          </p:nvPr>
        </p:nvSpPr>
        <p:spPr>
          <a:xfrm>
            <a:off x="0" y="0"/>
            <a:ext cx="2979738" cy="500063"/>
          </a:xfrm>
          <a:prstGeom prst="rect">
            <a:avLst/>
          </a:prstGeom>
        </p:spPr>
        <p:txBody>
          <a:bodyPr vert="horz" lIns="96442" tIns="48221" rIns="96442" bIns="48221" rtlCol="0"/>
          <a:lstStyle>
            <a:lvl1pPr algn="l" eaLnBrk="1" fontAlgn="auto" hangingPunct="1">
              <a:spcBef>
                <a:spcPts val="0"/>
              </a:spcBef>
              <a:spcAft>
                <a:spcPts val="0"/>
              </a:spcAft>
              <a:defRPr sz="13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47704688-1D99-46E6-849E-540C78A75FF3}"/>
              </a:ext>
            </a:extLst>
          </p:cNvPr>
          <p:cNvSpPr>
            <a:spLocks noGrp="1"/>
          </p:cNvSpPr>
          <p:nvPr>
            <p:ph type="dt" sz="quarter" idx="1"/>
          </p:nvPr>
        </p:nvSpPr>
        <p:spPr>
          <a:xfrm>
            <a:off x="3894138" y="0"/>
            <a:ext cx="2979737" cy="500063"/>
          </a:xfrm>
          <a:prstGeom prst="rect">
            <a:avLst/>
          </a:prstGeom>
        </p:spPr>
        <p:txBody>
          <a:bodyPr vert="horz" lIns="96442" tIns="48221" rIns="96442" bIns="48221" rtlCol="0"/>
          <a:lstStyle>
            <a:lvl1pPr algn="r" eaLnBrk="1" fontAlgn="auto" hangingPunct="1">
              <a:spcBef>
                <a:spcPts val="0"/>
              </a:spcBef>
              <a:spcAft>
                <a:spcPts val="0"/>
              </a:spcAft>
              <a:defRPr sz="1300">
                <a:latin typeface="+mn-lt"/>
                <a:ea typeface="+mn-ea"/>
                <a:cs typeface="+mn-cs"/>
              </a:defRPr>
            </a:lvl1pPr>
          </a:lstStyle>
          <a:p>
            <a:pPr>
              <a:defRPr/>
            </a:pPr>
            <a:fld id="{D27BB2FE-61BD-4963-AB6D-867DFA0157D1}" type="datetimeFigureOut">
              <a:rPr lang="en-US"/>
              <a:pPr>
                <a:defRPr/>
              </a:pPr>
              <a:t>8/21/2020</a:t>
            </a:fld>
            <a:endParaRPr lang="en-US"/>
          </a:p>
        </p:txBody>
      </p:sp>
      <p:sp>
        <p:nvSpPr>
          <p:cNvPr id="4" name="Footer Placeholder 3">
            <a:extLst>
              <a:ext uri="{FF2B5EF4-FFF2-40B4-BE49-F238E27FC236}">
                <a16:creationId xmlns:a16="http://schemas.microsoft.com/office/drawing/2014/main" id="{75060753-A751-4C85-9A61-570B05A66E8E}"/>
              </a:ext>
            </a:extLst>
          </p:cNvPr>
          <p:cNvSpPr>
            <a:spLocks noGrp="1"/>
          </p:cNvSpPr>
          <p:nvPr>
            <p:ph type="ftr" sz="quarter" idx="2"/>
          </p:nvPr>
        </p:nvSpPr>
        <p:spPr>
          <a:xfrm>
            <a:off x="0" y="9501188"/>
            <a:ext cx="2979738" cy="500062"/>
          </a:xfrm>
          <a:prstGeom prst="rect">
            <a:avLst/>
          </a:prstGeom>
        </p:spPr>
        <p:txBody>
          <a:bodyPr vert="horz" lIns="96442" tIns="48221" rIns="96442" bIns="48221" rtlCol="0" anchor="b"/>
          <a:lstStyle>
            <a:lvl1pPr algn="l" eaLnBrk="1" fontAlgn="auto" hangingPunct="1">
              <a:spcBef>
                <a:spcPts val="0"/>
              </a:spcBef>
              <a:spcAft>
                <a:spcPts val="0"/>
              </a:spcAft>
              <a:defRPr sz="1300">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ECBC5D49-EA00-4086-9818-6E16CBB812D0}"/>
              </a:ext>
            </a:extLst>
          </p:cNvPr>
          <p:cNvSpPr>
            <a:spLocks noGrp="1"/>
          </p:cNvSpPr>
          <p:nvPr>
            <p:ph type="sldNum" sz="quarter" idx="3"/>
          </p:nvPr>
        </p:nvSpPr>
        <p:spPr>
          <a:xfrm>
            <a:off x="3894138" y="9501188"/>
            <a:ext cx="2979737" cy="500062"/>
          </a:xfrm>
          <a:prstGeom prst="rect">
            <a:avLst/>
          </a:prstGeom>
        </p:spPr>
        <p:txBody>
          <a:bodyPr vert="horz" wrap="square" lIns="96442" tIns="48221" rIns="96442" bIns="48221" numCol="1" anchor="b" anchorCtr="0" compatLnSpc="1">
            <a:prstTxWarp prst="textNoShape">
              <a:avLst/>
            </a:prstTxWarp>
          </a:bodyPr>
          <a:lstStyle>
            <a:lvl1pPr algn="r" eaLnBrk="1" hangingPunct="1">
              <a:defRPr sz="1300">
                <a:latin typeface="Calibri" panose="020F0502020204030204" pitchFamily="34" charset="0"/>
              </a:defRPr>
            </a:lvl1pPr>
          </a:lstStyle>
          <a:p>
            <a:fld id="{ECEC10A2-CD00-4CEB-9408-3979C4685CF6}"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0ADEEF7-A8EE-4D01-B3D8-BCBCD7318FC0}"/>
              </a:ext>
            </a:extLst>
          </p:cNvPr>
          <p:cNvSpPr>
            <a:spLocks noGrp="1"/>
          </p:cNvSpPr>
          <p:nvPr>
            <p:ph type="hdr" sz="quarter"/>
          </p:nvPr>
        </p:nvSpPr>
        <p:spPr>
          <a:xfrm>
            <a:off x="0" y="0"/>
            <a:ext cx="2979738" cy="500063"/>
          </a:xfrm>
          <a:prstGeom prst="rect">
            <a:avLst/>
          </a:prstGeom>
        </p:spPr>
        <p:txBody>
          <a:bodyPr vert="horz" lIns="96442" tIns="48221" rIns="96442" bIns="48221" rtlCol="0"/>
          <a:lstStyle>
            <a:lvl1pPr algn="l" eaLnBrk="1" fontAlgn="auto" hangingPunct="1">
              <a:spcBef>
                <a:spcPts val="0"/>
              </a:spcBef>
              <a:spcAft>
                <a:spcPts val="0"/>
              </a:spcAft>
              <a:defRPr sz="13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80ABA85F-9978-4EC5-8ECD-C18313228F82}"/>
              </a:ext>
            </a:extLst>
          </p:cNvPr>
          <p:cNvSpPr>
            <a:spLocks noGrp="1"/>
          </p:cNvSpPr>
          <p:nvPr>
            <p:ph type="dt" idx="1"/>
          </p:nvPr>
        </p:nvSpPr>
        <p:spPr>
          <a:xfrm>
            <a:off x="3894138" y="0"/>
            <a:ext cx="2979737" cy="500063"/>
          </a:xfrm>
          <a:prstGeom prst="rect">
            <a:avLst/>
          </a:prstGeom>
        </p:spPr>
        <p:txBody>
          <a:bodyPr vert="horz" lIns="96442" tIns="48221" rIns="96442" bIns="48221" rtlCol="0"/>
          <a:lstStyle>
            <a:lvl1pPr algn="r" eaLnBrk="1" fontAlgn="auto" hangingPunct="1">
              <a:spcBef>
                <a:spcPts val="0"/>
              </a:spcBef>
              <a:spcAft>
                <a:spcPts val="0"/>
              </a:spcAft>
              <a:defRPr sz="1300">
                <a:latin typeface="+mn-lt"/>
                <a:ea typeface="+mn-ea"/>
                <a:cs typeface="+mn-cs"/>
              </a:defRPr>
            </a:lvl1pPr>
          </a:lstStyle>
          <a:p>
            <a:pPr>
              <a:defRPr/>
            </a:pPr>
            <a:fld id="{BE77EAC8-0E55-42EA-BDFE-A4047269B07B}" type="datetimeFigureOut">
              <a:rPr lang="en-US"/>
              <a:pPr>
                <a:defRPr/>
              </a:pPr>
              <a:t>8/21/2020</a:t>
            </a:fld>
            <a:endParaRPr lang="en-US"/>
          </a:p>
        </p:txBody>
      </p:sp>
      <p:sp>
        <p:nvSpPr>
          <p:cNvPr id="4" name="Slide Image Placeholder 3">
            <a:extLst>
              <a:ext uri="{FF2B5EF4-FFF2-40B4-BE49-F238E27FC236}">
                <a16:creationId xmlns:a16="http://schemas.microsoft.com/office/drawing/2014/main" id="{34ABE07D-25D8-4EE9-B790-D76E86C6ECDB}"/>
              </a:ext>
            </a:extLst>
          </p:cNvPr>
          <p:cNvSpPr>
            <a:spLocks noGrp="1" noRot="1" noChangeAspect="1"/>
          </p:cNvSpPr>
          <p:nvPr>
            <p:ph type="sldImg" idx="2"/>
          </p:nvPr>
        </p:nvSpPr>
        <p:spPr>
          <a:xfrm>
            <a:off x="938213" y="750888"/>
            <a:ext cx="4999037" cy="3749675"/>
          </a:xfrm>
          <a:prstGeom prst="rect">
            <a:avLst/>
          </a:prstGeom>
          <a:noFill/>
          <a:ln w="12700">
            <a:solidFill>
              <a:prstClr val="black"/>
            </a:solidFill>
          </a:ln>
        </p:spPr>
        <p:txBody>
          <a:bodyPr vert="horz" lIns="96442" tIns="48221" rIns="96442" bIns="48221" rtlCol="0" anchor="ctr"/>
          <a:lstStyle/>
          <a:p>
            <a:pPr lvl="0"/>
            <a:endParaRPr lang="en-US" noProof="0"/>
          </a:p>
        </p:txBody>
      </p:sp>
      <p:sp>
        <p:nvSpPr>
          <p:cNvPr id="5" name="Notes Placeholder 4">
            <a:extLst>
              <a:ext uri="{FF2B5EF4-FFF2-40B4-BE49-F238E27FC236}">
                <a16:creationId xmlns:a16="http://schemas.microsoft.com/office/drawing/2014/main" id="{DF176E5F-4671-41BD-8AF1-93809DFFE39E}"/>
              </a:ext>
            </a:extLst>
          </p:cNvPr>
          <p:cNvSpPr>
            <a:spLocks noGrp="1"/>
          </p:cNvSpPr>
          <p:nvPr>
            <p:ph type="body" sz="quarter" idx="3"/>
          </p:nvPr>
        </p:nvSpPr>
        <p:spPr>
          <a:xfrm>
            <a:off x="687388" y="4751388"/>
            <a:ext cx="5500687" cy="4500562"/>
          </a:xfrm>
          <a:prstGeom prst="rect">
            <a:avLst/>
          </a:prstGeom>
        </p:spPr>
        <p:txBody>
          <a:bodyPr vert="horz" lIns="96442" tIns="48221" rIns="96442" bIns="48221"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a:extLst>
              <a:ext uri="{FF2B5EF4-FFF2-40B4-BE49-F238E27FC236}">
                <a16:creationId xmlns:a16="http://schemas.microsoft.com/office/drawing/2014/main" id="{6E4D4760-5BBD-41D1-B528-AB38A2E2DA7E}"/>
              </a:ext>
            </a:extLst>
          </p:cNvPr>
          <p:cNvSpPr>
            <a:spLocks noGrp="1"/>
          </p:cNvSpPr>
          <p:nvPr>
            <p:ph type="ftr" sz="quarter" idx="4"/>
          </p:nvPr>
        </p:nvSpPr>
        <p:spPr>
          <a:xfrm>
            <a:off x="0" y="9501188"/>
            <a:ext cx="2979738" cy="500062"/>
          </a:xfrm>
          <a:prstGeom prst="rect">
            <a:avLst/>
          </a:prstGeom>
        </p:spPr>
        <p:txBody>
          <a:bodyPr vert="horz" lIns="96442" tIns="48221" rIns="96442" bIns="48221" rtlCol="0" anchor="b"/>
          <a:lstStyle>
            <a:lvl1pPr algn="l" eaLnBrk="1" fontAlgn="auto" hangingPunct="1">
              <a:spcBef>
                <a:spcPts val="0"/>
              </a:spcBef>
              <a:spcAft>
                <a:spcPts val="0"/>
              </a:spcAft>
              <a:defRPr sz="13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D162EC75-68A7-491D-811F-F0416D8024C2}"/>
              </a:ext>
            </a:extLst>
          </p:cNvPr>
          <p:cNvSpPr>
            <a:spLocks noGrp="1"/>
          </p:cNvSpPr>
          <p:nvPr>
            <p:ph type="sldNum" sz="quarter" idx="5"/>
          </p:nvPr>
        </p:nvSpPr>
        <p:spPr>
          <a:xfrm>
            <a:off x="3894138" y="9501188"/>
            <a:ext cx="2979737" cy="500062"/>
          </a:xfrm>
          <a:prstGeom prst="rect">
            <a:avLst/>
          </a:prstGeom>
        </p:spPr>
        <p:txBody>
          <a:bodyPr vert="horz" wrap="square" lIns="96442" tIns="48221" rIns="96442" bIns="48221" numCol="1" anchor="b" anchorCtr="0" compatLnSpc="1">
            <a:prstTxWarp prst="textNoShape">
              <a:avLst/>
            </a:prstTxWarp>
          </a:bodyPr>
          <a:lstStyle>
            <a:lvl1pPr algn="r" eaLnBrk="1" hangingPunct="1">
              <a:defRPr sz="1300">
                <a:latin typeface="Calibri" panose="020F0502020204030204" pitchFamily="34" charset="0"/>
              </a:defRPr>
            </a:lvl1pPr>
          </a:lstStyle>
          <a:p>
            <a:fld id="{6915B1EA-5A0B-492B-A4C6-C2B3504ECD8C}"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3BB00964-5D41-4ED1-95E6-556C6112872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A02F0825-CA84-4960-A604-DF49A6F900D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148" name="Slide Number Placeholder 3">
            <a:extLst>
              <a:ext uri="{FF2B5EF4-FFF2-40B4-BE49-F238E27FC236}">
                <a16:creationId xmlns:a16="http://schemas.microsoft.com/office/drawing/2014/main" id="{1DFC0954-3D0A-4E80-B2B9-07776B441D7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A1BD0F9-62FF-4460-8554-8FD758C10A76}" type="slidenum">
              <a:rPr lang="en-US" altLang="en-US" sz="1300"/>
              <a:pPr>
                <a:spcBef>
                  <a:spcPct val="0"/>
                </a:spcBef>
              </a:pPr>
              <a:t>1</a:t>
            </a:fld>
            <a:endParaRPr lang="en-US" altLang="en-US" sz="13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8D41F741-D3E2-4CC8-9AB7-D9603D14B1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0379CA07-2CBE-45A0-B56C-A96EF5FC3A8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26628" name="Slide Number Placeholder 3">
            <a:extLst>
              <a:ext uri="{FF2B5EF4-FFF2-40B4-BE49-F238E27FC236}">
                <a16:creationId xmlns:a16="http://schemas.microsoft.com/office/drawing/2014/main" id="{AC2576DE-1BC6-4C4B-803D-D4BFA2C6D95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11B141E-4B72-4229-8174-676BFC5DF3C3}" type="slidenum">
              <a:rPr lang="en-US" altLang="en-US" sz="1300"/>
              <a:pPr>
                <a:spcBef>
                  <a:spcPct val="0"/>
                </a:spcBef>
              </a:pPr>
              <a:t>12</a:t>
            </a:fld>
            <a:endParaRPr lang="en-US" altLang="en-US" sz="13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A2B2E7BD-217F-4F6C-832A-DC3F40338B8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B83B7C49-0735-46CE-B56D-8425658E3E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28676" name="Slide Number Placeholder 3">
            <a:extLst>
              <a:ext uri="{FF2B5EF4-FFF2-40B4-BE49-F238E27FC236}">
                <a16:creationId xmlns:a16="http://schemas.microsoft.com/office/drawing/2014/main" id="{864F44CA-4B40-4CCD-9984-7C96DFB78E8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DE4A90C-8DE7-4F15-86AB-1574076C7BEE}" type="slidenum">
              <a:rPr lang="en-US" altLang="en-US" sz="1300"/>
              <a:pPr>
                <a:spcBef>
                  <a:spcPct val="0"/>
                </a:spcBef>
              </a:pPr>
              <a:t>13</a:t>
            </a:fld>
            <a:endParaRPr lang="en-US" altLang="en-US" sz="13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B6FFBADA-7B9D-4258-9E0F-72624AF3C7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D07BE78C-0A7E-4A83-AB83-80E2CC2722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30724" name="Slide Number Placeholder 3">
            <a:extLst>
              <a:ext uri="{FF2B5EF4-FFF2-40B4-BE49-F238E27FC236}">
                <a16:creationId xmlns:a16="http://schemas.microsoft.com/office/drawing/2014/main" id="{3E99F349-2FD9-4023-8621-792DC53C067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B60777F-9D2A-45BE-A450-D0C147462ACB}" type="slidenum">
              <a:rPr lang="en-US" altLang="en-US" sz="1300"/>
              <a:pPr>
                <a:spcBef>
                  <a:spcPct val="0"/>
                </a:spcBef>
              </a:pPr>
              <a:t>14</a:t>
            </a:fld>
            <a:endParaRPr lang="en-US" altLang="en-US" sz="13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24F094B9-EC18-4ADB-AE85-89EACB88A9F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4201207A-36A3-4A00-8A8F-AC7D1C615A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32772" name="Slide Number Placeholder 3">
            <a:extLst>
              <a:ext uri="{FF2B5EF4-FFF2-40B4-BE49-F238E27FC236}">
                <a16:creationId xmlns:a16="http://schemas.microsoft.com/office/drawing/2014/main" id="{B9A4B7A4-36B1-41E0-8B3A-EEBE9C595C8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9AB94F9-F49E-434E-B3EA-EFB86C25EDC4}" type="slidenum">
              <a:rPr lang="en-US" altLang="en-US" sz="1300"/>
              <a:pPr>
                <a:spcBef>
                  <a:spcPct val="0"/>
                </a:spcBef>
              </a:pPr>
              <a:t>15</a:t>
            </a:fld>
            <a:endParaRPr lang="en-US" altLang="en-US" sz="13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6C3845BA-7950-4DD2-B1B1-6DFBB954A8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4E9E3FA2-6F5C-4A05-A3C9-3BA4D4CC38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36868" name="Slide Number Placeholder 3">
            <a:extLst>
              <a:ext uri="{FF2B5EF4-FFF2-40B4-BE49-F238E27FC236}">
                <a16:creationId xmlns:a16="http://schemas.microsoft.com/office/drawing/2014/main" id="{CBEBC557-8E73-48B0-8DA9-DF71C4B5511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3E5F179-AC51-4E7F-A7CC-45B19844B238}" type="slidenum">
              <a:rPr lang="en-US" altLang="en-US" sz="1300"/>
              <a:pPr>
                <a:spcBef>
                  <a:spcPct val="0"/>
                </a:spcBef>
              </a:pPr>
              <a:t>18</a:t>
            </a:fld>
            <a:endParaRPr lang="en-US" altLang="en-US" sz="13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5B082E49-384F-4F71-A2A9-B9700A8F45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D0C9A7F0-309E-474C-B935-7F35F92753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39940" name="Slide Number Placeholder 3">
            <a:extLst>
              <a:ext uri="{FF2B5EF4-FFF2-40B4-BE49-F238E27FC236}">
                <a16:creationId xmlns:a16="http://schemas.microsoft.com/office/drawing/2014/main" id="{2F3C488D-7994-4109-A1D5-E7478F2AA76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E2C9FFA-CC8C-464B-84AE-3355CDE1B817}" type="slidenum">
              <a:rPr lang="en-US" altLang="en-US" sz="1300"/>
              <a:pPr>
                <a:spcBef>
                  <a:spcPct val="0"/>
                </a:spcBef>
              </a:pPr>
              <a:t>20</a:t>
            </a:fld>
            <a:endParaRPr lang="en-US" altLang="en-US" sz="13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981D181D-BB28-4395-BB78-4D77D70E220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764BE8BC-AC3B-45E1-A66B-1F6B5AA85E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1988" name="Slide Number Placeholder 3">
            <a:extLst>
              <a:ext uri="{FF2B5EF4-FFF2-40B4-BE49-F238E27FC236}">
                <a16:creationId xmlns:a16="http://schemas.microsoft.com/office/drawing/2014/main" id="{F34DDA6E-765E-42BB-89BB-202825F428B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6ACED04-A476-4589-8EEF-49D3D735977E}" type="slidenum">
              <a:rPr lang="en-US" altLang="en-US" sz="1300"/>
              <a:pPr>
                <a:spcBef>
                  <a:spcPct val="0"/>
                </a:spcBef>
              </a:pPr>
              <a:t>21</a:t>
            </a:fld>
            <a:endParaRPr lang="en-US" altLang="en-US" sz="13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E4839FFC-8BE2-40ED-8A9D-E4E8B222B5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1E4577E9-6568-4202-ACAC-F7127F8C67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5060" name="Slide Number Placeholder 3">
            <a:extLst>
              <a:ext uri="{FF2B5EF4-FFF2-40B4-BE49-F238E27FC236}">
                <a16:creationId xmlns:a16="http://schemas.microsoft.com/office/drawing/2014/main" id="{D0FA4862-0DAB-45BF-94A5-8D4FAF4D19C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0716492-1A7C-4ED8-A3F8-36F9CB57B088}" type="slidenum">
              <a:rPr lang="en-US" altLang="en-US" sz="1300"/>
              <a:pPr>
                <a:spcBef>
                  <a:spcPct val="0"/>
                </a:spcBef>
              </a:pPr>
              <a:t>23</a:t>
            </a:fld>
            <a:endParaRPr lang="en-US" altLang="en-US" sz="13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CFCDBF5D-A692-4317-8784-D0B52F0A47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AD1CC790-40EF-44D3-BE85-038A2C8A08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7108" name="Slide Number Placeholder 3">
            <a:extLst>
              <a:ext uri="{FF2B5EF4-FFF2-40B4-BE49-F238E27FC236}">
                <a16:creationId xmlns:a16="http://schemas.microsoft.com/office/drawing/2014/main" id="{8C3B979A-8CC3-4BEF-BC0E-DBB9ADE50B2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41A33EE-BF34-4352-8C08-E4D1C0D399E8}" type="slidenum">
              <a:rPr lang="en-US" altLang="en-US" sz="1300"/>
              <a:pPr>
                <a:spcBef>
                  <a:spcPct val="0"/>
                </a:spcBef>
              </a:pPr>
              <a:t>24</a:t>
            </a:fld>
            <a:endParaRPr lang="en-US" altLang="en-US" sz="13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4F894F79-01AE-4395-9A96-E1D0A0F4E51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950DE055-89B0-4AF0-B653-14F019A8D7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50180" name="Slide Number Placeholder 3">
            <a:extLst>
              <a:ext uri="{FF2B5EF4-FFF2-40B4-BE49-F238E27FC236}">
                <a16:creationId xmlns:a16="http://schemas.microsoft.com/office/drawing/2014/main" id="{18C5CAC0-EAE4-4C5C-8D07-9D0E2C586AF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F481578-35CF-4DDB-A3B6-05ECAF796331}" type="slidenum">
              <a:rPr lang="en-US" altLang="en-US" sz="1300"/>
              <a:pPr>
                <a:spcBef>
                  <a:spcPct val="0"/>
                </a:spcBef>
              </a:pPr>
              <a:t>26</a:t>
            </a:fld>
            <a:endParaRPr lang="en-US" altLang="en-US" sz="13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3F8D827C-CFAE-4B47-A912-E1F76A401C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3C1276A8-D1ED-4864-A8E2-11881F85DB4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8196" name="Slide Number Placeholder 3">
            <a:extLst>
              <a:ext uri="{FF2B5EF4-FFF2-40B4-BE49-F238E27FC236}">
                <a16:creationId xmlns:a16="http://schemas.microsoft.com/office/drawing/2014/main" id="{05DFD698-B4E6-4571-8F79-AE729C54DC1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DC40F96-FCBD-482F-9344-B721215AA2DB}" type="slidenum">
              <a:rPr lang="en-US" altLang="en-US" sz="1300"/>
              <a:pPr>
                <a:spcBef>
                  <a:spcPct val="0"/>
                </a:spcBef>
              </a:pPr>
              <a:t>2</a:t>
            </a:fld>
            <a:endParaRPr lang="en-US" altLang="en-US" sz="13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1BC4DC7B-01E1-4C02-B98B-A146D47673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EEC6C589-63BA-43DC-941F-ABDE9DCD852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52228" name="Slide Number Placeholder 3">
            <a:extLst>
              <a:ext uri="{FF2B5EF4-FFF2-40B4-BE49-F238E27FC236}">
                <a16:creationId xmlns:a16="http://schemas.microsoft.com/office/drawing/2014/main" id="{78EC289D-A3F9-465C-B779-CB94476D84F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B4F28FA-2866-4B44-981E-0792695E7503}" type="slidenum">
              <a:rPr lang="en-US" altLang="en-US" sz="1300"/>
              <a:pPr>
                <a:spcBef>
                  <a:spcPct val="0"/>
                </a:spcBef>
              </a:pPr>
              <a:t>27</a:t>
            </a:fld>
            <a:endParaRPr lang="en-US" altLang="en-US" sz="13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9D817F54-EEB8-4B0C-82FB-CC768C3948A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AF5B6A40-4E48-4333-81A5-2AB1BE96B43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54276" name="Slide Number Placeholder 3">
            <a:extLst>
              <a:ext uri="{FF2B5EF4-FFF2-40B4-BE49-F238E27FC236}">
                <a16:creationId xmlns:a16="http://schemas.microsoft.com/office/drawing/2014/main" id="{94E324CB-40CB-4BA5-A6FB-EEDEE55872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FC9DA5-2B96-416E-BB1A-83AF76E3C491}" type="slidenum">
              <a:rPr lang="en-US" altLang="en-US" sz="1300"/>
              <a:pPr>
                <a:spcBef>
                  <a:spcPct val="0"/>
                </a:spcBef>
              </a:pPr>
              <a:t>28</a:t>
            </a:fld>
            <a:endParaRPr lang="en-US" altLang="en-US" sz="13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09039761-9ADD-4A23-9B53-CA93362ADC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098146DC-E612-4595-BBAB-6AA8BEB666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56324" name="Slide Number Placeholder 3">
            <a:extLst>
              <a:ext uri="{FF2B5EF4-FFF2-40B4-BE49-F238E27FC236}">
                <a16:creationId xmlns:a16="http://schemas.microsoft.com/office/drawing/2014/main" id="{7F4038DC-84C6-4328-B44D-17E6BD18BC9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D152DD5-681E-4AD0-9D6D-3AA0956352C8}" type="slidenum">
              <a:rPr lang="en-US" altLang="en-US" sz="1300"/>
              <a:pPr>
                <a:spcBef>
                  <a:spcPct val="0"/>
                </a:spcBef>
              </a:pPr>
              <a:t>29</a:t>
            </a:fld>
            <a:endParaRPr lang="en-US" altLang="en-US" sz="13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9DAE571F-020A-4250-B412-97FDBF81B0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EDE7EBAA-4160-4EAA-B368-F30EA2F20B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58372" name="Slide Number Placeholder 3">
            <a:extLst>
              <a:ext uri="{FF2B5EF4-FFF2-40B4-BE49-F238E27FC236}">
                <a16:creationId xmlns:a16="http://schemas.microsoft.com/office/drawing/2014/main" id="{3B357722-D15E-4D05-A24A-95D03F606DE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D766B4F-350D-4C3B-91A7-762CBD8FA565}" type="slidenum">
              <a:rPr lang="en-US" altLang="en-US" sz="1300"/>
              <a:pPr>
                <a:spcBef>
                  <a:spcPct val="0"/>
                </a:spcBef>
              </a:pPr>
              <a:t>30</a:t>
            </a:fld>
            <a:endParaRPr lang="en-US" altLang="en-US" sz="13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05680DDB-24FE-4FA0-97A0-FD99DE2680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33428CA8-DAC3-4176-9526-1EA4A7AE433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61444" name="Slide Number Placeholder 3">
            <a:extLst>
              <a:ext uri="{FF2B5EF4-FFF2-40B4-BE49-F238E27FC236}">
                <a16:creationId xmlns:a16="http://schemas.microsoft.com/office/drawing/2014/main" id="{603F44AA-BAC9-4EE7-B306-0AABF27873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B944A0A-E814-446D-B317-566789AD0154}" type="slidenum">
              <a:rPr lang="en-US" altLang="en-US" sz="1300"/>
              <a:pPr>
                <a:spcBef>
                  <a:spcPct val="0"/>
                </a:spcBef>
              </a:pPr>
              <a:t>32</a:t>
            </a:fld>
            <a:endParaRPr lang="en-US" altLang="en-US" sz="13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783661B6-6232-4EA2-9237-05C0306E56E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A92B8156-8277-48DF-B3C9-8DF1A35D000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64516" name="Slide Number Placeholder 3">
            <a:extLst>
              <a:ext uri="{FF2B5EF4-FFF2-40B4-BE49-F238E27FC236}">
                <a16:creationId xmlns:a16="http://schemas.microsoft.com/office/drawing/2014/main" id="{7183AF5B-498A-452A-B6E0-2D58DD7BDD7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734326E-ED7D-4E4E-82B0-B972156F01DE}" type="slidenum">
              <a:rPr lang="en-US" altLang="en-US" sz="1300"/>
              <a:pPr>
                <a:spcBef>
                  <a:spcPct val="0"/>
                </a:spcBef>
              </a:pPr>
              <a:t>34</a:t>
            </a:fld>
            <a:endParaRPr lang="en-US" altLang="en-US" sz="13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85BEC0AB-FC16-44FC-B3B3-5E1B5C24DC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8D35A6D1-503C-4BDD-AA3D-28B9EA6FF10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Psychopathy Check List (PCL –R)</a:t>
            </a:r>
          </a:p>
        </p:txBody>
      </p:sp>
      <p:sp>
        <p:nvSpPr>
          <p:cNvPr id="71684" name="Slide Number Placeholder 3">
            <a:extLst>
              <a:ext uri="{FF2B5EF4-FFF2-40B4-BE49-F238E27FC236}">
                <a16:creationId xmlns:a16="http://schemas.microsoft.com/office/drawing/2014/main" id="{B5728A39-E148-4E30-81E5-724A9E92D4A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5808F13-27AA-4E71-8B9D-1E14626837A5}" type="slidenum">
              <a:rPr lang="en-US" altLang="en-US" sz="1300"/>
              <a:pPr>
                <a:spcBef>
                  <a:spcPct val="0"/>
                </a:spcBef>
              </a:pPr>
              <a:t>40</a:t>
            </a:fld>
            <a:endParaRPr lang="en-US" altLang="en-US" sz="13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ED166F6A-3A52-4FCD-8A21-B4D48AAB630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DFAFBC09-DE67-44A2-96F7-5C347435C5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Answer C – remember that fire setting offences are overrepresented</a:t>
            </a:r>
          </a:p>
        </p:txBody>
      </p:sp>
      <p:sp>
        <p:nvSpPr>
          <p:cNvPr id="73732" name="Slide Number Placeholder 3">
            <a:extLst>
              <a:ext uri="{FF2B5EF4-FFF2-40B4-BE49-F238E27FC236}">
                <a16:creationId xmlns:a16="http://schemas.microsoft.com/office/drawing/2014/main" id="{5AE0853B-784D-4807-B52C-2D155DEF0D6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44A2056-E6F3-4EB5-9FE7-549E8ECDABA3}" type="slidenum">
              <a:rPr lang="en-US" altLang="en-US" sz="1300"/>
              <a:pPr>
                <a:spcBef>
                  <a:spcPct val="0"/>
                </a:spcBef>
              </a:pPr>
              <a:t>41</a:t>
            </a:fld>
            <a:endParaRPr lang="en-US" altLang="en-US" sz="13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67278B04-143A-4768-9790-DCBF80C35C7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3BD5442C-9095-4512-9E8E-1F699BD7CB0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Answer C</a:t>
            </a:r>
          </a:p>
        </p:txBody>
      </p:sp>
      <p:sp>
        <p:nvSpPr>
          <p:cNvPr id="75780" name="Slide Number Placeholder 3">
            <a:extLst>
              <a:ext uri="{FF2B5EF4-FFF2-40B4-BE49-F238E27FC236}">
                <a16:creationId xmlns:a16="http://schemas.microsoft.com/office/drawing/2014/main" id="{BDDD068F-FB10-432D-82E9-9DC798B440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9990B8F-5F4A-4617-9B67-26B883CFA407}" type="slidenum">
              <a:rPr lang="en-US" altLang="en-US" sz="1300"/>
              <a:pPr>
                <a:spcBef>
                  <a:spcPct val="0"/>
                </a:spcBef>
              </a:pPr>
              <a:t>42</a:t>
            </a:fld>
            <a:endParaRPr lang="en-US" altLang="en-US" sz="13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B1FCAE91-80D5-4926-8CFC-5F463A7329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A0760A50-2407-44F3-9D65-5847086CD1C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Answer D – (35% – Broughton 1994)</a:t>
            </a:r>
          </a:p>
        </p:txBody>
      </p:sp>
      <p:sp>
        <p:nvSpPr>
          <p:cNvPr id="77828" name="Slide Number Placeholder 3">
            <a:extLst>
              <a:ext uri="{FF2B5EF4-FFF2-40B4-BE49-F238E27FC236}">
                <a16:creationId xmlns:a16="http://schemas.microsoft.com/office/drawing/2014/main" id="{4725783B-E6D9-4FB6-AAE7-CFA3D0F8233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6D84523-0991-4764-91D6-D6C4BC5B9A24}" type="slidenum">
              <a:rPr lang="en-US" altLang="en-US" sz="1300"/>
              <a:pPr>
                <a:spcBef>
                  <a:spcPct val="0"/>
                </a:spcBef>
              </a:pPr>
              <a:t>43</a:t>
            </a:fld>
            <a:endParaRPr lang="en-US" altLang="en-US" sz="13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989C2C33-8AF5-40B0-8AD1-6929A57DDF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77DDCEF6-F52B-45D3-9B3D-DE4724D1E8C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1268" name="Slide Number Placeholder 3">
            <a:extLst>
              <a:ext uri="{FF2B5EF4-FFF2-40B4-BE49-F238E27FC236}">
                <a16:creationId xmlns:a16="http://schemas.microsoft.com/office/drawing/2014/main" id="{096BC425-373C-4A71-9A34-512EED4B30B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63CFBF7-57CB-4DCD-8A52-546725CCF080}" type="slidenum">
              <a:rPr lang="en-US" altLang="en-US" sz="1300"/>
              <a:pPr>
                <a:spcBef>
                  <a:spcPct val="0"/>
                </a:spcBef>
              </a:pPr>
              <a:t>4</a:t>
            </a:fld>
            <a:endParaRPr lang="en-US" altLang="en-US" sz="13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4BB82CC9-14AB-489A-A7CE-A940FD3658A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a:extLst>
              <a:ext uri="{FF2B5EF4-FFF2-40B4-BE49-F238E27FC236}">
                <a16:creationId xmlns:a16="http://schemas.microsoft.com/office/drawing/2014/main" id="{FD3A5686-C978-44CC-93D5-2A8F2A8A7E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Answer C</a:t>
            </a:r>
          </a:p>
        </p:txBody>
      </p:sp>
      <p:sp>
        <p:nvSpPr>
          <p:cNvPr id="79876" name="Slide Number Placeholder 3">
            <a:extLst>
              <a:ext uri="{FF2B5EF4-FFF2-40B4-BE49-F238E27FC236}">
                <a16:creationId xmlns:a16="http://schemas.microsoft.com/office/drawing/2014/main" id="{48AB648E-7330-478B-8DC6-AD50D75E84B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E3F6763-88C8-4082-B1C6-B10A7E3FBD8E}" type="slidenum">
              <a:rPr lang="en-US" altLang="en-US" sz="1300"/>
              <a:pPr>
                <a:spcBef>
                  <a:spcPct val="0"/>
                </a:spcBef>
              </a:pPr>
              <a:t>44</a:t>
            </a:fld>
            <a:endParaRPr lang="en-US" altLang="en-US" sz="13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595ED66A-8EAA-4E5F-9CBE-BA4353AC33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a:extLst>
              <a:ext uri="{FF2B5EF4-FFF2-40B4-BE49-F238E27FC236}">
                <a16:creationId xmlns:a16="http://schemas.microsoft.com/office/drawing/2014/main" id="{110542CF-7E68-419D-B905-5FADDF37D09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Answer E</a:t>
            </a:r>
          </a:p>
        </p:txBody>
      </p:sp>
      <p:sp>
        <p:nvSpPr>
          <p:cNvPr id="81924" name="Slide Number Placeholder 3">
            <a:extLst>
              <a:ext uri="{FF2B5EF4-FFF2-40B4-BE49-F238E27FC236}">
                <a16:creationId xmlns:a16="http://schemas.microsoft.com/office/drawing/2014/main" id="{DE076AB1-70F7-45EE-B6D3-DBAE06CC534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E41C782-0C7B-4F6E-A210-0E6F127AE66A}" type="slidenum">
              <a:rPr lang="en-US" altLang="en-US" sz="1300"/>
              <a:pPr>
                <a:spcBef>
                  <a:spcPct val="0"/>
                </a:spcBef>
              </a:pPr>
              <a:t>45</a:t>
            </a:fld>
            <a:endParaRPr lang="en-US" altLang="en-US" sz="13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EA444ADF-BD18-4F5A-AE0F-F357CFDB0E6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4605FFFC-8A73-48F3-944B-238CA6777A0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81013"/>
            <a:r>
              <a:rPr lang="en-GB" altLang="en-US"/>
              <a:t> </a:t>
            </a:r>
          </a:p>
        </p:txBody>
      </p:sp>
      <p:sp>
        <p:nvSpPr>
          <p:cNvPr id="13316" name="Slide Number Placeholder 3">
            <a:extLst>
              <a:ext uri="{FF2B5EF4-FFF2-40B4-BE49-F238E27FC236}">
                <a16:creationId xmlns:a16="http://schemas.microsoft.com/office/drawing/2014/main" id="{E5478D31-2501-49B8-A7A6-A53A271654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15434D7-2827-4856-84A4-D405F7EC72F7}" type="slidenum">
              <a:rPr lang="en-US" altLang="en-US" sz="1300"/>
              <a:pPr>
                <a:spcBef>
                  <a:spcPct val="0"/>
                </a:spcBef>
              </a:pPr>
              <a:t>5</a:t>
            </a:fld>
            <a:endParaRPr lang="en-US" altLang="en-US" sz="13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B4F93B8E-9519-43CB-AC7F-FCBCEC761FC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A3268A3A-A192-4A3F-82D4-779D0ED1788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5364" name="Slide Number Placeholder 3">
            <a:extLst>
              <a:ext uri="{FF2B5EF4-FFF2-40B4-BE49-F238E27FC236}">
                <a16:creationId xmlns:a16="http://schemas.microsoft.com/office/drawing/2014/main" id="{44B95BAC-C548-44C0-A7B9-65A6B3CE225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2EAB20C-2379-431F-A2B7-ABBE325411D4}" type="slidenum">
              <a:rPr lang="en-US" altLang="en-US" sz="1300"/>
              <a:pPr>
                <a:spcBef>
                  <a:spcPct val="0"/>
                </a:spcBef>
              </a:pPr>
              <a:t>6</a:t>
            </a:fld>
            <a:endParaRPr lang="en-US" altLang="en-US" sz="13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3029A7B8-F1B4-4002-BC78-A89AD7B3ED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81AACE73-9D5F-4864-B75B-9F14412545C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7412" name="Slide Number Placeholder 3">
            <a:extLst>
              <a:ext uri="{FF2B5EF4-FFF2-40B4-BE49-F238E27FC236}">
                <a16:creationId xmlns:a16="http://schemas.microsoft.com/office/drawing/2014/main" id="{F7FCF7B2-9449-4113-8ABC-B9FD2505196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F192B64-E76D-4450-9E2D-2AE8D20B9263}" type="slidenum">
              <a:rPr lang="en-US" altLang="en-US" sz="1300"/>
              <a:pPr>
                <a:spcBef>
                  <a:spcPct val="0"/>
                </a:spcBef>
              </a:pPr>
              <a:t>7</a:t>
            </a:fld>
            <a:endParaRPr lang="en-US" altLang="en-US" sz="13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8E9742F3-3E31-459C-A0E0-CBA8EF10473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88E6173B-7C3C-4FBF-8150-52AB6743087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9460" name="Slide Number Placeholder 3">
            <a:extLst>
              <a:ext uri="{FF2B5EF4-FFF2-40B4-BE49-F238E27FC236}">
                <a16:creationId xmlns:a16="http://schemas.microsoft.com/office/drawing/2014/main" id="{B7977506-1E99-45AB-9E21-3885821F09C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DCBD6CA-5F8B-4FDA-A7F4-68B6EBACD9F0}" type="slidenum">
              <a:rPr lang="en-US" altLang="en-US" sz="1300"/>
              <a:pPr>
                <a:spcBef>
                  <a:spcPct val="0"/>
                </a:spcBef>
              </a:pPr>
              <a:t>8</a:t>
            </a:fld>
            <a:endParaRPr lang="en-US" altLang="en-US" sz="13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154815C4-00DC-4C19-A460-C8BA9BA58E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78ACA9ED-7BF3-4A92-9A71-B12275A8BCA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21508" name="Slide Number Placeholder 3">
            <a:extLst>
              <a:ext uri="{FF2B5EF4-FFF2-40B4-BE49-F238E27FC236}">
                <a16:creationId xmlns:a16="http://schemas.microsoft.com/office/drawing/2014/main" id="{333C0C99-A811-48B0-9764-BF73B3C32ED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90317C1-45BF-4548-85B7-10BF044F92DB}" type="slidenum">
              <a:rPr lang="en-US" altLang="en-US" sz="1300"/>
              <a:pPr>
                <a:spcBef>
                  <a:spcPct val="0"/>
                </a:spcBef>
              </a:pPr>
              <a:t>9</a:t>
            </a:fld>
            <a:endParaRPr lang="en-US" altLang="en-US" sz="13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AF1303C9-FC66-46FD-A266-AE434FB6AD1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9A23A99E-5C5E-428E-80A7-CD228F3A844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24580" name="Slide Number Placeholder 3">
            <a:extLst>
              <a:ext uri="{FF2B5EF4-FFF2-40B4-BE49-F238E27FC236}">
                <a16:creationId xmlns:a16="http://schemas.microsoft.com/office/drawing/2014/main" id="{404C2B0B-DD92-4C77-94EC-58362EA8763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DFF1349-0F2C-44D3-8E43-989815A6107F}" type="slidenum">
              <a:rPr lang="en-US" altLang="en-US" sz="1300"/>
              <a:pPr>
                <a:spcBef>
                  <a:spcPct val="0"/>
                </a:spcBef>
              </a:pPr>
              <a:t>11</a:t>
            </a:fld>
            <a:endParaRPr lang="en-US" altLang="en-US" sz="13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title and text">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baseline="0">
                <a:solidFill>
                  <a:srgbClr val="A00054"/>
                </a:solidFill>
              </a:defRPr>
            </a:lvl1pPr>
          </a:lstStyle>
          <a:p>
            <a:r>
              <a:rPr lang="en-US"/>
              <a:t>Click to edit Master title style</a:t>
            </a:r>
            <a:endParaRPr lang="en-US" dirty="0"/>
          </a:p>
        </p:txBody>
      </p:sp>
      <p:sp>
        <p:nvSpPr>
          <p:cNvPr id="10" name="Text Placeholder 7"/>
          <p:cNvSpPr>
            <a:spLocks noGrp="1"/>
          </p:cNvSpPr>
          <p:nvPr>
            <p:ph type="body" sz="quarter" idx="13"/>
          </p:nvPr>
        </p:nvSpPr>
        <p:spPr>
          <a:xfrm>
            <a:off x="457200" y="1954924"/>
            <a:ext cx="7839075"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503262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title, text and photo">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a:solidFill>
                  <a:srgbClr val="A00054"/>
                </a:solidFill>
              </a:defRPr>
            </a:lvl1pPr>
          </a:lstStyle>
          <a:p>
            <a:r>
              <a:rPr lang="en-US"/>
              <a:t>Click to edit Master title style</a:t>
            </a:r>
            <a:endParaRPr lang="en-US" dirty="0"/>
          </a:p>
        </p:txBody>
      </p:sp>
      <p:sp>
        <p:nvSpPr>
          <p:cNvPr id="10" name="Text Placeholder 7"/>
          <p:cNvSpPr>
            <a:spLocks noGrp="1"/>
          </p:cNvSpPr>
          <p:nvPr>
            <p:ph type="body" sz="quarter" idx="13"/>
          </p:nvPr>
        </p:nvSpPr>
        <p:spPr>
          <a:xfrm>
            <a:off x="457200" y="1954924"/>
            <a:ext cx="4619297" cy="3720662"/>
          </a:xfrm>
          <a:prstGeom prst="rect">
            <a:avLst/>
          </a:prstGeom>
        </p:spPr>
        <p:txBody>
          <a:bodyPr/>
          <a:lstStyle>
            <a:lvl1pPr marL="342900" indent="-342900">
              <a:buFont typeface="Arial" panose="020B0604020202020204" pitchFamily="34" charset="0"/>
              <a:buChar cha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Picture Placeholder 2"/>
          <p:cNvSpPr>
            <a:spLocks noGrp="1"/>
          </p:cNvSpPr>
          <p:nvPr>
            <p:ph type="pic" sz="quarter" idx="14"/>
          </p:nvPr>
        </p:nvSpPr>
        <p:spPr>
          <a:xfrm>
            <a:off x="5218113" y="1954213"/>
            <a:ext cx="3673475" cy="3721100"/>
          </a:xfrm>
          <a:prstGeom prst="rect">
            <a:avLst/>
          </a:prstGeom>
        </p:spPr>
        <p:txBody>
          <a:bodyPr/>
          <a:lstStyle>
            <a:lvl1pPr marL="0" indent="0" algn="ctr">
              <a:buNone/>
              <a:defRPr sz="2400"/>
            </a:lvl1pPr>
          </a:lstStyle>
          <a:p>
            <a:pPr lvl="0"/>
            <a:r>
              <a:rPr lang="en-US" noProof="0"/>
              <a:t>Click icon to add picture</a:t>
            </a:r>
            <a:endParaRPr lang="en-GB" noProof="0" dirty="0"/>
          </a:p>
        </p:txBody>
      </p:sp>
    </p:spTree>
    <p:extLst>
      <p:ext uri="{BB962C8B-B14F-4D97-AF65-F5344CB8AC3E}">
        <p14:creationId xmlns:p14="http://schemas.microsoft.com/office/powerpoint/2010/main" val="1223182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subtitle and text">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25526"/>
            <a:ext cx="7772400" cy="679449"/>
          </a:xfrm>
          <a:prstGeom prst="rect">
            <a:avLst/>
          </a:prstGeom>
        </p:spPr>
        <p:txBody>
          <a:bodyPr/>
          <a:lstStyle>
            <a:lvl1pPr algn="l">
              <a:defRPr sz="3600" b="1" baseline="0">
                <a:solidFill>
                  <a:srgbClr val="A00054"/>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1757362"/>
            <a:ext cx="64008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Text Placeholder 7"/>
          <p:cNvSpPr>
            <a:spLocks noGrp="1"/>
          </p:cNvSpPr>
          <p:nvPr>
            <p:ph type="body" sz="quarter" idx="13"/>
          </p:nvPr>
        </p:nvSpPr>
        <p:spPr>
          <a:xfrm>
            <a:off x="457200" y="248602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047322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subtitle, text and photograph">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a:solidFill>
                  <a:srgbClr val="A00054"/>
                </a:solidFill>
              </a:defRPr>
            </a:lvl1pPr>
          </a:lstStyle>
          <a:p>
            <a:r>
              <a:rPr lang="en-US"/>
              <a:t>Click to edit Master title style</a:t>
            </a:r>
            <a:endParaRPr lang="en-US" dirty="0"/>
          </a:p>
        </p:txBody>
      </p:sp>
      <p:sp>
        <p:nvSpPr>
          <p:cNvPr id="8" name="Subtitle 2"/>
          <p:cNvSpPr>
            <a:spLocks noGrp="1"/>
          </p:cNvSpPr>
          <p:nvPr>
            <p:ph type="subTitle" idx="1"/>
          </p:nvPr>
        </p:nvSpPr>
        <p:spPr>
          <a:xfrm>
            <a:off x="457200" y="1757362"/>
            <a:ext cx="6400800" cy="581025"/>
          </a:xfrm>
          <a:prstGeom prst="rect">
            <a:avLst/>
          </a:prstGeom>
        </p:spPr>
        <p:txBody>
          <a:bodyPr/>
          <a:lstStyle>
            <a:lvl1pPr marL="0" indent="0" algn="l">
              <a:buNone/>
              <a:defRPr sz="2800" b="1">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Text Placeholder 7"/>
          <p:cNvSpPr>
            <a:spLocks noGrp="1"/>
          </p:cNvSpPr>
          <p:nvPr>
            <p:ph type="body" sz="quarter" idx="13"/>
          </p:nvPr>
        </p:nvSpPr>
        <p:spPr>
          <a:xfrm>
            <a:off x="457201" y="2486025"/>
            <a:ext cx="4761186" cy="2457450"/>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Picture Placeholder 10"/>
          <p:cNvSpPr>
            <a:spLocks noGrp="1"/>
          </p:cNvSpPr>
          <p:nvPr>
            <p:ph type="pic" sz="quarter" idx="14"/>
          </p:nvPr>
        </p:nvSpPr>
        <p:spPr>
          <a:xfrm>
            <a:off x="5360988" y="2486025"/>
            <a:ext cx="3451225" cy="2457450"/>
          </a:xfrm>
          <a:prstGeom prst="rect">
            <a:avLst/>
          </a:prstGeom>
        </p:spPr>
        <p:txBody>
          <a:bodyPr/>
          <a:lstStyle>
            <a:lvl1pPr marL="0" indent="0" algn="ctr">
              <a:buNone/>
              <a:defRPr sz="2400" baseline="0"/>
            </a:lvl1pPr>
          </a:lstStyle>
          <a:p>
            <a:pPr lvl="0"/>
            <a:r>
              <a:rPr lang="en-US" noProof="0"/>
              <a:t>Click icon to add picture</a:t>
            </a:r>
            <a:endParaRPr lang="en-GB" noProof="0" dirty="0"/>
          </a:p>
        </p:txBody>
      </p:sp>
    </p:spTree>
    <p:extLst>
      <p:ext uri="{BB962C8B-B14F-4D97-AF65-F5344CB8AC3E}">
        <p14:creationId xmlns:p14="http://schemas.microsoft.com/office/powerpoint/2010/main" val="4240908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8000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E9980099-13C8-4238-AD2C-987A59F14A83}"/>
              </a:ext>
            </a:extLst>
          </p:cNvPr>
          <p:cNvSpPr>
            <a:spLocks noGrp="1" noChangeArrowheads="1"/>
          </p:cNvSpPr>
          <p:nvPr>
            <p:ph type="dt" sz="half" idx="10"/>
          </p:nvPr>
        </p:nvSpPr>
        <p:spPr>
          <a:xfrm>
            <a:off x="0" y="0"/>
            <a:ext cx="0" cy="0"/>
          </a:xfrm>
        </p:spPr>
        <p:txBody>
          <a:bodyPr/>
          <a:lstStyle>
            <a:lvl1pPr eaLnBrk="1" hangingPunct="1">
              <a:defRPr>
                <a:latin typeface="Arial" charset="0"/>
                <a:ea typeface="Arial" charset="0"/>
                <a:cs typeface="Arial" charset="0"/>
              </a:defRPr>
            </a:lvl1pPr>
          </a:lstStyle>
          <a:p>
            <a:pPr>
              <a:defRPr/>
            </a:pPr>
            <a:endParaRPr lang="en-GB" altLang="en-US"/>
          </a:p>
        </p:txBody>
      </p:sp>
      <p:sp>
        <p:nvSpPr>
          <p:cNvPr id="8" name="Rectangle 5">
            <a:extLst>
              <a:ext uri="{FF2B5EF4-FFF2-40B4-BE49-F238E27FC236}">
                <a16:creationId xmlns:a16="http://schemas.microsoft.com/office/drawing/2014/main" id="{42D0FB98-0FCD-4246-8D91-23C5AF748836}"/>
              </a:ext>
            </a:extLst>
          </p:cNvPr>
          <p:cNvSpPr>
            <a:spLocks noGrp="1" noChangeArrowheads="1"/>
          </p:cNvSpPr>
          <p:nvPr>
            <p:ph type="ftr" sz="quarter" idx="11"/>
          </p:nvPr>
        </p:nvSpPr>
        <p:spPr>
          <a:xfrm>
            <a:off x="0" y="0"/>
            <a:ext cx="0" cy="0"/>
          </a:xfrm>
        </p:spPr>
        <p:txBody>
          <a:bodyPr/>
          <a:lstStyle>
            <a:lvl1pPr eaLnBrk="1" hangingPunct="1">
              <a:defRPr>
                <a:latin typeface="Arial" charset="0"/>
                <a:ea typeface="Arial" charset="0"/>
                <a:cs typeface="Arial" charset="0"/>
              </a:defRPr>
            </a:lvl1pPr>
          </a:lstStyle>
          <a:p>
            <a:pPr>
              <a:defRPr/>
            </a:pPr>
            <a:endParaRPr lang="en-GB" altLang="en-US"/>
          </a:p>
        </p:txBody>
      </p:sp>
      <p:sp>
        <p:nvSpPr>
          <p:cNvPr id="9" name="Rectangle 6">
            <a:extLst>
              <a:ext uri="{FF2B5EF4-FFF2-40B4-BE49-F238E27FC236}">
                <a16:creationId xmlns:a16="http://schemas.microsoft.com/office/drawing/2014/main" id="{D98FFB01-D2FA-470B-90B6-8ADD73F57692}"/>
              </a:ext>
            </a:extLst>
          </p:cNvPr>
          <p:cNvSpPr>
            <a:spLocks noGrp="1" noChangeArrowheads="1"/>
          </p:cNvSpPr>
          <p:nvPr>
            <p:ph type="sldNum" sz="quarter" idx="12"/>
          </p:nvPr>
        </p:nvSpPr>
        <p:spPr>
          <a:xfrm>
            <a:off x="0" y="0"/>
            <a:ext cx="0" cy="0"/>
          </a:xfrm>
        </p:spPr>
        <p:txBody>
          <a:bodyPr vert="horz" wrap="square" lIns="91440" tIns="45720" rIns="91440" bIns="45720" numCol="1" anchor="t" anchorCtr="0" compatLnSpc="1">
            <a:prstTxWarp prst="textNoShape">
              <a:avLst/>
            </a:prstTxWarp>
          </a:bodyPr>
          <a:lstStyle>
            <a:lvl1pPr eaLnBrk="1" hangingPunct="1">
              <a:defRPr/>
            </a:lvl1pPr>
          </a:lstStyle>
          <a:p>
            <a:fld id="{C9147F9E-E53E-4CA6-88DC-1B60F47ED36C}" type="slidenum">
              <a:rPr lang="en-GB" altLang="en-US"/>
              <a:pPr/>
              <a:t>‹#›</a:t>
            </a:fld>
            <a:endParaRPr lang="en-GB" altLang="en-US"/>
          </a:p>
        </p:txBody>
      </p:sp>
    </p:spTree>
    <p:extLst>
      <p:ext uri="{BB962C8B-B14F-4D97-AF65-F5344CB8AC3E}">
        <p14:creationId xmlns:p14="http://schemas.microsoft.com/office/powerpoint/2010/main" val="3560937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D4BB324-617E-46BC-AA38-C235839139E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708650" y="360363"/>
            <a:ext cx="31003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B31A6B75-369B-444F-B293-44C0A510B10A}"/>
              </a:ext>
            </a:extLst>
          </p:cNvPr>
          <p:cNvSpPr/>
          <p:nvPr/>
        </p:nvSpPr>
        <p:spPr>
          <a:xfrm>
            <a:off x="0" y="6227763"/>
            <a:ext cx="9144000" cy="63023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028" name="Picture 9">
            <a:extLst>
              <a:ext uri="{FF2B5EF4-FFF2-40B4-BE49-F238E27FC236}">
                <a16:creationId xmlns:a16="http://schemas.microsoft.com/office/drawing/2014/main" id="{B5D729E1-DE48-4368-9F6E-D2FAF8B565F0}"/>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6189663"/>
            <a:ext cx="91440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charset="0"/>
        </a:defRPr>
      </a:lvl2pPr>
      <a:lvl3pPr algn="ctr" defTabSz="457200" rtl="0" eaLnBrk="0" fontAlgn="base" hangingPunct="0">
        <a:spcBef>
          <a:spcPct val="0"/>
        </a:spcBef>
        <a:spcAft>
          <a:spcPct val="0"/>
        </a:spcAft>
        <a:defRPr sz="4400">
          <a:solidFill>
            <a:schemeClr val="tx1"/>
          </a:solidFill>
          <a:latin typeface="Arial" charset="0"/>
        </a:defRPr>
      </a:lvl3pPr>
      <a:lvl4pPr algn="ctr" defTabSz="457200" rtl="0" eaLnBrk="0" fontAlgn="base" hangingPunct="0">
        <a:spcBef>
          <a:spcPct val="0"/>
        </a:spcBef>
        <a:spcAft>
          <a:spcPct val="0"/>
        </a:spcAft>
        <a:defRPr sz="4400">
          <a:solidFill>
            <a:schemeClr val="tx1"/>
          </a:solidFill>
          <a:latin typeface="Arial" charset="0"/>
        </a:defRPr>
      </a:lvl4pPr>
      <a:lvl5pPr algn="ctr" defTabSz="457200" rtl="0" eaLnBrk="0" fontAlgn="base" hangingPunct="0">
        <a:spcBef>
          <a:spcPct val="0"/>
        </a:spcBef>
        <a:spcAft>
          <a:spcPct val="0"/>
        </a:spcAft>
        <a:defRPr sz="4400">
          <a:solidFill>
            <a:schemeClr val="tx1"/>
          </a:solidFill>
          <a:latin typeface="Arial"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a:extLst>
              <a:ext uri="{FF2B5EF4-FFF2-40B4-BE49-F238E27FC236}">
                <a16:creationId xmlns:a16="http://schemas.microsoft.com/office/drawing/2014/main" id="{B03CB1F9-CA49-4ED4-9108-4353B56C2DB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4175" y="2039938"/>
            <a:ext cx="8335963"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3" descr="bottom_branding.png">
            <a:extLst>
              <a:ext uri="{FF2B5EF4-FFF2-40B4-BE49-F238E27FC236}">
                <a16:creationId xmlns:a16="http://schemas.microsoft.com/office/drawing/2014/main" id="{3A9352C5-D884-49F9-BF45-AECE59C11FA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5275" y="5367338"/>
            <a:ext cx="1797050"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Box 1">
            <a:extLst>
              <a:ext uri="{FF2B5EF4-FFF2-40B4-BE49-F238E27FC236}">
                <a16:creationId xmlns:a16="http://schemas.microsoft.com/office/drawing/2014/main" id="{BE543822-C748-4AE5-AC9C-6ECC92A20BCA}"/>
              </a:ext>
            </a:extLst>
          </p:cNvPr>
          <p:cNvSpPr txBox="1">
            <a:spLocks noChangeArrowheads="1"/>
          </p:cNvSpPr>
          <p:nvPr/>
        </p:nvSpPr>
        <p:spPr bwMode="auto">
          <a:xfrm>
            <a:off x="384175" y="1144588"/>
            <a:ext cx="81422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3600" b="1">
                <a:solidFill>
                  <a:srgbClr val="A00054"/>
                </a:solidFill>
              </a:rPr>
              <a:t>Intellectual Disability – ID</a:t>
            </a:r>
          </a:p>
        </p:txBody>
      </p:sp>
      <p:sp>
        <p:nvSpPr>
          <p:cNvPr id="5125" name="TextBox 1">
            <a:extLst>
              <a:ext uri="{FF2B5EF4-FFF2-40B4-BE49-F238E27FC236}">
                <a16:creationId xmlns:a16="http://schemas.microsoft.com/office/drawing/2014/main" id="{F8E5F29E-52F8-483B-94A7-F7806BC897A7}"/>
              </a:ext>
            </a:extLst>
          </p:cNvPr>
          <p:cNvSpPr txBox="1">
            <a:spLocks noChangeArrowheads="1"/>
          </p:cNvSpPr>
          <p:nvPr/>
        </p:nvSpPr>
        <p:spPr bwMode="auto">
          <a:xfrm>
            <a:off x="725488" y="3429000"/>
            <a:ext cx="76136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b="1">
                <a:solidFill>
                  <a:srgbClr val="A00054"/>
                </a:solidFill>
              </a:rPr>
              <a:t>Offenders in Intellectual Disability</a:t>
            </a:r>
          </a:p>
          <a:p>
            <a:pPr algn="ctr" eaLnBrk="1" hangingPunct="1"/>
            <a:endParaRPr lang="en-US" altLang="en-US" b="1">
              <a:solidFill>
                <a:srgbClr val="A00054"/>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3AFFD12B-E9D4-4B3C-B79A-0DE1D656C5FE}"/>
              </a:ext>
            </a:extLst>
          </p:cNvPr>
          <p:cNvSpPr>
            <a:spLocks noGrp="1"/>
          </p:cNvSpPr>
          <p:nvPr>
            <p:ph type="ctrTitle"/>
          </p:nvPr>
        </p:nvSpPr>
        <p:spPr bwMode="auto">
          <a:xfrm>
            <a:off x="517525" y="1025525"/>
            <a:ext cx="7712075" cy="787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200"/>
              <a:t>General Characteristics – continued</a:t>
            </a:r>
          </a:p>
        </p:txBody>
      </p:sp>
      <p:sp>
        <p:nvSpPr>
          <p:cNvPr id="3" name="Text Placeholder 2">
            <a:extLst>
              <a:ext uri="{FF2B5EF4-FFF2-40B4-BE49-F238E27FC236}">
                <a16:creationId xmlns:a16="http://schemas.microsoft.com/office/drawing/2014/main" id="{73A442BE-29A3-4993-BAFA-36210FD1A356}"/>
              </a:ext>
            </a:extLst>
          </p:cNvPr>
          <p:cNvSpPr>
            <a:spLocks noGrp="1"/>
          </p:cNvSpPr>
          <p:nvPr>
            <p:ph type="body" sz="quarter" idx="13"/>
          </p:nvPr>
        </p:nvSpPr>
        <p:spPr>
          <a:xfrm>
            <a:off x="652463" y="1954213"/>
            <a:ext cx="7839075" cy="3721100"/>
          </a:xfrm>
        </p:spPr>
        <p:txBody>
          <a:bodyPr/>
          <a:lstStyle/>
          <a:p>
            <a:pPr>
              <a:buFont typeface="Arial" charset="0"/>
              <a:buChar char="•"/>
              <a:defRPr/>
            </a:pPr>
            <a:r>
              <a:rPr lang="en-GB" dirty="0"/>
              <a:t>Mentally ill offenders were found to be:</a:t>
            </a:r>
          </a:p>
          <a:p>
            <a:pPr>
              <a:buFont typeface="Arial" charset="0"/>
              <a:buChar char="•"/>
              <a:defRPr/>
            </a:pPr>
            <a:r>
              <a:rPr lang="en-GB" dirty="0"/>
              <a:t>  -Older at first conviction</a:t>
            </a:r>
          </a:p>
          <a:p>
            <a:pPr>
              <a:buFont typeface="Arial" charset="0"/>
              <a:buChar char="•"/>
              <a:defRPr/>
            </a:pPr>
            <a:r>
              <a:rPr lang="en-GB" dirty="0"/>
              <a:t>  -Had more admissions to psychiatric hospitals</a:t>
            </a:r>
          </a:p>
          <a:p>
            <a:pPr>
              <a:buFont typeface="Arial" charset="0"/>
              <a:buChar char="•"/>
              <a:defRPr/>
            </a:pPr>
            <a:r>
              <a:rPr lang="en-GB" dirty="0"/>
              <a:t>  - Showed a high frequency of violence</a:t>
            </a:r>
          </a:p>
          <a:p>
            <a:pPr>
              <a:buFont typeface="Arial" charset="0"/>
              <a:buChar char="•"/>
              <a:defRPr/>
            </a:pPr>
            <a:r>
              <a:rPr lang="en-GB" dirty="0"/>
              <a:t>  - Tended to be detained for shorter periods</a:t>
            </a:r>
          </a:p>
          <a:p>
            <a:pPr>
              <a:buFont typeface="Arial" charset="0"/>
              <a:buChar char="•"/>
              <a:defRPr/>
            </a:pPr>
            <a:r>
              <a:rPr lang="en-GB" dirty="0"/>
              <a:t>  - Committed fewer serious offences during the follow-up period</a:t>
            </a:r>
          </a:p>
          <a:p>
            <a:pPr marL="0" indent="0">
              <a:buFont typeface="Arial" charset="0"/>
              <a:buNone/>
              <a:defRPr/>
            </a:pPr>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3A0ECC6E-22F0-46C8-A886-5DD093173561}"/>
              </a:ext>
            </a:extLst>
          </p:cNvPr>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Patterns of Offending Behaviour</a:t>
            </a:r>
          </a:p>
        </p:txBody>
      </p:sp>
      <p:sp>
        <p:nvSpPr>
          <p:cNvPr id="23555" name="Text Placeholder 2">
            <a:extLst>
              <a:ext uri="{FF2B5EF4-FFF2-40B4-BE49-F238E27FC236}">
                <a16:creationId xmlns:a16="http://schemas.microsoft.com/office/drawing/2014/main" id="{1691251D-3663-4628-9F19-CD7885E287BE}"/>
              </a:ext>
            </a:extLst>
          </p:cNvPr>
          <p:cNvSpPr>
            <a:spLocks noGrp="1"/>
          </p:cNvSpPr>
          <p:nvPr>
            <p:ph type="body" sz="quarter" idx="13"/>
          </p:nvPr>
        </p:nvSpPr>
        <p:spPr bwMode="auto">
          <a:xfrm>
            <a:off x="457200" y="2193925"/>
            <a:ext cx="7839075" cy="3481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The pattern for offending in patients with intellectual disability shows considerable differences from that of the general population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0F34311F-EF81-483A-BC80-02A366D9B910}"/>
              </a:ext>
            </a:extLst>
          </p:cNvPr>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Patterns of offending behaviour</a:t>
            </a:r>
          </a:p>
        </p:txBody>
      </p:sp>
      <p:sp>
        <p:nvSpPr>
          <p:cNvPr id="25603" name="Text Placeholder 2">
            <a:extLst>
              <a:ext uri="{FF2B5EF4-FFF2-40B4-BE49-F238E27FC236}">
                <a16:creationId xmlns:a16="http://schemas.microsoft.com/office/drawing/2014/main" id="{56E871CD-B364-4D51-A5AF-98BA97CAFBDD}"/>
              </a:ext>
            </a:extLst>
          </p:cNvPr>
          <p:cNvSpPr>
            <a:spLocks noGrp="1"/>
          </p:cNvSpPr>
          <p:nvPr>
            <p:ph type="body" sz="quarter" idx="13"/>
          </p:nvPr>
        </p:nvSpPr>
        <p:spPr bwMode="auto">
          <a:xfrm>
            <a:off x="457200" y="1954213"/>
            <a:ext cx="7839075" cy="3721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Whilst property offences are the commonest offences in both groups – sex offences and arson are over represented in patients with intellectual disability</a:t>
            </a:r>
          </a:p>
          <a:p>
            <a:r>
              <a:rPr lang="en-GB" altLang="en-US"/>
              <a:t>Crimes involving serious personal violence, including murder, are under represented</a:t>
            </a:r>
          </a:p>
          <a:p>
            <a:r>
              <a:rPr lang="en-GB" altLang="en-US"/>
              <a:t>Recidivism, or relapse is common in offenders who have intellectual disability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F1DB7548-F6EC-4178-90BD-731FF786B614}"/>
              </a:ext>
            </a:extLst>
          </p:cNvPr>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GB" altLang="en-US"/>
              <a:t>Aetiology</a:t>
            </a:r>
          </a:p>
        </p:txBody>
      </p:sp>
      <p:sp>
        <p:nvSpPr>
          <p:cNvPr id="3" name="Text Placeholder 2">
            <a:extLst>
              <a:ext uri="{FF2B5EF4-FFF2-40B4-BE49-F238E27FC236}">
                <a16:creationId xmlns:a16="http://schemas.microsoft.com/office/drawing/2014/main" id="{F9F4E72B-EF8A-403D-87D7-C2A0D1ADD093}"/>
              </a:ext>
            </a:extLst>
          </p:cNvPr>
          <p:cNvSpPr>
            <a:spLocks noGrp="1"/>
          </p:cNvSpPr>
          <p:nvPr>
            <p:ph type="body" sz="quarter" idx="13"/>
          </p:nvPr>
        </p:nvSpPr>
        <p:spPr>
          <a:xfrm>
            <a:off x="457200" y="2332038"/>
            <a:ext cx="7839075" cy="2057400"/>
          </a:xfrm>
        </p:spPr>
        <p:txBody>
          <a:bodyPr/>
          <a:lstStyle/>
          <a:p>
            <a:pPr>
              <a:lnSpc>
                <a:spcPct val="150000"/>
              </a:lnSpc>
              <a:buFont typeface="Arial" charset="0"/>
              <a:buChar char="•"/>
              <a:defRPr/>
            </a:pPr>
            <a:r>
              <a:rPr lang="en-GB" dirty="0"/>
              <a:t>Offending in patients with intellectual disability is nearly always the consequence of impaired self-control, under socialisation and faulty social learning</a:t>
            </a:r>
          </a:p>
          <a:p>
            <a:pPr marL="0" indent="0">
              <a:buFont typeface="Arial" charset="0"/>
              <a:buNone/>
              <a:defRPr/>
            </a:pPr>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BE296CF3-9DEA-467D-9C11-0C73B4399DED}"/>
              </a:ext>
            </a:extLst>
          </p:cNvPr>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200"/>
              <a:t>Cognitive functioning and personality</a:t>
            </a:r>
          </a:p>
        </p:txBody>
      </p:sp>
      <p:sp>
        <p:nvSpPr>
          <p:cNvPr id="29699" name="Text Placeholder 2">
            <a:extLst>
              <a:ext uri="{FF2B5EF4-FFF2-40B4-BE49-F238E27FC236}">
                <a16:creationId xmlns:a16="http://schemas.microsoft.com/office/drawing/2014/main" id="{42A7CB58-DD19-4F39-A724-ADF56009636F}"/>
              </a:ext>
            </a:extLst>
          </p:cNvPr>
          <p:cNvSpPr>
            <a:spLocks noGrp="1"/>
          </p:cNvSpPr>
          <p:nvPr>
            <p:ph type="body" sz="quarter" idx="13"/>
          </p:nvPr>
        </p:nvSpPr>
        <p:spPr bwMode="auto">
          <a:xfrm>
            <a:off x="457200" y="1954213"/>
            <a:ext cx="7839075" cy="3721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Impaired cognitive functioning means the  individual is intellectually less capable of reasoning out the consequences of his or her actions</a:t>
            </a:r>
          </a:p>
          <a:p>
            <a:r>
              <a:rPr lang="en-GB" altLang="en-US"/>
              <a:t>less well equipped to resist temptation</a:t>
            </a:r>
          </a:p>
          <a:p>
            <a:r>
              <a:rPr lang="en-GB" altLang="en-US"/>
              <a:t>more easily led into offending by others </a:t>
            </a:r>
          </a:p>
          <a:p>
            <a:endParaRPr lang="en-GB"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366BCD18-FA40-4BB4-BEE4-68C131682614}"/>
              </a:ext>
            </a:extLst>
          </p:cNvPr>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200"/>
              <a:t>Cognitive functioning and personality</a:t>
            </a:r>
          </a:p>
        </p:txBody>
      </p:sp>
      <p:sp>
        <p:nvSpPr>
          <p:cNvPr id="31747" name="Text Placeholder 2">
            <a:extLst>
              <a:ext uri="{FF2B5EF4-FFF2-40B4-BE49-F238E27FC236}">
                <a16:creationId xmlns:a16="http://schemas.microsoft.com/office/drawing/2014/main" id="{BF78C5E6-4D0A-4134-B906-6B9CEDDD389B}"/>
              </a:ext>
            </a:extLst>
          </p:cNvPr>
          <p:cNvSpPr>
            <a:spLocks noGrp="1"/>
          </p:cNvSpPr>
          <p:nvPr>
            <p:ph type="body" sz="quarter" idx="13"/>
          </p:nvPr>
        </p:nvSpPr>
        <p:spPr bwMode="auto">
          <a:xfrm>
            <a:off x="457200" y="1954213"/>
            <a:ext cx="7839075" cy="3721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-Impulsivity and gullibility are the hallmarks of offending in people with intellectual disability</a:t>
            </a:r>
          </a:p>
          <a:p>
            <a:r>
              <a:rPr lang="en-GB" altLang="en-US"/>
              <a:t>- Joint offences often with intelligent superiors are common</a:t>
            </a:r>
          </a:p>
          <a:p>
            <a:r>
              <a:rPr lang="en-GB" altLang="en-US"/>
              <a:t>- Patients with severe Mental Retardation are often unable to comprehend that their behaviour is legally wrong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5577D000-8252-4F3E-8418-BFDB091FA8BB}"/>
              </a:ext>
            </a:extLst>
          </p:cNvPr>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2800"/>
              <a:t>Brain damage and cerebral abnormality</a:t>
            </a:r>
          </a:p>
        </p:txBody>
      </p:sp>
      <p:sp>
        <p:nvSpPr>
          <p:cNvPr id="33795" name="Text Placeholder 2">
            <a:extLst>
              <a:ext uri="{FF2B5EF4-FFF2-40B4-BE49-F238E27FC236}">
                <a16:creationId xmlns:a16="http://schemas.microsoft.com/office/drawing/2014/main" id="{95E6AB20-1ED9-48AE-9FE2-61FA7308554D}"/>
              </a:ext>
            </a:extLst>
          </p:cNvPr>
          <p:cNvSpPr>
            <a:spLocks noGrp="1"/>
          </p:cNvSpPr>
          <p:nvPr>
            <p:ph type="body" sz="quarter" idx="13"/>
          </p:nvPr>
        </p:nvSpPr>
        <p:spPr bwMode="auto">
          <a:xfrm>
            <a:off x="457200" y="1954213"/>
            <a:ext cx="7839075" cy="3721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The association between criminal behaviour with cerebral abnormality and epilepsy has long been established</a:t>
            </a:r>
          </a:p>
          <a:p>
            <a:r>
              <a:rPr lang="en-GB" altLang="en-US"/>
              <a:t>High incidence of EEG abnormalities found in unstable and violent offenders</a:t>
            </a:r>
          </a:p>
          <a:p>
            <a:r>
              <a:rPr lang="en-GB" altLang="en-US"/>
              <a:t>The number of confirmed epileptics in the prison population is significantly greater than in the general population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5A1A0B57-3CE8-4971-8B1C-ABC04146C44E}"/>
              </a:ext>
            </a:extLst>
          </p:cNvPr>
          <p:cNvSpPr>
            <a:spLocks noGrp="1"/>
          </p:cNvSpPr>
          <p:nvPr>
            <p:ph type="ctrTitle"/>
          </p:nvPr>
        </p:nvSpPr>
        <p:spPr bwMode="auto">
          <a:xfrm>
            <a:off x="457200" y="1025525"/>
            <a:ext cx="7772400" cy="528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2800"/>
              <a:t>Brain damage and cerebral abnormality</a:t>
            </a:r>
          </a:p>
        </p:txBody>
      </p:sp>
      <p:sp>
        <p:nvSpPr>
          <p:cNvPr id="34819" name="Text Placeholder 2">
            <a:extLst>
              <a:ext uri="{FF2B5EF4-FFF2-40B4-BE49-F238E27FC236}">
                <a16:creationId xmlns:a16="http://schemas.microsoft.com/office/drawing/2014/main" id="{EF88ECD1-DBA5-426B-9D22-8EF4D9D2E092}"/>
              </a:ext>
            </a:extLst>
          </p:cNvPr>
          <p:cNvSpPr>
            <a:spLocks noGrp="1"/>
          </p:cNvSpPr>
          <p:nvPr>
            <p:ph type="body" sz="quarter" idx="13"/>
          </p:nvPr>
        </p:nvSpPr>
        <p:spPr bwMode="auto">
          <a:xfrm>
            <a:off x="457200" y="1554163"/>
            <a:ext cx="7839075" cy="4618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Studies have demonstrated the association between prematurity and birth complications and subsequent anti-social behaviour</a:t>
            </a:r>
          </a:p>
          <a:p>
            <a:r>
              <a:rPr lang="en-GB" altLang="en-US"/>
              <a:t>Anti-social behaviour ,  personality change following head injury</a:t>
            </a:r>
          </a:p>
          <a:p>
            <a:r>
              <a:rPr lang="en-GB" altLang="en-US"/>
              <a:t>Damage to the frontal lobe and limbic system resulting in social disinhibited behaviour and sometimes offending in a previously law-abiding person</a:t>
            </a:r>
          </a:p>
          <a:p>
            <a:r>
              <a:rPr lang="en-GB" altLang="en-US"/>
              <a:t>Reduced frustration, tolerance and increased irritability with excessive and often explosive response to trivial provocation</a:t>
            </a:r>
          </a:p>
          <a:p>
            <a:endParaRPr lang="en-GB"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63C53667-B25F-44D4-B0D9-36B272A2244A}"/>
              </a:ext>
            </a:extLst>
          </p:cNvPr>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GB" altLang="en-US"/>
              <a:t>Physical and mental health</a:t>
            </a:r>
          </a:p>
        </p:txBody>
      </p:sp>
      <p:sp>
        <p:nvSpPr>
          <p:cNvPr id="35843" name="Text Placeholder 2">
            <a:extLst>
              <a:ext uri="{FF2B5EF4-FFF2-40B4-BE49-F238E27FC236}">
                <a16:creationId xmlns:a16="http://schemas.microsoft.com/office/drawing/2014/main" id="{AD2EB216-3FF9-40B2-8DEB-56526DE3FABD}"/>
              </a:ext>
            </a:extLst>
          </p:cNvPr>
          <p:cNvSpPr>
            <a:spLocks noGrp="1"/>
          </p:cNvSpPr>
          <p:nvPr>
            <p:ph type="body" sz="quarter" idx="13"/>
          </p:nvPr>
        </p:nvSpPr>
        <p:spPr bwMode="auto">
          <a:xfrm>
            <a:off x="457200" y="1954213"/>
            <a:ext cx="7839075" cy="3721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Higher than normal prevalence of minor auditory and visual defects have been found in studies of people with intellectual disability</a:t>
            </a:r>
          </a:p>
          <a:p>
            <a:r>
              <a:rPr lang="en-GB" altLang="en-US"/>
              <a:t>Although minor in themselves, they are thought to contribute to the alienation of individuals from society</a:t>
            </a:r>
          </a:p>
          <a:p>
            <a:r>
              <a:rPr lang="en-GB" altLang="en-US"/>
              <a:t>Impede the process of socialisation and social learning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1563E475-731E-48BD-856B-83A9D34073D8}"/>
              </a:ext>
            </a:extLst>
          </p:cNvPr>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Psychosocial factors</a:t>
            </a:r>
          </a:p>
        </p:txBody>
      </p:sp>
      <p:sp>
        <p:nvSpPr>
          <p:cNvPr id="3" name="Text Placeholder 2">
            <a:extLst>
              <a:ext uri="{FF2B5EF4-FFF2-40B4-BE49-F238E27FC236}">
                <a16:creationId xmlns:a16="http://schemas.microsoft.com/office/drawing/2014/main" id="{EAE9A2D1-891A-4EA7-A611-4E025840857B}"/>
              </a:ext>
            </a:extLst>
          </p:cNvPr>
          <p:cNvSpPr>
            <a:spLocks noGrp="1"/>
          </p:cNvSpPr>
          <p:nvPr>
            <p:ph type="body" sz="quarter" idx="13"/>
          </p:nvPr>
        </p:nvSpPr>
        <p:spPr>
          <a:xfrm>
            <a:off x="457200" y="1704975"/>
            <a:ext cx="7839075" cy="4254500"/>
          </a:xfrm>
        </p:spPr>
        <p:txBody>
          <a:bodyPr/>
          <a:lstStyle/>
          <a:p>
            <a:pPr>
              <a:buFont typeface="Arial" charset="0"/>
              <a:buChar char="•"/>
              <a:defRPr/>
            </a:pPr>
            <a:r>
              <a:rPr lang="en-GB" dirty="0"/>
              <a:t>Low social economic class</a:t>
            </a:r>
          </a:p>
          <a:p>
            <a:pPr>
              <a:buFont typeface="Arial" charset="0"/>
              <a:buChar char="•"/>
              <a:defRPr/>
            </a:pPr>
            <a:r>
              <a:rPr lang="en-GB" dirty="0"/>
              <a:t>High incidences of neighbourhood crime</a:t>
            </a:r>
          </a:p>
          <a:p>
            <a:pPr>
              <a:buFont typeface="Arial" charset="0"/>
              <a:buChar char="•"/>
              <a:defRPr/>
            </a:pPr>
            <a:r>
              <a:rPr lang="en-GB" dirty="0"/>
              <a:t>Broken homes</a:t>
            </a:r>
          </a:p>
          <a:p>
            <a:pPr>
              <a:buFont typeface="Arial" charset="0"/>
              <a:buChar char="•"/>
              <a:defRPr/>
            </a:pPr>
            <a:r>
              <a:rPr lang="en-GB" dirty="0"/>
              <a:t>Chronic unemployment</a:t>
            </a:r>
          </a:p>
          <a:p>
            <a:pPr>
              <a:buFont typeface="Arial" charset="0"/>
              <a:buChar char="•"/>
              <a:defRPr/>
            </a:pPr>
            <a:r>
              <a:rPr lang="en-GB" dirty="0"/>
              <a:t>Poverty</a:t>
            </a:r>
          </a:p>
          <a:p>
            <a:pPr>
              <a:buFont typeface="Arial" charset="0"/>
              <a:buChar char="•"/>
              <a:defRPr/>
            </a:pPr>
            <a:r>
              <a:rPr lang="en-GB" dirty="0"/>
              <a:t>Urban settings</a:t>
            </a:r>
          </a:p>
          <a:p>
            <a:pPr>
              <a:buFont typeface="Arial" charset="0"/>
              <a:buChar char="•"/>
              <a:defRPr/>
            </a:pPr>
            <a:r>
              <a:rPr lang="en-GB" dirty="0"/>
              <a:t>Faulty child rearing practice</a:t>
            </a:r>
          </a:p>
          <a:p>
            <a:pPr>
              <a:buFont typeface="Arial" charset="0"/>
              <a:buChar char="•"/>
              <a:defRPr/>
            </a:pPr>
            <a:r>
              <a:rPr lang="en-GB" dirty="0"/>
              <a:t>Family history of criminality and associated with delinquency and criminal behaviour in general and is also seen in intellectual disability offenders</a:t>
            </a:r>
          </a:p>
          <a:p>
            <a:pPr marL="0" indent="0">
              <a:buFont typeface="Arial" charset="0"/>
              <a:buNone/>
              <a:defRPr/>
            </a:pP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a:extLst>
              <a:ext uri="{FF2B5EF4-FFF2-40B4-BE49-F238E27FC236}">
                <a16:creationId xmlns:a16="http://schemas.microsoft.com/office/drawing/2014/main" id="{A6891475-0334-45F4-BF9D-488B8B6D5F5C}"/>
              </a:ext>
            </a:extLst>
          </p:cNvPr>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Offenders in Intellectual Disability</a:t>
            </a:r>
          </a:p>
        </p:txBody>
      </p:sp>
      <p:sp>
        <p:nvSpPr>
          <p:cNvPr id="7171" name="Subtitle 4">
            <a:extLst>
              <a:ext uri="{FF2B5EF4-FFF2-40B4-BE49-F238E27FC236}">
                <a16:creationId xmlns:a16="http://schemas.microsoft.com/office/drawing/2014/main" id="{41E5A926-B0DC-4DCE-A481-882E4CD2352E}"/>
              </a:ext>
            </a:extLst>
          </p:cNvPr>
          <p:cNvSpPr>
            <a:spLocks noGrp="1"/>
          </p:cNvSpPr>
          <p:nvPr>
            <p:ph type="subTitle" idx="1"/>
          </p:nvPr>
        </p:nvSpPr>
        <p:spPr bwMode="auto">
          <a:xfrm>
            <a:off x="457200" y="1757363"/>
            <a:ext cx="8069263"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Aims and Objectives (from handbook)</a:t>
            </a:r>
          </a:p>
        </p:txBody>
      </p:sp>
      <p:sp>
        <p:nvSpPr>
          <p:cNvPr id="6" name="Text Placeholder 5">
            <a:extLst>
              <a:ext uri="{FF2B5EF4-FFF2-40B4-BE49-F238E27FC236}">
                <a16:creationId xmlns:a16="http://schemas.microsoft.com/office/drawing/2014/main" id="{B52BA47F-1FDB-4C81-BC4A-1F9F083F6E99}"/>
              </a:ext>
            </a:extLst>
          </p:cNvPr>
          <p:cNvSpPr>
            <a:spLocks noGrp="1"/>
          </p:cNvSpPr>
          <p:nvPr>
            <p:ph type="body" sz="quarter" idx="13"/>
          </p:nvPr>
        </p:nvSpPr>
        <p:spPr>
          <a:xfrm>
            <a:off x="457200" y="2486025"/>
            <a:ext cx="7839075" cy="3346450"/>
          </a:xfrm>
        </p:spPr>
        <p:txBody>
          <a:bodyPr/>
          <a:lstStyle/>
          <a:p>
            <a:pPr>
              <a:lnSpc>
                <a:spcPct val="200000"/>
              </a:lnSpc>
              <a:buFont typeface="Wingdings" panose="05000000000000000000" pitchFamily="2" charset="2"/>
              <a:buChar char="q"/>
              <a:defRPr/>
            </a:pPr>
            <a:r>
              <a:rPr lang="en-US" dirty="0"/>
              <a:t>Awareness of differences in offending behaviours in ID population</a:t>
            </a:r>
            <a:endParaRPr lang="en-GB" dirty="0"/>
          </a:p>
          <a:p>
            <a:pPr>
              <a:lnSpc>
                <a:spcPct val="200000"/>
              </a:lnSpc>
              <a:buFont typeface="Wingdings" panose="05000000000000000000" pitchFamily="2" charset="2"/>
              <a:buChar char="q"/>
              <a:defRPr/>
            </a:pPr>
            <a:r>
              <a:rPr lang="en-US" dirty="0"/>
              <a:t>Outcome following Offence</a:t>
            </a:r>
            <a:endParaRPr lang="en-GB" dirty="0"/>
          </a:p>
          <a:p>
            <a:pPr>
              <a:lnSpc>
                <a:spcPct val="200000"/>
              </a:lnSpc>
              <a:buFont typeface="Wingdings" panose="05000000000000000000" pitchFamily="2" charset="2"/>
              <a:buChar char="q"/>
              <a:defRPr/>
            </a:pPr>
            <a:r>
              <a:rPr lang="en-US" dirty="0"/>
              <a:t>Treatment options for offenders with ID</a:t>
            </a:r>
          </a:p>
          <a:p>
            <a:pPr marL="0" indent="0">
              <a:buFont typeface="Arial" charset="0"/>
              <a:buNone/>
              <a:defRPr/>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6A60B967-B297-4E0C-A5BF-F643B0C1F7E9}"/>
              </a:ext>
            </a:extLst>
          </p:cNvPr>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GB" altLang="en-US"/>
              <a:t>Psychodynamic factors</a:t>
            </a:r>
          </a:p>
        </p:txBody>
      </p:sp>
      <p:sp>
        <p:nvSpPr>
          <p:cNvPr id="3" name="Text Placeholder 2">
            <a:extLst>
              <a:ext uri="{FF2B5EF4-FFF2-40B4-BE49-F238E27FC236}">
                <a16:creationId xmlns:a16="http://schemas.microsoft.com/office/drawing/2014/main" id="{BCE0D905-15D4-4CD1-AC1B-9872FFA46191}"/>
              </a:ext>
            </a:extLst>
          </p:cNvPr>
          <p:cNvSpPr>
            <a:spLocks noGrp="1"/>
          </p:cNvSpPr>
          <p:nvPr>
            <p:ph type="body" sz="quarter" idx="13"/>
          </p:nvPr>
        </p:nvSpPr>
        <p:spPr>
          <a:xfrm>
            <a:off x="457200" y="1954213"/>
            <a:ext cx="7839075" cy="3721100"/>
          </a:xfrm>
        </p:spPr>
        <p:txBody>
          <a:bodyPr/>
          <a:lstStyle/>
          <a:p>
            <a:pPr>
              <a:buFont typeface="Arial" charset="0"/>
              <a:buChar char="•"/>
              <a:defRPr/>
            </a:pPr>
            <a:r>
              <a:rPr lang="en-GB" dirty="0"/>
              <a:t>Psychological mechanism frequently plays an important role in their offending behaviour</a:t>
            </a:r>
          </a:p>
          <a:p>
            <a:pPr>
              <a:buFont typeface="Arial" charset="0"/>
              <a:buChar char="•"/>
              <a:defRPr/>
            </a:pPr>
            <a:r>
              <a:rPr lang="en-GB" dirty="0"/>
              <a:t>Delinquent behaviour is often motivated by status seeking</a:t>
            </a:r>
          </a:p>
          <a:p>
            <a:pPr>
              <a:buFont typeface="Arial" charset="0"/>
              <a:buChar char="•"/>
              <a:defRPr/>
            </a:pPr>
            <a:r>
              <a:rPr lang="en-GB" dirty="0"/>
              <a:t>The learning disabled youth, achieving acceptance with his peer group membership of the gang, and sometimes high status which he could never otherwise hope for by participating in offending and daring escapades</a:t>
            </a:r>
          </a:p>
          <a:p>
            <a:pPr marL="0" indent="0">
              <a:buFont typeface="Arial" charset="0"/>
              <a:buNone/>
              <a:defRPr/>
            </a:pPr>
            <a:endParaRPr lang="en-GB"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9B91B90F-DB59-4C1D-9083-7F8070C5CAE1}"/>
              </a:ext>
            </a:extLst>
          </p:cNvPr>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GB" altLang="en-US"/>
              <a:t>Psychodynamic factors</a:t>
            </a:r>
          </a:p>
        </p:txBody>
      </p:sp>
      <p:sp>
        <p:nvSpPr>
          <p:cNvPr id="40963" name="Text Placeholder 2">
            <a:extLst>
              <a:ext uri="{FF2B5EF4-FFF2-40B4-BE49-F238E27FC236}">
                <a16:creationId xmlns:a16="http://schemas.microsoft.com/office/drawing/2014/main" id="{CFDEFAF8-710C-4647-A75C-559BC257920F}"/>
              </a:ext>
            </a:extLst>
          </p:cNvPr>
          <p:cNvSpPr>
            <a:spLocks noGrp="1"/>
          </p:cNvSpPr>
          <p:nvPr>
            <p:ph type="body" sz="quarter" idx="13"/>
          </p:nvPr>
        </p:nvSpPr>
        <p:spPr bwMode="auto">
          <a:xfrm>
            <a:off x="457200" y="1954213"/>
            <a:ext cx="7839075" cy="3721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Difficulty in establishing sexual relationships with the opposite sex, coupled with poor impulse control and courtship techniques</a:t>
            </a:r>
          </a:p>
          <a:p>
            <a:r>
              <a:rPr lang="en-GB" altLang="en-US"/>
              <a:t>Communication difficulties may lead to the misinterpretation of harmless intentions with criminal acts as a possible consequences</a:t>
            </a:r>
          </a:p>
          <a:p>
            <a:r>
              <a:rPr lang="en-GB" altLang="en-US"/>
              <a:t>Loss of caring relatives or moving to a less structured setting can result in offending</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A5F8C226-F2A1-48A2-A09F-BBC3880E2509}"/>
              </a:ext>
            </a:extLst>
          </p:cNvPr>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GB" altLang="en-US"/>
              <a:t>Presentations</a:t>
            </a:r>
          </a:p>
        </p:txBody>
      </p:sp>
      <p:sp>
        <p:nvSpPr>
          <p:cNvPr id="3" name="Text Placeholder 2">
            <a:extLst>
              <a:ext uri="{FF2B5EF4-FFF2-40B4-BE49-F238E27FC236}">
                <a16:creationId xmlns:a16="http://schemas.microsoft.com/office/drawing/2014/main" id="{C690B9CA-CCCD-4FA9-825D-3ACDF4507EE8}"/>
              </a:ext>
            </a:extLst>
          </p:cNvPr>
          <p:cNvSpPr>
            <a:spLocks noGrp="1"/>
          </p:cNvSpPr>
          <p:nvPr>
            <p:ph type="body" sz="quarter" idx="13"/>
          </p:nvPr>
        </p:nvSpPr>
        <p:spPr>
          <a:xfrm>
            <a:off x="457200" y="1954213"/>
            <a:ext cx="7839075" cy="3721100"/>
          </a:xfrm>
        </p:spPr>
        <p:txBody>
          <a:bodyPr/>
          <a:lstStyle/>
          <a:p>
            <a:pPr>
              <a:buFont typeface="Arial" charset="0"/>
              <a:buChar char="•"/>
              <a:defRPr/>
            </a:pPr>
            <a:r>
              <a:rPr lang="en-GB" dirty="0"/>
              <a:t>Theft, robbery, burglary and acts of vandalism are the commonest form</a:t>
            </a:r>
          </a:p>
          <a:p>
            <a:pPr>
              <a:buFont typeface="Arial" charset="0"/>
              <a:buChar char="•"/>
              <a:defRPr/>
            </a:pPr>
            <a:r>
              <a:rPr lang="en-GB" dirty="0"/>
              <a:t>There is frequently an opportunist, unplanned component to the offences with lack of sensible precautions</a:t>
            </a:r>
          </a:p>
          <a:p>
            <a:pPr>
              <a:buFont typeface="Arial" charset="0"/>
              <a:buChar char="•"/>
              <a:defRPr/>
            </a:pPr>
            <a:r>
              <a:rPr lang="en-GB" dirty="0"/>
              <a:t>Thoughtless and sometimes an excitement factor</a:t>
            </a:r>
          </a:p>
          <a:p>
            <a:pPr>
              <a:buFont typeface="Arial" charset="0"/>
              <a:buChar char="•"/>
              <a:defRPr/>
            </a:pPr>
            <a:r>
              <a:rPr lang="en-GB" dirty="0"/>
              <a:t>The chances of getting caught are high because of the general lack of awareness and ineptitude once it comes to escaping or concealing tracks</a:t>
            </a:r>
          </a:p>
          <a:p>
            <a:pPr marL="0" indent="0">
              <a:buFont typeface="Arial" charset="0"/>
              <a:buNone/>
              <a:defRPr/>
            </a:pPr>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18AE0D5E-DEFD-4FA7-95EA-BAD94C4A9EBE}"/>
              </a:ext>
            </a:extLst>
          </p:cNvPr>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GB" altLang="en-US"/>
              <a:t>Presentations</a:t>
            </a:r>
          </a:p>
        </p:txBody>
      </p:sp>
      <p:sp>
        <p:nvSpPr>
          <p:cNvPr id="44035" name="Text Placeholder 2">
            <a:extLst>
              <a:ext uri="{FF2B5EF4-FFF2-40B4-BE49-F238E27FC236}">
                <a16:creationId xmlns:a16="http://schemas.microsoft.com/office/drawing/2014/main" id="{86AA2817-97D9-4ADE-AA8F-ED4776193325}"/>
              </a:ext>
            </a:extLst>
          </p:cNvPr>
          <p:cNvSpPr>
            <a:spLocks noGrp="1"/>
          </p:cNvSpPr>
          <p:nvPr>
            <p:ph type="body" sz="quarter" idx="13"/>
          </p:nvPr>
        </p:nvSpPr>
        <p:spPr bwMode="auto">
          <a:xfrm>
            <a:off x="457200" y="1954213"/>
            <a:ext cx="7839075" cy="3721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The majority of offences are committed jointly, usually with more intelligent peers</a:t>
            </a:r>
          </a:p>
          <a:p>
            <a:r>
              <a:rPr lang="en-GB" altLang="en-US"/>
              <a:t>Gaining acceptance within the group may be the motivating factor</a:t>
            </a:r>
          </a:p>
          <a:p>
            <a:r>
              <a:rPr lang="en-GB" altLang="en-US"/>
              <a:t>Solitary delinquent acts are less common and usually result from the inability to control an overwhelming desire or an over reaction to frustrations in a temperamentally predisposed individual</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C9C2A947-C648-457D-8F5B-2EDDBD55C516}"/>
              </a:ext>
            </a:extLst>
          </p:cNvPr>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GB" altLang="en-US"/>
              <a:t>Sex offenders</a:t>
            </a:r>
          </a:p>
        </p:txBody>
      </p:sp>
      <p:sp>
        <p:nvSpPr>
          <p:cNvPr id="3" name="Text Placeholder 2">
            <a:extLst>
              <a:ext uri="{FF2B5EF4-FFF2-40B4-BE49-F238E27FC236}">
                <a16:creationId xmlns:a16="http://schemas.microsoft.com/office/drawing/2014/main" id="{29DEDB5D-DD9B-4BF0-A56E-B383B5AAC47C}"/>
              </a:ext>
            </a:extLst>
          </p:cNvPr>
          <p:cNvSpPr>
            <a:spLocks noGrp="1"/>
          </p:cNvSpPr>
          <p:nvPr>
            <p:ph type="body" sz="quarter" idx="13"/>
          </p:nvPr>
        </p:nvSpPr>
        <p:spPr>
          <a:xfrm>
            <a:off x="457200" y="1954213"/>
            <a:ext cx="7839075" cy="3721100"/>
          </a:xfrm>
        </p:spPr>
        <p:txBody>
          <a:bodyPr/>
          <a:lstStyle/>
          <a:p>
            <a:pPr>
              <a:buFont typeface="Arial" charset="0"/>
              <a:buChar char="•"/>
              <a:defRPr/>
            </a:pPr>
            <a:r>
              <a:rPr lang="en-GB" dirty="0"/>
              <a:t>majority of incidents are of a minor nature, mainly incidents of exposure and minor indecent assault</a:t>
            </a:r>
          </a:p>
          <a:p>
            <a:pPr>
              <a:buFont typeface="Arial" charset="0"/>
              <a:buChar char="•"/>
              <a:defRPr/>
            </a:pPr>
            <a:r>
              <a:rPr lang="en-GB" dirty="0"/>
              <a:t>due to the consequences of normal sex drive coupled with lack of opportunities for normal sexual outlets compounded by poor impulse control, lack of social skills and protective and restrictive families</a:t>
            </a:r>
          </a:p>
          <a:p>
            <a:pPr marL="0" indent="0">
              <a:buFont typeface="Arial" charset="0"/>
              <a:buNone/>
              <a:defRPr/>
            </a:pPr>
            <a:endParaRPr lang="en-GB"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B4D36DBA-DE0B-4DFE-BF7A-E99E75741107}"/>
              </a:ext>
            </a:extLst>
          </p:cNvPr>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GB" altLang="en-US"/>
              <a:t>Sex offenders</a:t>
            </a:r>
          </a:p>
        </p:txBody>
      </p:sp>
      <p:sp>
        <p:nvSpPr>
          <p:cNvPr id="3" name="Text Placeholder 2">
            <a:extLst>
              <a:ext uri="{FF2B5EF4-FFF2-40B4-BE49-F238E27FC236}">
                <a16:creationId xmlns:a16="http://schemas.microsoft.com/office/drawing/2014/main" id="{1D3EB789-A4C4-4AB7-AD39-33B8AF2AA66B}"/>
              </a:ext>
            </a:extLst>
          </p:cNvPr>
          <p:cNvSpPr>
            <a:spLocks noGrp="1"/>
          </p:cNvSpPr>
          <p:nvPr>
            <p:ph type="body" sz="quarter" idx="13"/>
          </p:nvPr>
        </p:nvSpPr>
        <p:spPr>
          <a:xfrm>
            <a:off x="457200" y="1954213"/>
            <a:ext cx="7839075" cy="3721100"/>
          </a:xfrm>
        </p:spPr>
        <p:txBody>
          <a:bodyPr/>
          <a:lstStyle/>
          <a:p>
            <a:pPr>
              <a:buFont typeface="Arial" charset="0"/>
              <a:buChar char="•"/>
              <a:defRPr/>
            </a:pPr>
            <a:r>
              <a:rPr lang="en-GB" dirty="0"/>
              <a:t>Indecent exposure is typically carried out impulsively without precautions to escape detection – frequently from window or door of the family home or in the street or local parks. The incidents of indecent exposure are equally impulsive and are rarely harmful to the victim</a:t>
            </a:r>
          </a:p>
          <a:p>
            <a:pPr>
              <a:buFont typeface="Arial" charset="0"/>
              <a:buChar char="•"/>
              <a:defRPr/>
            </a:pPr>
            <a:r>
              <a:rPr lang="en-GB" dirty="0"/>
              <a:t>Misinterpretation of the friendliness shown by female staff, neighbours or female friends sometimes result in inappropriate sexual advances </a:t>
            </a:r>
          </a:p>
          <a:p>
            <a:pPr marL="0" indent="0">
              <a:buFont typeface="Arial" charset="0"/>
              <a:buNone/>
              <a:defRPr/>
            </a:pPr>
            <a:endParaRPr lang="en-GB"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9DFAE5EF-31B4-4AA3-81CD-9BE4A78B7674}"/>
              </a:ext>
            </a:extLst>
          </p:cNvPr>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GB" altLang="en-US"/>
              <a:t>Sex offenders</a:t>
            </a:r>
          </a:p>
        </p:txBody>
      </p:sp>
      <p:sp>
        <p:nvSpPr>
          <p:cNvPr id="3" name="Text Placeholder 2">
            <a:extLst>
              <a:ext uri="{FF2B5EF4-FFF2-40B4-BE49-F238E27FC236}">
                <a16:creationId xmlns:a16="http://schemas.microsoft.com/office/drawing/2014/main" id="{22091328-9C50-49BF-95D4-25ABCD477E28}"/>
              </a:ext>
            </a:extLst>
          </p:cNvPr>
          <p:cNvSpPr>
            <a:spLocks noGrp="1"/>
          </p:cNvSpPr>
          <p:nvPr>
            <p:ph type="body" sz="quarter" idx="13"/>
          </p:nvPr>
        </p:nvSpPr>
        <p:spPr>
          <a:xfrm>
            <a:off x="457200" y="1954213"/>
            <a:ext cx="7839075" cy="3721100"/>
          </a:xfrm>
        </p:spPr>
        <p:txBody>
          <a:bodyPr/>
          <a:lstStyle/>
          <a:p>
            <a:pPr>
              <a:buFont typeface="Arial" charset="0"/>
              <a:buChar char="•"/>
              <a:defRPr/>
            </a:pPr>
            <a:r>
              <a:rPr lang="en-GB" dirty="0"/>
              <a:t>Persistent and more serious offenders, on the other hand, tend to come from highly disturbed family backgrounds, show evidence of personality disorder and commit ranges of other offence</a:t>
            </a:r>
          </a:p>
          <a:p>
            <a:pPr>
              <a:buFont typeface="Arial" charset="0"/>
              <a:buChar char="•"/>
              <a:defRPr/>
            </a:pPr>
            <a:r>
              <a:rPr lang="en-GB" dirty="0"/>
              <a:t>Are indiscriminate in their choice of victim and frequently use violence</a:t>
            </a:r>
          </a:p>
          <a:p>
            <a:pPr>
              <a:buFont typeface="Arial" charset="0"/>
              <a:buChar char="•"/>
              <a:defRPr/>
            </a:pPr>
            <a:r>
              <a:rPr lang="en-GB" dirty="0"/>
              <a:t>A high percentage of the victims are children and usually below the age of 14 years</a:t>
            </a:r>
          </a:p>
          <a:p>
            <a:pPr marL="0" indent="0">
              <a:buFont typeface="Arial" charset="0"/>
              <a:buNone/>
              <a:defRPr/>
            </a:pPr>
            <a:endParaRPr lang="en-GB" dirty="0"/>
          </a:p>
          <a:p>
            <a:pPr>
              <a:buFont typeface="Arial" charset="0"/>
              <a:buChar char="•"/>
              <a:defRPr/>
            </a:pPr>
            <a:endParaRPr lang="en-GB" dirty="0"/>
          </a:p>
          <a:p>
            <a:pPr marL="0" indent="0">
              <a:buFont typeface="Arial" charset="0"/>
              <a:buNone/>
              <a:defRPr/>
            </a:pPr>
            <a:endParaRPr lang="en-GB"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28271722-95D6-44EB-BE26-17AEF58EB0D2}"/>
              </a:ext>
            </a:extLst>
          </p:cNvPr>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GB" altLang="en-US"/>
              <a:t>Arson</a:t>
            </a:r>
          </a:p>
        </p:txBody>
      </p:sp>
      <p:sp>
        <p:nvSpPr>
          <p:cNvPr id="3" name="Text Placeholder 2">
            <a:extLst>
              <a:ext uri="{FF2B5EF4-FFF2-40B4-BE49-F238E27FC236}">
                <a16:creationId xmlns:a16="http://schemas.microsoft.com/office/drawing/2014/main" id="{95C45045-2AED-4C39-BFCB-0AB6E3E830E2}"/>
              </a:ext>
            </a:extLst>
          </p:cNvPr>
          <p:cNvSpPr>
            <a:spLocks noGrp="1"/>
          </p:cNvSpPr>
          <p:nvPr>
            <p:ph type="body" sz="quarter" idx="13"/>
          </p:nvPr>
        </p:nvSpPr>
        <p:spPr>
          <a:xfrm>
            <a:off x="457200" y="1954213"/>
            <a:ext cx="7839075" cy="3721100"/>
          </a:xfrm>
        </p:spPr>
        <p:txBody>
          <a:bodyPr/>
          <a:lstStyle/>
          <a:p>
            <a:pPr>
              <a:buFont typeface="Arial" charset="0"/>
              <a:buChar char="•"/>
              <a:defRPr/>
            </a:pPr>
            <a:r>
              <a:rPr lang="en-GB" dirty="0"/>
              <a:t>Most studies show it to be particularly associated with low intelligence and mental retardation</a:t>
            </a:r>
          </a:p>
          <a:p>
            <a:pPr>
              <a:buFont typeface="Arial" charset="0"/>
              <a:buChar char="•"/>
              <a:defRPr/>
            </a:pPr>
            <a:r>
              <a:rPr lang="en-GB" dirty="0"/>
              <a:t>Mainly 16-25 age group</a:t>
            </a:r>
          </a:p>
          <a:p>
            <a:pPr>
              <a:buFont typeface="Arial" charset="0"/>
              <a:buChar char="•"/>
              <a:defRPr/>
            </a:pPr>
            <a:r>
              <a:rPr lang="en-GB" dirty="0"/>
              <a:t>High incidents of attempted suicide, self mutilation, psychotic overlay and property offences</a:t>
            </a:r>
          </a:p>
          <a:p>
            <a:pPr>
              <a:buFont typeface="Arial" charset="0"/>
              <a:buChar char="•"/>
              <a:defRPr/>
            </a:pPr>
            <a:r>
              <a:rPr lang="en-GB" dirty="0"/>
              <a:t>Much lower incidents of aggression towards others and sex offences, compared to the control group</a:t>
            </a:r>
          </a:p>
          <a:p>
            <a:pPr marL="0" indent="0">
              <a:buFont typeface="Arial" charset="0"/>
              <a:buNone/>
              <a:defRPr/>
            </a:pPr>
            <a:endParaRPr lang="en-GB"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E75E10DD-325A-4190-8ECD-D305C8F0F1FD}"/>
              </a:ext>
            </a:extLst>
          </p:cNvPr>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GB" altLang="en-US"/>
              <a:t>Arson</a:t>
            </a:r>
          </a:p>
        </p:txBody>
      </p:sp>
      <p:sp>
        <p:nvSpPr>
          <p:cNvPr id="53251" name="Text Placeholder 2">
            <a:extLst>
              <a:ext uri="{FF2B5EF4-FFF2-40B4-BE49-F238E27FC236}">
                <a16:creationId xmlns:a16="http://schemas.microsoft.com/office/drawing/2014/main" id="{17F52CC4-1F95-47F4-81EE-8402603982D2}"/>
              </a:ext>
            </a:extLst>
          </p:cNvPr>
          <p:cNvSpPr>
            <a:spLocks noGrp="1"/>
          </p:cNvSpPr>
          <p:nvPr>
            <p:ph type="body" sz="quarter" idx="13"/>
          </p:nvPr>
        </p:nvSpPr>
        <p:spPr bwMode="auto">
          <a:xfrm>
            <a:off x="457200" y="1570038"/>
            <a:ext cx="7839075" cy="460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Scott, 1978, separated fire setting into motivated and motiveless groups</a:t>
            </a:r>
          </a:p>
          <a:p>
            <a:r>
              <a:rPr lang="en-GB" altLang="en-US"/>
              <a:t>In the motivated group there was a clear motive of profit, such as revenge, concealments of other crimes or sometimes political or racial reasons</a:t>
            </a:r>
          </a:p>
          <a:p>
            <a:r>
              <a:rPr lang="en-GB" altLang="en-US"/>
              <a:t>The vast majority of the intellectual disability arsonists fall in to the motiveless group – presence of mental illness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3EBFE9DC-0D03-4B8E-B7FB-8D70345B216F}"/>
              </a:ext>
            </a:extLst>
          </p:cNvPr>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Guiding principles </a:t>
            </a:r>
          </a:p>
        </p:txBody>
      </p:sp>
      <p:sp>
        <p:nvSpPr>
          <p:cNvPr id="4" name="Content Placeholder 4">
            <a:extLst>
              <a:ext uri="{FF2B5EF4-FFF2-40B4-BE49-F238E27FC236}">
                <a16:creationId xmlns:a16="http://schemas.microsoft.com/office/drawing/2014/main" id="{E194C21D-CD56-445E-84B0-B69FEB6A03AC}"/>
              </a:ext>
            </a:extLst>
          </p:cNvPr>
          <p:cNvSpPr>
            <a:spLocks noGrp="1"/>
          </p:cNvSpPr>
          <p:nvPr>
            <p:ph type="body" sz="quarter" idx="13"/>
          </p:nvPr>
        </p:nvSpPr>
        <p:spPr bwMode="auto">
          <a:xfrm>
            <a:off x="457200" y="1954213"/>
            <a:ext cx="7839075" cy="3721100"/>
          </a:xfrm>
        </p:spPr>
        <p:txBody>
          <a:bodyPr vert="horz" wrap="square" lIns="91440" tIns="45720" rIns="91440" bIns="45720" numCol="1" anchor="t" anchorCtr="0" compatLnSpc="1">
            <a:prstTxWarp prst="textNoShape">
              <a:avLst/>
            </a:prstTxWarp>
            <a:normAutofit fontScale="92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Font typeface="Arial" charset="0"/>
              <a:buChar char="•"/>
              <a:defRPr/>
            </a:pPr>
            <a:r>
              <a:rPr lang="en-US" sz="2600" dirty="0"/>
              <a:t>Mental Health Act code of practice</a:t>
            </a:r>
          </a:p>
          <a:p>
            <a:pPr eaLnBrk="1" hangingPunct="1">
              <a:buFont typeface="Arial" charset="0"/>
              <a:buChar char="•"/>
              <a:defRPr/>
            </a:pPr>
            <a:r>
              <a:rPr lang="en-US" sz="2600" dirty="0"/>
              <a:t>Mental Capacity Act 2005</a:t>
            </a:r>
          </a:p>
          <a:p>
            <a:pPr eaLnBrk="1" hangingPunct="1">
              <a:buFont typeface="Arial" charset="0"/>
              <a:buChar char="•"/>
              <a:defRPr/>
            </a:pPr>
            <a:r>
              <a:rPr lang="en-US" sz="2600" dirty="0"/>
              <a:t>Human Rights Act: Article 5 (liberty and safety)</a:t>
            </a:r>
          </a:p>
          <a:p>
            <a:pPr eaLnBrk="1" hangingPunct="1">
              <a:buFont typeface="Arial" charset="0"/>
              <a:buChar char="•"/>
              <a:defRPr/>
            </a:pPr>
            <a:r>
              <a:rPr lang="en-US" sz="2600" dirty="0"/>
              <a:t>Good Lives Model (Professor Tony Ward, 2004):Primary goods</a:t>
            </a:r>
          </a:p>
          <a:p>
            <a:pPr eaLnBrk="1" hangingPunct="1">
              <a:buFont typeface="Arial" charset="0"/>
              <a:buChar char="•"/>
              <a:defRPr/>
            </a:pPr>
            <a:r>
              <a:rPr lang="en-US" sz="2600" dirty="0"/>
              <a:t>Bradley Report 2009 and revised 2014</a:t>
            </a:r>
          </a:p>
          <a:p>
            <a:pPr eaLnBrk="1" hangingPunct="1">
              <a:buFont typeface="Arial" charset="0"/>
              <a:buChar char="•"/>
              <a:defRPr/>
            </a:pPr>
            <a:r>
              <a:rPr lang="en-GB" sz="2600" dirty="0"/>
              <a:t>Faculty Report FR/ID/04 February 2014</a:t>
            </a:r>
          </a:p>
          <a:p>
            <a:pPr eaLnBrk="1" hangingPunct="1">
              <a:buFont typeface="Arial" charset="0"/>
              <a:buChar char="•"/>
              <a:defRPr/>
            </a:pPr>
            <a:r>
              <a:rPr lang="en-GB" sz="2600" dirty="0"/>
              <a:t>5 year forward view</a:t>
            </a:r>
          </a:p>
          <a:p>
            <a:pPr eaLnBrk="1" hangingPunct="1">
              <a:buFont typeface="Arial" charset="0"/>
              <a:buChar char="•"/>
              <a:defRPr/>
            </a:pPr>
            <a:r>
              <a:rPr lang="en-GB" sz="2600" dirty="0"/>
              <a:t>Transforming Care </a:t>
            </a:r>
          </a:p>
          <a:p>
            <a:pPr eaLnBrk="1" hangingPunct="1">
              <a:buFont typeface="Arial" charset="0"/>
              <a:buChar char="•"/>
              <a:defRPr/>
            </a:pPr>
            <a:r>
              <a:rPr lang="en-GB" sz="2600" dirty="0"/>
              <a:t>Valuing People (2001)</a:t>
            </a:r>
            <a:endParaRPr lang="en-US" sz="2600" dirty="0"/>
          </a:p>
          <a:p>
            <a:pPr eaLnBrk="1" hangingPunct="1">
              <a:buFont typeface="Arial" charset="0"/>
              <a:buChar char="•"/>
              <a:defRPr/>
            </a:pPr>
            <a:endParaRPr lang="en-US" dirty="0"/>
          </a:p>
          <a:p>
            <a:pPr eaLnBrk="1" hangingPunct="1">
              <a:buFont typeface="Arial" charset="0"/>
              <a:buChar char="•"/>
              <a:defRPr/>
            </a:pPr>
            <a:endParaRPr lang="en-US" dirty="0"/>
          </a:p>
          <a:p>
            <a:pPr eaLnBrk="1" hangingPunct="1">
              <a:buFont typeface="Arial" charset="0"/>
              <a:buChar char="•"/>
              <a:defRPr/>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B630536C-E716-462D-B93F-74F485D33E99}"/>
              </a:ext>
            </a:extLst>
          </p:cNvPr>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Offenders in Intellectual Disability</a:t>
            </a:r>
          </a:p>
        </p:txBody>
      </p:sp>
      <p:sp>
        <p:nvSpPr>
          <p:cNvPr id="9219" name="Subtitle 2">
            <a:extLst>
              <a:ext uri="{FF2B5EF4-FFF2-40B4-BE49-F238E27FC236}">
                <a16:creationId xmlns:a16="http://schemas.microsoft.com/office/drawing/2014/main" id="{2ED64F43-C04E-41A9-8D5D-644AE3083D5E}"/>
              </a:ext>
            </a:extLst>
          </p:cNvPr>
          <p:cNvSpPr>
            <a:spLocks noGrp="1"/>
          </p:cNvSpPr>
          <p:nvPr>
            <p:ph type="subTitle" idx="1"/>
          </p:nvPr>
        </p:nvSpPr>
        <p:spPr bwMode="auto">
          <a:xfrm>
            <a:off x="457200" y="1757363"/>
            <a:ext cx="6400800"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To achieve this</a:t>
            </a:r>
          </a:p>
        </p:txBody>
      </p:sp>
      <p:sp>
        <p:nvSpPr>
          <p:cNvPr id="4" name="Text Placeholder 3">
            <a:extLst>
              <a:ext uri="{FF2B5EF4-FFF2-40B4-BE49-F238E27FC236}">
                <a16:creationId xmlns:a16="http://schemas.microsoft.com/office/drawing/2014/main" id="{65366155-480D-4005-B226-14A2F76DFB76}"/>
              </a:ext>
            </a:extLst>
          </p:cNvPr>
          <p:cNvSpPr>
            <a:spLocks noGrp="1"/>
          </p:cNvSpPr>
          <p:nvPr>
            <p:ph type="body" sz="quarter" idx="13"/>
          </p:nvPr>
        </p:nvSpPr>
        <p:spPr/>
        <p:txBody>
          <a:bodyPr/>
          <a:lstStyle/>
          <a:p>
            <a:pPr>
              <a:buFont typeface="Arial" charset="0"/>
              <a:buChar char="•"/>
              <a:defRPr/>
            </a:pPr>
            <a:r>
              <a:rPr lang="en-US" dirty="0"/>
              <a:t>Case Presentation</a:t>
            </a:r>
          </a:p>
          <a:p>
            <a:pPr>
              <a:buFont typeface="Arial" charset="0"/>
              <a:buChar char="•"/>
              <a:defRPr/>
            </a:pPr>
            <a:r>
              <a:rPr lang="en-US" dirty="0"/>
              <a:t>Journal Club</a:t>
            </a:r>
          </a:p>
          <a:p>
            <a:pPr>
              <a:buFont typeface="Arial" charset="0"/>
              <a:buChar char="•"/>
              <a:defRPr/>
            </a:pPr>
            <a:r>
              <a:rPr lang="en-US" dirty="0"/>
              <a:t>555 Presentation</a:t>
            </a:r>
          </a:p>
          <a:p>
            <a:pPr>
              <a:buFont typeface="Arial" charset="0"/>
              <a:buChar char="•"/>
              <a:defRPr/>
            </a:pPr>
            <a:r>
              <a:rPr lang="en-US" dirty="0"/>
              <a:t>Expert-Led Session</a:t>
            </a:r>
          </a:p>
          <a:p>
            <a:pPr>
              <a:buFont typeface="Arial" charset="0"/>
              <a:buChar char="•"/>
              <a:defRPr/>
            </a:pPr>
            <a:r>
              <a:rPr lang="en-US" dirty="0"/>
              <a:t>MCQs</a:t>
            </a:r>
          </a:p>
          <a:p>
            <a:pPr marL="0" indent="0">
              <a:buFont typeface="Arial" charset="0"/>
              <a:buNone/>
              <a:defRPr/>
            </a:pPr>
            <a:endParaRPr lang="en-US" dirty="0"/>
          </a:p>
          <a:p>
            <a:pPr>
              <a:buFont typeface="Arial" charset="0"/>
              <a:buChar char="•"/>
              <a:defRPr/>
            </a:pPr>
            <a:r>
              <a:rPr lang="en-US" dirty="0"/>
              <a:t>Please sign the register and complete the feedback</a:t>
            </a:r>
          </a:p>
          <a:p>
            <a:pPr marL="0" indent="0">
              <a:buFont typeface="Arial" charset="0"/>
              <a:buNone/>
              <a:defRPr/>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BCFCD361-E81B-42A7-BA06-6A64E26BF5AD}"/>
              </a:ext>
            </a:extLst>
          </p:cNvPr>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Forensic care pathways </a:t>
            </a:r>
          </a:p>
        </p:txBody>
      </p:sp>
      <p:sp>
        <p:nvSpPr>
          <p:cNvPr id="57347" name="Text Placeholder 2">
            <a:extLst>
              <a:ext uri="{FF2B5EF4-FFF2-40B4-BE49-F238E27FC236}">
                <a16:creationId xmlns:a16="http://schemas.microsoft.com/office/drawing/2014/main" id="{B64A3750-D6F6-489D-BCBB-625AA5A18531}"/>
              </a:ext>
            </a:extLst>
          </p:cNvPr>
          <p:cNvSpPr>
            <a:spLocks noGrp="1"/>
          </p:cNvSpPr>
          <p:nvPr>
            <p:ph type="body" sz="quarter" idx="13"/>
          </p:nvPr>
        </p:nvSpPr>
        <p:spPr bwMode="auto">
          <a:xfrm>
            <a:off x="457200" y="1954213"/>
            <a:ext cx="8385175" cy="4237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a:t>People with intellectual disability should have </a:t>
            </a:r>
            <a:r>
              <a:rPr lang="en-GB" altLang="en-US" u="sng"/>
              <a:t>equitable legal and civil rights to other people</a:t>
            </a:r>
            <a:r>
              <a:rPr lang="en-GB" altLang="en-US"/>
              <a:t>. </a:t>
            </a:r>
          </a:p>
          <a:p>
            <a:pPr eaLnBrk="1" hangingPunct="1"/>
            <a:r>
              <a:rPr lang="en-GB" altLang="en-US"/>
              <a:t>Those who are at risk of offending should also have </a:t>
            </a:r>
            <a:r>
              <a:rPr lang="en-GB" altLang="en-US" u="sng"/>
              <a:t>a right to be held accountable for intentional actions</a:t>
            </a:r>
            <a:r>
              <a:rPr lang="en-GB" altLang="en-US"/>
              <a:t>, to have fair boundaries set and to have the full range of sentencing options available to them, if convicted. </a:t>
            </a:r>
          </a:p>
          <a:p>
            <a:pPr eaLnBrk="1" hangingPunct="1"/>
            <a:r>
              <a:rPr lang="en-GB" altLang="en-US"/>
              <a:t>In view of their vulnerability and limited understanding, they may have </a:t>
            </a:r>
            <a:r>
              <a:rPr lang="en-GB" altLang="en-US" u="sng"/>
              <a:t>difficulty in exercising their rights </a:t>
            </a:r>
            <a:r>
              <a:rPr lang="en-GB" altLang="en-US"/>
              <a:t>within the criminal justice system. </a:t>
            </a:r>
          </a:p>
          <a:p>
            <a:pPr eaLnBrk="1" hangingPunct="1"/>
            <a:r>
              <a:rPr lang="en-GB" altLang="en-US"/>
              <a:t>Consequently, they may need </a:t>
            </a:r>
            <a:r>
              <a:rPr lang="en-GB" altLang="en-US" u="sng"/>
              <a:t>support</a:t>
            </a:r>
            <a:r>
              <a:rPr lang="en-GB" altLang="en-US"/>
              <a:t> when they enter the criminal justice system. </a:t>
            </a:r>
          </a:p>
          <a:p>
            <a:pPr eaLnBrk="1" hangingPunct="1"/>
            <a:endParaRPr lang="en-US" altLang="en-US"/>
          </a:p>
          <a:p>
            <a:endParaRPr lang="en-GB"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CA1DEC68-B001-4608-88CA-957439D0D9A3}"/>
              </a:ext>
            </a:extLst>
          </p:cNvPr>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Assessment of Forensic risk </a:t>
            </a:r>
          </a:p>
        </p:txBody>
      </p:sp>
      <p:sp>
        <p:nvSpPr>
          <p:cNvPr id="59395" name="Text Placeholder 2">
            <a:extLst>
              <a:ext uri="{FF2B5EF4-FFF2-40B4-BE49-F238E27FC236}">
                <a16:creationId xmlns:a16="http://schemas.microsoft.com/office/drawing/2014/main" id="{3C285618-491C-4711-832B-CFD676FDD9A4}"/>
              </a:ext>
            </a:extLst>
          </p:cNvPr>
          <p:cNvSpPr>
            <a:spLocks noGrp="1"/>
          </p:cNvSpPr>
          <p:nvPr>
            <p:ph type="body" sz="quarter" idx="13"/>
          </p:nvPr>
        </p:nvSpPr>
        <p:spPr bwMode="auto">
          <a:xfrm>
            <a:off x="457200" y="1954213"/>
            <a:ext cx="7839075" cy="3721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2000" b="1">
                <a:solidFill>
                  <a:srgbClr val="00B050"/>
                </a:solidFill>
              </a:rPr>
              <a:t>Collecting</a:t>
            </a:r>
            <a:r>
              <a:rPr lang="en-GB" altLang="en-US" sz="2000">
                <a:solidFill>
                  <a:srgbClr val="00B050"/>
                </a:solidFill>
              </a:rPr>
              <a:t> </a:t>
            </a:r>
            <a:r>
              <a:rPr lang="en-GB" altLang="en-US" sz="2000"/>
              <a:t>information relevant to the likelihood of harm, threat or danger.</a:t>
            </a:r>
          </a:p>
          <a:p>
            <a:pPr eaLnBrk="1" hangingPunct="1"/>
            <a:r>
              <a:rPr lang="en-GB" altLang="en-US" sz="2000" b="1">
                <a:solidFill>
                  <a:srgbClr val="00B050"/>
                </a:solidFill>
              </a:rPr>
              <a:t>Analysis</a:t>
            </a:r>
            <a:r>
              <a:rPr lang="en-GB" altLang="en-US" sz="2000"/>
              <a:t> of factors that may cause harm with the aim of making decisions about the most appropriate action to take. </a:t>
            </a:r>
          </a:p>
          <a:p>
            <a:pPr eaLnBrk="1" hangingPunct="1"/>
            <a:r>
              <a:rPr lang="en-GB" altLang="en-US" sz="2000" b="1">
                <a:solidFill>
                  <a:srgbClr val="00B050"/>
                </a:solidFill>
              </a:rPr>
              <a:t>Judgement</a:t>
            </a:r>
            <a:r>
              <a:rPr lang="en-GB" altLang="en-US" sz="2000"/>
              <a:t> of: </a:t>
            </a:r>
          </a:p>
          <a:p>
            <a:pPr lvl="1" eaLnBrk="1" hangingPunct="1"/>
            <a:r>
              <a:rPr lang="en-GB" altLang="en-US" sz="2000"/>
              <a:t>How likely a person is to cause harm to others?</a:t>
            </a:r>
          </a:p>
          <a:p>
            <a:pPr lvl="1" eaLnBrk="1" hangingPunct="1"/>
            <a:r>
              <a:rPr lang="en-GB" altLang="en-US" sz="2000"/>
              <a:t>Who those at risk might be?</a:t>
            </a:r>
          </a:p>
          <a:p>
            <a:pPr lvl="1" eaLnBrk="1" hangingPunct="1"/>
            <a:r>
              <a:rPr lang="en-GB" altLang="en-US" sz="2000"/>
              <a:t>What situations might increase or decrease that risk?</a:t>
            </a:r>
          </a:p>
          <a:p>
            <a:pPr lvl="1" eaLnBrk="1" hangingPunct="1"/>
            <a:r>
              <a:rPr lang="en-GB" altLang="en-US" sz="2000"/>
              <a:t>What is the severity of the risk?</a:t>
            </a:r>
          </a:p>
          <a:p>
            <a:pPr eaLnBrk="1" hangingPunct="1"/>
            <a:r>
              <a:rPr lang="en-US" altLang="en-US" sz="2000" b="1">
                <a:solidFill>
                  <a:srgbClr val="00B050"/>
                </a:solidFill>
              </a:rPr>
              <a:t>Formulation</a:t>
            </a:r>
            <a:r>
              <a:rPr lang="en-US" altLang="en-US" sz="2000">
                <a:solidFill>
                  <a:srgbClr val="00B050"/>
                </a:solidFill>
              </a:rPr>
              <a:t> </a:t>
            </a:r>
            <a:r>
              <a:rPr lang="en-US" altLang="en-US" sz="2000"/>
              <a:t>to inform intervention</a:t>
            </a:r>
            <a:endParaRPr lang="en-US" altLang="en-US" sz="2000">
              <a:solidFill>
                <a:srgbClr val="00B050"/>
              </a:solidFill>
            </a:endParaRPr>
          </a:p>
          <a:p>
            <a:pPr eaLnBrk="1" hangingPunct="1"/>
            <a:endParaRPr lang="en-GB" altLang="en-US"/>
          </a:p>
          <a:p>
            <a:pPr lvl="1" eaLnBrk="1" hangingPunct="1"/>
            <a:endParaRPr lang="en-GB" altLang="en-US"/>
          </a:p>
          <a:p>
            <a:endParaRPr lang="en-GB"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83BCBC21-C07A-4C41-A70F-BEFD5313AE40}"/>
              </a:ext>
            </a:extLst>
          </p:cNvPr>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 Risk assessments </a:t>
            </a:r>
          </a:p>
        </p:txBody>
      </p:sp>
      <p:sp>
        <p:nvSpPr>
          <p:cNvPr id="3" name="Text Placeholder 2">
            <a:extLst>
              <a:ext uri="{FF2B5EF4-FFF2-40B4-BE49-F238E27FC236}">
                <a16:creationId xmlns:a16="http://schemas.microsoft.com/office/drawing/2014/main" id="{6B1808A7-C7F2-4F93-9A63-563621E02423}"/>
              </a:ext>
            </a:extLst>
          </p:cNvPr>
          <p:cNvSpPr>
            <a:spLocks noGrp="1"/>
          </p:cNvSpPr>
          <p:nvPr>
            <p:ph type="body" sz="quarter" idx="13"/>
          </p:nvPr>
        </p:nvSpPr>
        <p:spPr>
          <a:xfrm>
            <a:off x="457200" y="1954213"/>
            <a:ext cx="7839075" cy="3721100"/>
          </a:xfrm>
        </p:spPr>
        <p:txBody>
          <a:bodyPr/>
          <a:lstStyle/>
          <a:p>
            <a:pPr eaLnBrk="1" hangingPunct="1">
              <a:buFont typeface="Arial" charset="0"/>
              <a:buNone/>
              <a:defRPr/>
            </a:pPr>
            <a:r>
              <a:rPr lang="en-US" b="1" dirty="0"/>
              <a:t>        </a:t>
            </a:r>
            <a:r>
              <a:rPr lang="en-US" dirty="0">
                <a:solidFill>
                  <a:srgbClr val="00B050"/>
                </a:solidFill>
              </a:rPr>
              <a:t>S</a:t>
            </a:r>
            <a:r>
              <a:rPr lang="en-US" dirty="0"/>
              <a:t>tructured </a:t>
            </a:r>
            <a:r>
              <a:rPr lang="en-US" dirty="0">
                <a:solidFill>
                  <a:srgbClr val="00B050"/>
                </a:solidFill>
              </a:rPr>
              <a:t>P</a:t>
            </a:r>
            <a:r>
              <a:rPr lang="en-US" dirty="0"/>
              <a:t>rofessional </a:t>
            </a:r>
            <a:r>
              <a:rPr lang="en-US" dirty="0" err="1">
                <a:solidFill>
                  <a:srgbClr val="00B050"/>
                </a:solidFill>
              </a:rPr>
              <a:t>J</a:t>
            </a:r>
            <a:r>
              <a:rPr lang="en-US" dirty="0" err="1"/>
              <a:t>udgement</a:t>
            </a:r>
            <a:r>
              <a:rPr lang="en-US" dirty="0"/>
              <a:t> assessments:</a:t>
            </a:r>
          </a:p>
          <a:p>
            <a:pPr lvl="1" eaLnBrk="1" hangingPunct="1">
              <a:buFont typeface="Arial" charset="0"/>
              <a:buChar char="–"/>
              <a:defRPr/>
            </a:pPr>
            <a:r>
              <a:rPr lang="en-US" dirty="0"/>
              <a:t>Structured Assessment of Protective Factors for violence risk (SAPROF)</a:t>
            </a:r>
          </a:p>
          <a:p>
            <a:pPr lvl="1" eaLnBrk="1" hangingPunct="1">
              <a:buFont typeface="Arial" charset="0"/>
              <a:buChar char="–"/>
              <a:defRPr/>
            </a:pPr>
            <a:r>
              <a:rPr lang="en-US" dirty="0"/>
              <a:t>HCR-20 with risk and protective factors interview</a:t>
            </a:r>
          </a:p>
          <a:p>
            <a:pPr lvl="1" eaLnBrk="1" hangingPunct="1">
              <a:buFont typeface="Arial" charset="0"/>
              <a:buChar char="–"/>
              <a:defRPr/>
            </a:pPr>
            <a:r>
              <a:rPr lang="en-US" dirty="0"/>
              <a:t>Risk of Sexual Violence Protocol (RSVP) </a:t>
            </a:r>
          </a:p>
          <a:p>
            <a:pPr eaLnBrk="1" hangingPunct="1">
              <a:buFont typeface="Arial" charset="0"/>
              <a:buChar char="•"/>
              <a:defRPr/>
            </a:pPr>
            <a:r>
              <a:rPr lang="en-US" dirty="0"/>
              <a:t>Dynamic factors assessments:</a:t>
            </a:r>
          </a:p>
          <a:p>
            <a:pPr lvl="1" eaLnBrk="1" hangingPunct="1">
              <a:buFont typeface="Arial" charset="0"/>
              <a:buChar char="–"/>
              <a:defRPr/>
            </a:pPr>
            <a:r>
              <a:rPr lang="en-GB" cap="all" dirty="0"/>
              <a:t>A</a:t>
            </a:r>
            <a:r>
              <a:rPr lang="en-GB" dirty="0"/>
              <a:t>ssessment of </a:t>
            </a:r>
            <a:r>
              <a:rPr lang="en-GB" cap="all" dirty="0"/>
              <a:t>R</a:t>
            </a:r>
            <a:r>
              <a:rPr lang="en-GB" dirty="0"/>
              <a:t>isk and </a:t>
            </a:r>
            <a:r>
              <a:rPr lang="en-GB" cap="all" dirty="0"/>
              <a:t>M</a:t>
            </a:r>
            <a:r>
              <a:rPr lang="en-GB" dirty="0"/>
              <a:t>anageability of </a:t>
            </a:r>
            <a:r>
              <a:rPr lang="en-GB" cap="all" dirty="0"/>
              <a:t>I</a:t>
            </a:r>
            <a:r>
              <a:rPr lang="en-GB" dirty="0"/>
              <a:t>ndividuals with </a:t>
            </a:r>
            <a:r>
              <a:rPr lang="en-GB" cap="all" dirty="0"/>
              <a:t>D</a:t>
            </a:r>
            <a:r>
              <a:rPr lang="en-GB" dirty="0"/>
              <a:t>evelopmental and </a:t>
            </a:r>
            <a:r>
              <a:rPr lang="en-GB" cap="all" dirty="0"/>
              <a:t>I</a:t>
            </a:r>
            <a:r>
              <a:rPr lang="en-GB" dirty="0"/>
              <a:t>ntellectual </a:t>
            </a:r>
            <a:r>
              <a:rPr lang="en-GB" cap="all" dirty="0"/>
              <a:t>L</a:t>
            </a:r>
            <a:r>
              <a:rPr lang="en-GB" dirty="0"/>
              <a:t>imitations who </a:t>
            </a:r>
            <a:r>
              <a:rPr lang="en-GB" cap="all" dirty="0"/>
              <a:t>O</a:t>
            </a:r>
            <a:r>
              <a:rPr lang="en-GB" dirty="0"/>
              <a:t>ffend</a:t>
            </a:r>
            <a:r>
              <a:rPr lang="en-GB" b="1" dirty="0"/>
              <a:t> </a:t>
            </a:r>
            <a:r>
              <a:rPr lang="en-GB" dirty="0"/>
              <a:t>(</a:t>
            </a:r>
            <a:r>
              <a:rPr lang="en-US" dirty="0" err="1"/>
              <a:t>Armadilo</a:t>
            </a:r>
            <a:r>
              <a:rPr lang="en-US" dirty="0"/>
              <a:t>-S)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4">
            <a:extLst>
              <a:ext uri="{FF2B5EF4-FFF2-40B4-BE49-F238E27FC236}">
                <a16:creationId xmlns:a16="http://schemas.microsoft.com/office/drawing/2014/main" id="{33E70C6D-663E-4653-B5FE-BF622B792648}"/>
              </a:ext>
            </a:extLst>
          </p:cNvPr>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b="1"/>
              <a:t>	                              Management</a:t>
            </a:r>
          </a:p>
        </p:txBody>
      </p:sp>
      <p:sp>
        <p:nvSpPr>
          <p:cNvPr id="62467" name="Text Placeholder 6">
            <a:extLst>
              <a:ext uri="{FF2B5EF4-FFF2-40B4-BE49-F238E27FC236}">
                <a16:creationId xmlns:a16="http://schemas.microsoft.com/office/drawing/2014/main" id="{88F5F5BD-9D81-402C-A927-D34076C165B1}"/>
              </a:ext>
            </a:extLst>
          </p:cNvPr>
          <p:cNvSpPr>
            <a:spLocks noGrp="1"/>
          </p:cNvSpPr>
          <p:nvPr>
            <p:ph type="body" idx="1"/>
          </p:nvPr>
        </p:nvSpPr>
        <p:spPr bwMode="auto">
          <a:xfrm>
            <a:off x="569913" y="1290638"/>
            <a:ext cx="4041775" cy="647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altLang="en-US"/>
              <a:t>Delivery of care</a:t>
            </a:r>
          </a:p>
        </p:txBody>
      </p:sp>
      <p:sp>
        <p:nvSpPr>
          <p:cNvPr id="62468" name="Content Placeholder 5">
            <a:extLst>
              <a:ext uri="{FF2B5EF4-FFF2-40B4-BE49-F238E27FC236}">
                <a16:creationId xmlns:a16="http://schemas.microsoft.com/office/drawing/2014/main" id="{26ACFF15-059E-403B-B056-5D4A31BDAC2C}"/>
              </a:ext>
            </a:extLst>
          </p:cNvPr>
          <p:cNvSpPr>
            <a:spLocks noGrp="1"/>
          </p:cNvSpPr>
          <p:nvPr>
            <p:ph sz="half" idx="2"/>
          </p:nvPr>
        </p:nvSpPr>
        <p:spPr bwMode="auto">
          <a:xfrm>
            <a:off x="323850" y="1971675"/>
            <a:ext cx="3813175" cy="39512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1" indent="-342900" eaLnBrk="1" hangingPunct="1">
              <a:spcBef>
                <a:spcPct val="0"/>
              </a:spcBef>
              <a:buFont typeface="Arial" panose="020B0604020202020204" pitchFamily="34" charset="0"/>
              <a:buChar char="•"/>
            </a:pPr>
            <a:r>
              <a:rPr lang="en-US" altLang="en-US"/>
              <a:t>Informed care</a:t>
            </a:r>
          </a:p>
          <a:p>
            <a:pPr marL="342900" lvl="1" indent="-342900" eaLnBrk="1" hangingPunct="1">
              <a:spcBef>
                <a:spcPct val="0"/>
              </a:spcBef>
              <a:buFont typeface="Arial" panose="020B0604020202020204" pitchFamily="34" charset="0"/>
              <a:buChar char="•"/>
            </a:pPr>
            <a:r>
              <a:rPr lang="en-US" altLang="en-US"/>
              <a:t>Agreed package of care</a:t>
            </a:r>
          </a:p>
          <a:p>
            <a:pPr marL="342900" lvl="1" indent="-342900" eaLnBrk="1" hangingPunct="1">
              <a:spcBef>
                <a:spcPct val="0"/>
              </a:spcBef>
              <a:buFont typeface="Arial" panose="020B0604020202020204" pitchFamily="34" charset="0"/>
              <a:buChar char="•"/>
            </a:pPr>
            <a:r>
              <a:rPr lang="en-US" altLang="en-US"/>
              <a:t>Resource allocation and funding</a:t>
            </a:r>
          </a:p>
          <a:p>
            <a:pPr marL="342900" lvl="1" indent="-342900" eaLnBrk="1" hangingPunct="1">
              <a:spcBef>
                <a:spcPct val="0"/>
              </a:spcBef>
              <a:buFont typeface="Arial" panose="020B0604020202020204" pitchFamily="34" charset="0"/>
              <a:buChar char="•"/>
            </a:pPr>
            <a:r>
              <a:rPr lang="en-US" altLang="en-US"/>
              <a:t>Legal framework to deliver?:</a:t>
            </a:r>
          </a:p>
          <a:p>
            <a:pPr marL="800100" lvl="2" indent="-342900" eaLnBrk="1" hangingPunct="1">
              <a:spcBef>
                <a:spcPct val="0"/>
              </a:spcBef>
              <a:buFont typeface="Wingdings" panose="05000000000000000000" pitchFamily="2" charset="2"/>
              <a:buChar char="Ø"/>
            </a:pPr>
            <a:r>
              <a:rPr lang="en-US" altLang="en-US"/>
              <a:t>Licence conditions</a:t>
            </a:r>
          </a:p>
          <a:p>
            <a:pPr marL="800100" lvl="2" indent="-342900" eaLnBrk="1" hangingPunct="1">
              <a:spcBef>
                <a:spcPct val="0"/>
              </a:spcBef>
              <a:buFont typeface="Wingdings" panose="05000000000000000000" pitchFamily="2" charset="2"/>
              <a:buChar char="Ø"/>
            </a:pPr>
            <a:r>
              <a:rPr lang="en-US" altLang="en-US"/>
              <a:t>Court orders</a:t>
            </a:r>
          </a:p>
          <a:p>
            <a:pPr marL="800100" lvl="2" indent="-342900" eaLnBrk="1" hangingPunct="1">
              <a:spcBef>
                <a:spcPct val="0"/>
              </a:spcBef>
              <a:buFont typeface="Wingdings" panose="05000000000000000000" pitchFamily="2" charset="2"/>
              <a:buChar char="Ø"/>
            </a:pPr>
            <a:r>
              <a:rPr lang="en-US" altLang="en-US"/>
              <a:t>MCA:DoLS</a:t>
            </a:r>
          </a:p>
          <a:p>
            <a:pPr marL="800100" lvl="2" indent="-342900" eaLnBrk="1" hangingPunct="1">
              <a:spcBef>
                <a:spcPct val="0"/>
              </a:spcBef>
              <a:buFont typeface="Wingdings" panose="05000000000000000000" pitchFamily="2" charset="2"/>
              <a:buChar char="Ø"/>
            </a:pPr>
            <a:r>
              <a:rPr lang="en-US" altLang="en-US"/>
              <a:t>MHA: CTO</a:t>
            </a:r>
          </a:p>
          <a:p>
            <a:pPr marL="342900" lvl="1" indent="-342900" eaLnBrk="1" hangingPunct="1">
              <a:spcBef>
                <a:spcPct val="0"/>
              </a:spcBef>
            </a:pPr>
            <a:endParaRPr lang="en-US" altLang="en-US"/>
          </a:p>
          <a:p>
            <a:pPr marL="342900" lvl="1" indent="-342900" eaLnBrk="1" hangingPunct="1">
              <a:spcBef>
                <a:spcPct val="0"/>
              </a:spcBef>
            </a:pPr>
            <a:endParaRPr lang="en-US" altLang="en-US"/>
          </a:p>
        </p:txBody>
      </p:sp>
      <p:sp>
        <p:nvSpPr>
          <p:cNvPr id="62469" name="Text Placeholder 7">
            <a:extLst>
              <a:ext uri="{FF2B5EF4-FFF2-40B4-BE49-F238E27FC236}">
                <a16:creationId xmlns:a16="http://schemas.microsoft.com/office/drawing/2014/main" id="{2F08127B-B5EB-47AC-A0DC-91EDD9135CC8}"/>
              </a:ext>
            </a:extLst>
          </p:cNvPr>
          <p:cNvSpPr>
            <a:spLocks noGrp="1"/>
          </p:cNvSpPr>
          <p:nvPr>
            <p:ph type="body" sz="quarter" idx="3"/>
          </p:nvPr>
        </p:nvSpPr>
        <p:spPr bwMode="auto">
          <a:xfrm>
            <a:off x="4645025" y="1196975"/>
            <a:ext cx="4041775" cy="647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altLang="en-US"/>
              <a:t>Supportive structures</a:t>
            </a:r>
          </a:p>
        </p:txBody>
      </p:sp>
      <p:sp>
        <p:nvSpPr>
          <p:cNvPr id="62470" name="Content Placeholder 8">
            <a:extLst>
              <a:ext uri="{FF2B5EF4-FFF2-40B4-BE49-F238E27FC236}">
                <a16:creationId xmlns:a16="http://schemas.microsoft.com/office/drawing/2014/main" id="{13E11F63-D688-4EAE-BC4B-E02235F7265B}"/>
              </a:ext>
            </a:extLst>
          </p:cNvPr>
          <p:cNvSpPr>
            <a:spLocks noGrp="1"/>
          </p:cNvSpPr>
          <p:nvPr>
            <p:ph sz="quarter" idx="4"/>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000"/>
              <a:t>Care co-ordination through CPA</a:t>
            </a:r>
          </a:p>
          <a:p>
            <a:pPr eaLnBrk="1" hangingPunct="1"/>
            <a:r>
              <a:rPr lang="en-US" altLang="en-US" sz="2000"/>
              <a:t>MDT support</a:t>
            </a:r>
          </a:p>
          <a:p>
            <a:pPr eaLnBrk="1" hangingPunct="1"/>
            <a:r>
              <a:rPr lang="en-US" altLang="en-US" sz="2000"/>
              <a:t>MAPPA and MARAC processes</a:t>
            </a:r>
          </a:p>
          <a:p>
            <a:pPr eaLnBrk="1" hangingPunct="1"/>
            <a:r>
              <a:rPr lang="en-US" altLang="en-US" sz="2000"/>
              <a:t>Risk clinics</a:t>
            </a:r>
          </a:p>
          <a:p>
            <a:pPr eaLnBrk="1" hangingPunct="1"/>
            <a:r>
              <a:rPr lang="en-US" altLang="en-US" sz="2000"/>
              <a:t>Liaison and Diversion services</a:t>
            </a:r>
          </a:p>
          <a:p>
            <a:pPr eaLnBrk="1" hangingPunct="1"/>
            <a:r>
              <a:rPr lang="en-US" altLang="en-US" sz="2000"/>
              <a:t>Probation services</a:t>
            </a:r>
          </a:p>
          <a:p>
            <a:pPr eaLnBrk="1" hangingPunct="1"/>
            <a:r>
              <a:rPr lang="en-US" altLang="en-US" sz="2000"/>
              <a:t>Victim Liaison Officers</a:t>
            </a:r>
          </a:p>
          <a:p>
            <a:pPr eaLnBrk="1" hangingPunct="1"/>
            <a:endParaRPr lang="en-US" altLang="en-US"/>
          </a:p>
          <a:p>
            <a:pPr eaLnBrk="1" hangingPunct="1"/>
            <a:endParaRPr lang="en-US" altLang="en-US"/>
          </a:p>
          <a:p>
            <a:pPr eaLnBrk="1" hangingPunct="1"/>
            <a:endParaRPr lang="en-US" altLang="en-US"/>
          </a:p>
          <a:p>
            <a:pPr eaLnBrk="1" hangingPunct="1"/>
            <a:endParaRPr lang="en-US" altLang="en-US"/>
          </a:p>
        </p:txBody>
      </p:sp>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1">
            <a:extLst>
              <a:ext uri="{FF2B5EF4-FFF2-40B4-BE49-F238E27FC236}">
                <a16:creationId xmlns:a16="http://schemas.microsoft.com/office/drawing/2014/main" id="{60538355-03C2-4DAE-A453-095592EC76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4113" y="1239838"/>
            <a:ext cx="4295775" cy="437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2B7D089C-4175-46F6-A81C-503F49A93DF7}"/>
              </a:ext>
            </a:extLst>
          </p:cNvPr>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Cases : Group exercice </a:t>
            </a:r>
          </a:p>
        </p:txBody>
      </p:sp>
      <p:sp>
        <p:nvSpPr>
          <p:cNvPr id="65539" name="Text Placeholder 2">
            <a:extLst>
              <a:ext uri="{FF2B5EF4-FFF2-40B4-BE49-F238E27FC236}">
                <a16:creationId xmlns:a16="http://schemas.microsoft.com/office/drawing/2014/main" id="{93D0E1CB-C233-4C8A-9E42-38E520E85815}"/>
              </a:ext>
            </a:extLst>
          </p:cNvPr>
          <p:cNvSpPr>
            <a:spLocks noGrp="1"/>
          </p:cNvSpPr>
          <p:nvPr>
            <p:ph type="body" sz="quarter" idx="13"/>
          </p:nvPr>
        </p:nvSpPr>
        <p:spPr bwMode="auto">
          <a:xfrm>
            <a:off x="327025" y="1954213"/>
            <a:ext cx="4619625" cy="3721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4 clinical cases </a:t>
            </a:r>
          </a:p>
          <a:p>
            <a:r>
              <a:rPr lang="en-GB" altLang="en-US"/>
              <a:t>4 groups</a:t>
            </a:r>
          </a:p>
          <a:p>
            <a:r>
              <a:rPr lang="en-GB" altLang="en-US"/>
              <a:t>Scribe </a:t>
            </a:r>
          </a:p>
          <a:p>
            <a:r>
              <a:rPr lang="en-GB" altLang="en-US"/>
              <a:t>Spokesperson </a:t>
            </a:r>
          </a:p>
        </p:txBody>
      </p:sp>
      <p:pic>
        <p:nvPicPr>
          <p:cNvPr id="65540" name="Picture Placeholder 4" descr="&quot;Opportunities multiply as they are seized.&quot; by">
            <a:extLst>
              <a:ext uri="{FF2B5EF4-FFF2-40B4-BE49-F238E27FC236}">
                <a16:creationId xmlns:a16="http://schemas.microsoft.com/office/drawing/2014/main" id="{B92719C2-CD7A-40D9-9FE0-DF437BB60782}"/>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2981" r="12981"/>
          <a:stretch>
            <a:fillRect/>
          </a:stretch>
        </p:blipFill>
        <p:spPr bwMode="auto">
          <a:xfrm>
            <a:off x="4343400" y="1554163"/>
            <a:ext cx="3998913" cy="405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F38BAB62-0A8B-4A8F-83AF-C929C77A867D}"/>
              </a:ext>
            </a:extLst>
          </p:cNvPr>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2800"/>
              <a:t>Offenders in Intellectual Disability</a:t>
            </a:r>
          </a:p>
        </p:txBody>
      </p:sp>
      <p:sp>
        <p:nvSpPr>
          <p:cNvPr id="66563" name="Subtitle 2">
            <a:extLst>
              <a:ext uri="{FF2B5EF4-FFF2-40B4-BE49-F238E27FC236}">
                <a16:creationId xmlns:a16="http://schemas.microsoft.com/office/drawing/2014/main" id="{BCB961E0-72BD-4FFE-B6ED-8C8FD65C701A}"/>
              </a:ext>
            </a:extLst>
          </p:cNvPr>
          <p:cNvSpPr>
            <a:spLocks noGrp="1"/>
          </p:cNvSpPr>
          <p:nvPr>
            <p:ph type="subTitle" idx="1"/>
          </p:nvPr>
        </p:nvSpPr>
        <p:spPr bwMode="auto">
          <a:xfrm>
            <a:off x="457200" y="1757363"/>
            <a:ext cx="6400800"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MCQs</a:t>
            </a:r>
          </a:p>
        </p:txBody>
      </p:sp>
      <p:sp>
        <p:nvSpPr>
          <p:cNvPr id="4" name="Text Placeholder 3">
            <a:extLst>
              <a:ext uri="{FF2B5EF4-FFF2-40B4-BE49-F238E27FC236}">
                <a16:creationId xmlns:a16="http://schemas.microsoft.com/office/drawing/2014/main" id="{DE2DC3B3-1165-4345-92C5-C3951CBA2357}"/>
              </a:ext>
            </a:extLst>
          </p:cNvPr>
          <p:cNvSpPr>
            <a:spLocks noGrp="1"/>
          </p:cNvSpPr>
          <p:nvPr>
            <p:ph type="body" sz="quarter" idx="13"/>
          </p:nvPr>
        </p:nvSpPr>
        <p:spPr>
          <a:xfrm>
            <a:off x="457200" y="2486025"/>
            <a:ext cx="7839075" cy="3346450"/>
          </a:xfrm>
        </p:spPr>
        <p:txBody>
          <a:bodyPr/>
          <a:lstStyle/>
          <a:p>
            <a:pPr marL="457200" indent="-457200">
              <a:buFont typeface="Arial" charset="0"/>
              <a:buAutoNum type="arabicPeriod"/>
              <a:defRPr/>
            </a:pPr>
            <a:r>
              <a:rPr lang="en-US" dirty="0"/>
              <a:t>Offenders with ID compared to other offenders:</a:t>
            </a:r>
          </a:p>
          <a:p>
            <a:pPr marL="0" indent="0">
              <a:buFont typeface="Arial" charset="0"/>
              <a:buNone/>
              <a:defRPr/>
            </a:pPr>
            <a:endParaRPr lang="en-US" dirty="0"/>
          </a:p>
          <a:p>
            <a:pPr marL="457200" lvl="1" indent="0">
              <a:buFont typeface="Arial" charset="0"/>
              <a:buNone/>
              <a:defRPr/>
            </a:pPr>
            <a:r>
              <a:rPr lang="en-GB" dirty="0"/>
              <a:t>A. Start offending at a later age </a:t>
            </a:r>
          </a:p>
          <a:p>
            <a:pPr marL="457200" lvl="1" indent="0">
              <a:buFont typeface="Arial" charset="0"/>
              <a:buNone/>
              <a:defRPr/>
            </a:pPr>
            <a:r>
              <a:rPr lang="en-GB" dirty="0"/>
              <a:t>B. Frequently are convicted of single offences</a:t>
            </a:r>
          </a:p>
          <a:p>
            <a:pPr marL="457200" lvl="1" indent="0">
              <a:buFont typeface="Arial" charset="0"/>
              <a:buNone/>
              <a:defRPr/>
            </a:pPr>
            <a:r>
              <a:rPr lang="en-GB" dirty="0"/>
              <a:t>C. Arson offences are over represented</a:t>
            </a:r>
          </a:p>
          <a:p>
            <a:pPr marL="457200" lvl="1" indent="0">
              <a:buFont typeface="Arial" charset="0"/>
              <a:buNone/>
              <a:defRPr/>
            </a:pPr>
            <a:r>
              <a:rPr lang="en-GB" dirty="0"/>
              <a:t>D. More in severe and profound disability</a:t>
            </a:r>
          </a:p>
          <a:p>
            <a:pPr marL="457200" lvl="1" indent="0">
              <a:buFont typeface="Arial" charset="0"/>
              <a:buNone/>
              <a:defRPr/>
            </a:pPr>
            <a:r>
              <a:rPr lang="en-GB" dirty="0"/>
              <a:t>E. Less likely to be convicted</a:t>
            </a:r>
          </a:p>
          <a:p>
            <a:pPr>
              <a:buFont typeface="Arial" charset="0"/>
              <a:buChar char="•"/>
              <a:defRPr/>
            </a:pP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C4C62E88-7A11-4C5C-AFFE-5D8628B42AC1}"/>
              </a:ext>
            </a:extLst>
          </p:cNvPr>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2800"/>
              <a:t>Offenders in Intellectual Disability</a:t>
            </a:r>
          </a:p>
        </p:txBody>
      </p:sp>
      <p:sp>
        <p:nvSpPr>
          <p:cNvPr id="67587" name="Subtitle 2">
            <a:extLst>
              <a:ext uri="{FF2B5EF4-FFF2-40B4-BE49-F238E27FC236}">
                <a16:creationId xmlns:a16="http://schemas.microsoft.com/office/drawing/2014/main" id="{07E4E84A-ED5D-41EB-98EE-BA6A85067835}"/>
              </a:ext>
            </a:extLst>
          </p:cNvPr>
          <p:cNvSpPr>
            <a:spLocks noGrp="1"/>
          </p:cNvSpPr>
          <p:nvPr>
            <p:ph type="subTitle" idx="1"/>
          </p:nvPr>
        </p:nvSpPr>
        <p:spPr bwMode="auto">
          <a:xfrm>
            <a:off x="457200" y="1757363"/>
            <a:ext cx="6400800"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MCQs</a:t>
            </a:r>
          </a:p>
        </p:txBody>
      </p:sp>
      <p:sp>
        <p:nvSpPr>
          <p:cNvPr id="4" name="Text Placeholder 3">
            <a:extLst>
              <a:ext uri="{FF2B5EF4-FFF2-40B4-BE49-F238E27FC236}">
                <a16:creationId xmlns:a16="http://schemas.microsoft.com/office/drawing/2014/main" id="{5D53B5AA-1FA8-45E1-ADF8-0832C4189A01}"/>
              </a:ext>
            </a:extLst>
          </p:cNvPr>
          <p:cNvSpPr>
            <a:spLocks noGrp="1"/>
          </p:cNvSpPr>
          <p:nvPr>
            <p:ph type="body" sz="quarter" idx="13"/>
          </p:nvPr>
        </p:nvSpPr>
        <p:spPr>
          <a:xfrm>
            <a:off x="457200" y="2486025"/>
            <a:ext cx="7839075" cy="3563938"/>
          </a:xfrm>
        </p:spPr>
        <p:txBody>
          <a:bodyPr/>
          <a:lstStyle/>
          <a:p>
            <a:pPr marL="0" indent="0">
              <a:buFont typeface="Arial" charset="0"/>
              <a:buNone/>
              <a:defRPr/>
            </a:pPr>
            <a:r>
              <a:rPr lang="en-US" dirty="0"/>
              <a:t>2.	Mentally ill offenders with ID were found to be:</a:t>
            </a:r>
          </a:p>
          <a:p>
            <a:pPr marL="0" indent="0">
              <a:buFont typeface="Arial" charset="0"/>
              <a:buNone/>
              <a:defRPr/>
            </a:pPr>
            <a:endParaRPr lang="en-US" dirty="0"/>
          </a:p>
          <a:p>
            <a:pPr marL="457200" lvl="1" indent="0">
              <a:buFont typeface="Arial" charset="0"/>
              <a:buNone/>
              <a:defRPr/>
            </a:pPr>
            <a:r>
              <a:rPr lang="en-GB" dirty="0"/>
              <a:t>A. 	Younger at first conviction</a:t>
            </a:r>
          </a:p>
          <a:p>
            <a:pPr marL="457200" lvl="1" indent="0">
              <a:buFont typeface="Arial" charset="0"/>
              <a:buNone/>
              <a:defRPr/>
            </a:pPr>
            <a:r>
              <a:rPr lang="en-GB" dirty="0"/>
              <a:t>B.	Had less admissions to psychiatric hospitals</a:t>
            </a:r>
          </a:p>
          <a:p>
            <a:pPr marL="457200" lvl="1" indent="0">
              <a:buFont typeface="Arial" charset="0"/>
              <a:buNone/>
              <a:defRPr/>
            </a:pPr>
            <a:r>
              <a:rPr lang="en-GB" dirty="0"/>
              <a:t>C. 	Showed a high frequency of violence</a:t>
            </a:r>
          </a:p>
          <a:p>
            <a:pPr marL="457200" lvl="1" indent="0">
              <a:buFont typeface="Arial" charset="0"/>
              <a:buNone/>
              <a:defRPr/>
            </a:pPr>
            <a:r>
              <a:rPr lang="en-GB" dirty="0"/>
              <a:t>D. 	Tended to be females</a:t>
            </a:r>
          </a:p>
          <a:p>
            <a:pPr marL="457200" lvl="1" indent="0">
              <a:buFont typeface="Arial" charset="0"/>
              <a:buNone/>
              <a:tabLst>
                <a:tab pos="898525" algn="l"/>
              </a:tabLst>
              <a:defRPr/>
            </a:pPr>
            <a:r>
              <a:rPr lang="en-GB" dirty="0"/>
              <a:t>E. 	Committed more serious offences during the         	follow-up period</a:t>
            </a:r>
          </a:p>
          <a:p>
            <a:pPr>
              <a:buFont typeface="Arial" charset="0"/>
              <a:buChar char="•"/>
              <a:defRPr/>
            </a:pP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F55DC307-700E-405E-A51D-300F6A86A37D}"/>
              </a:ext>
            </a:extLst>
          </p:cNvPr>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2800"/>
              <a:t>Offenders in Intellectual Disability</a:t>
            </a:r>
          </a:p>
        </p:txBody>
      </p:sp>
      <p:sp>
        <p:nvSpPr>
          <p:cNvPr id="68611" name="Subtitle 2">
            <a:extLst>
              <a:ext uri="{FF2B5EF4-FFF2-40B4-BE49-F238E27FC236}">
                <a16:creationId xmlns:a16="http://schemas.microsoft.com/office/drawing/2014/main" id="{44A0C2AD-B0EB-48EC-B7A3-3A858EEAB210}"/>
              </a:ext>
            </a:extLst>
          </p:cNvPr>
          <p:cNvSpPr>
            <a:spLocks noGrp="1"/>
          </p:cNvSpPr>
          <p:nvPr>
            <p:ph type="subTitle" idx="1"/>
          </p:nvPr>
        </p:nvSpPr>
        <p:spPr bwMode="auto">
          <a:xfrm>
            <a:off x="457200" y="1466850"/>
            <a:ext cx="6400800"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MCQs</a:t>
            </a:r>
          </a:p>
        </p:txBody>
      </p:sp>
      <p:sp>
        <p:nvSpPr>
          <p:cNvPr id="4" name="Text Placeholder 3">
            <a:extLst>
              <a:ext uri="{FF2B5EF4-FFF2-40B4-BE49-F238E27FC236}">
                <a16:creationId xmlns:a16="http://schemas.microsoft.com/office/drawing/2014/main" id="{4C6EDE81-8F44-43FF-A4AD-966BB86DF50C}"/>
              </a:ext>
            </a:extLst>
          </p:cNvPr>
          <p:cNvSpPr>
            <a:spLocks noGrp="1"/>
          </p:cNvSpPr>
          <p:nvPr>
            <p:ph type="body" sz="quarter" idx="13"/>
          </p:nvPr>
        </p:nvSpPr>
        <p:spPr>
          <a:xfrm>
            <a:off x="457200" y="2047875"/>
            <a:ext cx="7839075" cy="4124325"/>
          </a:xfrm>
        </p:spPr>
        <p:txBody>
          <a:bodyPr/>
          <a:lstStyle/>
          <a:p>
            <a:pPr marL="0" indent="0">
              <a:buFont typeface="Arial" charset="0"/>
              <a:buNone/>
              <a:defRPr/>
            </a:pPr>
            <a:r>
              <a:rPr lang="en-US" dirty="0"/>
              <a:t>3.	In patients with ID referred for evaluation for a report, 	the percentage felt not competent to stand trial is 	(approximately):</a:t>
            </a:r>
          </a:p>
          <a:p>
            <a:pPr marL="0" indent="0">
              <a:buFont typeface="Arial" charset="0"/>
              <a:buNone/>
              <a:defRPr/>
            </a:pPr>
            <a:endParaRPr lang="en-US" dirty="0"/>
          </a:p>
          <a:p>
            <a:pPr marL="457200" lvl="1" indent="0">
              <a:buFont typeface="Arial" charset="0"/>
              <a:buNone/>
              <a:defRPr/>
            </a:pPr>
            <a:r>
              <a:rPr lang="en-GB" dirty="0"/>
              <a:t>A. 	Up to 10%</a:t>
            </a:r>
          </a:p>
          <a:p>
            <a:pPr marL="457200" lvl="1" indent="0">
              <a:buFont typeface="Arial" charset="0"/>
              <a:buNone/>
              <a:defRPr/>
            </a:pPr>
            <a:r>
              <a:rPr lang="en-GB" dirty="0"/>
              <a:t>B.	11 – 20%</a:t>
            </a:r>
          </a:p>
          <a:p>
            <a:pPr marL="457200" lvl="1" indent="0">
              <a:buFont typeface="Arial" charset="0"/>
              <a:buNone/>
              <a:defRPr/>
            </a:pPr>
            <a:r>
              <a:rPr lang="en-GB" dirty="0"/>
              <a:t>C. 	21 – 30%</a:t>
            </a:r>
          </a:p>
          <a:p>
            <a:pPr marL="457200" lvl="1" indent="0">
              <a:buFont typeface="Arial" charset="0"/>
              <a:buNone/>
              <a:defRPr/>
            </a:pPr>
            <a:r>
              <a:rPr lang="en-GB" dirty="0"/>
              <a:t>D. 	31 – 40%</a:t>
            </a:r>
          </a:p>
          <a:p>
            <a:pPr marL="457200" lvl="1" indent="0">
              <a:buFont typeface="Arial" charset="0"/>
              <a:buNone/>
              <a:tabLst>
                <a:tab pos="898525" algn="l"/>
              </a:tabLst>
              <a:defRPr/>
            </a:pPr>
            <a:r>
              <a:rPr lang="en-GB" dirty="0"/>
              <a:t>E. 	41 – 50%</a:t>
            </a:r>
          </a:p>
          <a:p>
            <a:pPr>
              <a:buFont typeface="Arial" charset="0"/>
              <a:buChar char="•"/>
              <a:defRPr/>
            </a:pP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D962FF8A-5E47-4694-8FCB-D2692B3D7727}"/>
              </a:ext>
            </a:extLst>
          </p:cNvPr>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2800"/>
              <a:t>Offenders in Intellectual Disability</a:t>
            </a:r>
          </a:p>
        </p:txBody>
      </p:sp>
      <p:sp>
        <p:nvSpPr>
          <p:cNvPr id="69635" name="Subtitle 2">
            <a:extLst>
              <a:ext uri="{FF2B5EF4-FFF2-40B4-BE49-F238E27FC236}">
                <a16:creationId xmlns:a16="http://schemas.microsoft.com/office/drawing/2014/main" id="{7AC240DA-DED7-4C27-96C6-E269A264D032}"/>
              </a:ext>
            </a:extLst>
          </p:cNvPr>
          <p:cNvSpPr>
            <a:spLocks noGrp="1"/>
          </p:cNvSpPr>
          <p:nvPr>
            <p:ph type="subTitle" idx="1"/>
          </p:nvPr>
        </p:nvSpPr>
        <p:spPr bwMode="auto">
          <a:xfrm>
            <a:off x="457200" y="1466850"/>
            <a:ext cx="6400800"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MCQs</a:t>
            </a:r>
          </a:p>
        </p:txBody>
      </p:sp>
      <p:sp>
        <p:nvSpPr>
          <p:cNvPr id="4" name="Text Placeholder 3">
            <a:extLst>
              <a:ext uri="{FF2B5EF4-FFF2-40B4-BE49-F238E27FC236}">
                <a16:creationId xmlns:a16="http://schemas.microsoft.com/office/drawing/2014/main" id="{375E8281-7C14-4FE3-844C-4D8984231398}"/>
              </a:ext>
            </a:extLst>
          </p:cNvPr>
          <p:cNvSpPr>
            <a:spLocks noGrp="1"/>
          </p:cNvSpPr>
          <p:nvPr>
            <p:ph type="body" sz="quarter" idx="13"/>
          </p:nvPr>
        </p:nvSpPr>
        <p:spPr>
          <a:xfrm>
            <a:off x="457200" y="2047875"/>
            <a:ext cx="7839075" cy="4124325"/>
          </a:xfrm>
        </p:spPr>
        <p:txBody>
          <a:bodyPr/>
          <a:lstStyle/>
          <a:p>
            <a:pPr marL="0" indent="0">
              <a:buFont typeface="Arial" charset="0"/>
              <a:buNone/>
              <a:defRPr/>
            </a:pPr>
            <a:r>
              <a:rPr lang="en-US" dirty="0"/>
              <a:t>4.	In offenders with ID the following is the most commonly used form of psychosocial input/therapy:</a:t>
            </a:r>
          </a:p>
          <a:p>
            <a:pPr marL="0" indent="0">
              <a:buFont typeface="Arial" charset="0"/>
              <a:buNone/>
              <a:defRPr/>
            </a:pPr>
            <a:endParaRPr lang="en-US" dirty="0"/>
          </a:p>
          <a:p>
            <a:pPr marL="457200" lvl="1" indent="0">
              <a:buFont typeface="Arial" charset="0"/>
              <a:buNone/>
              <a:defRPr/>
            </a:pPr>
            <a:r>
              <a:rPr lang="en-GB" dirty="0"/>
              <a:t>A. 	Psychodynamic Psychotherapy</a:t>
            </a:r>
          </a:p>
          <a:p>
            <a:pPr marL="457200" lvl="1" indent="0">
              <a:buFont typeface="Arial" charset="0"/>
              <a:buNone/>
              <a:defRPr/>
            </a:pPr>
            <a:r>
              <a:rPr lang="en-GB" dirty="0"/>
              <a:t>B.	Gestalt Therapy</a:t>
            </a:r>
          </a:p>
          <a:p>
            <a:pPr marL="457200" lvl="1" indent="0">
              <a:buFont typeface="Arial" charset="0"/>
              <a:buNone/>
              <a:defRPr/>
            </a:pPr>
            <a:r>
              <a:rPr lang="en-GB" dirty="0"/>
              <a:t>C. 	Cognitive Behavioural Therapy</a:t>
            </a:r>
          </a:p>
          <a:p>
            <a:pPr marL="457200" lvl="1" indent="0">
              <a:buFont typeface="Arial" charset="0"/>
              <a:buNone/>
              <a:defRPr/>
            </a:pPr>
            <a:r>
              <a:rPr lang="en-GB" dirty="0"/>
              <a:t>D. 	Response and Stimulus Prevention</a:t>
            </a:r>
          </a:p>
          <a:p>
            <a:pPr marL="457200" lvl="1" indent="0">
              <a:buFont typeface="Arial" charset="0"/>
              <a:buNone/>
              <a:tabLst>
                <a:tab pos="898525" algn="l"/>
              </a:tabLst>
              <a:defRPr/>
            </a:pPr>
            <a:r>
              <a:rPr lang="en-GB" dirty="0"/>
              <a:t>E. 	Dialectical Behavioural Therapy</a:t>
            </a:r>
          </a:p>
          <a:p>
            <a:pPr>
              <a:buFont typeface="Arial" charset="0"/>
              <a:buChar char="•"/>
              <a:defRPr/>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5A5D35C3-3D51-4D70-9137-27D3FCFCAB51}"/>
              </a:ext>
            </a:extLst>
          </p:cNvPr>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Offenders in Intellectual Disability</a:t>
            </a:r>
          </a:p>
        </p:txBody>
      </p:sp>
      <p:sp>
        <p:nvSpPr>
          <p:cNvPr id="10243" name="Subtitle 2">
            <a:extLst>
              <a:ext uri="{FF2B5EF4-FFF2-40B4-BE49-F238E27FC236}">
                <a16:creationId xmlns:a16="http://schemas.microsoft.com/office/drawing/2014/main" id="{4A730E82-1D4E-4B64-B130-8BE6ECFED290}"/>
              </a:ext>
            </a:extLst>
          </p:cNvPr>
          <p:cNvSpPr>
            <a:spLocks noGrp="1"/>
          </p:cNvSpPr>
          <p:nvPr>
            <p:ph type="subTitle" idx="1"/>
          </p:nvPr>
        </p:nvSpPr>
        <p:spPr bwMode="auto">
          <a:xfrm>
            <a:off x="457200" y="1757363"/>
            <a:ext cx="6400800"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Expert Led Session</a:t>
            </a:r>
          </a:p>
        </p:txBody>
      </p:sp>
      <p:sp>
        <p:nvSpPr>
          <p:cNvPr id="10244" name="Text Placeholder 3">
            <a:extLst>
              <a:ext uri="{FF2B5EF4-FFF2-40B4-BE49-F238E27FC236}">
                <a16:creationId xmlns:a16="http://schemas.microsoft.com/office/drawing/2014/main" id="{2EF88314-1726-4160-94A4-4D62D86E82D6}"/>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endParaRPr lang="en-US" altLang="en-US"/>
          </a:p>
          <a:p>
            <a:pPr marL="0" indent="0" algn="ctr">
              <a:buFont typeface="Arial" panose="020B0604020202020204" pitchFamily="34" charset="0"/>
              <a:buNone/>
            </a:pPr>
            <a:endParaRPr lang="en-US" altLang="en-US"/>
          </a:p>
          <a:p>
            <a:pPr marL="0" indent="0" algn="ctr">
              <a:buFont typeface="Arial" panose="020B0604020202020204" pitchFamily="34" charset="0"/>
              <a:buNone/>
            </a:pPr>
            <a:r>
              <a:rPr lang="en-GB" altLang="en-US"/>
              <a:t>Forensic Psychiatry of Intellectual Disability</a:t>
            </a:r>
          </a:p>
          <a:p>
            <a:pPr marL="0" indent="0" algn="ctr" eaLnBrk="1" hangingPunct="1">
              <a:buFont typeface="Arial" panose="020B0604020202020204" pitchFamily="34" charset="0"/>
              <a:buNone/>
            </a:pPr>
            <a:r>
              <a:rPr lang="en-GB" altLang="en-US"/>
              <a:t>Dr M A Razzaque</a:t>
            </a:r>
          </a:p>
          <a:p>
            <a:pPr marL="0" indent="0" algn="ctr" eaLnBrk="1" hangingPunct="1">
              <a:buFont typeface="Arial" panose="020B0604020202020204" pitchFamily="34" charset="0"/>
              <a:buNone/>
            </a:pPr>
            <a:r>
              <a:rPr lang="en-GB" altLang="en-US"/>
              <a:t>Dr Burke </a:t>
            </a:r>
          </a:p>
          <a:p>
            <a:pPr marL="0" indent="0" algn="ctr" eaLnBrk="1" hangingPunct="1">
              <a:buFont typeface="Arial" panose="020B0604020202020204" pitchFamily="34" charset="0"/>
              <a:buNone/>
            </a:pPr>
            <a:r>
              <a:rPr lang="en-GB" altLang="en-US"/>
              <a:t>Dr Gupta</a:t>
            </a:r>
          </a:p>
          <a:p>
            <a:pPr marL="0" indent="0" algn="ctr" eaLnBrk="1" hangingPunct="1">
              <a:buFont typeface="Arial" panose="020B0604020202020204" pitchFamily="34" charset="0"/>
              <a:buNone/>
            </a:pPr>
            <a:endParaRPr lang="en-GB"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DE2F827F-133A-4ED6-8F93-C8FFCF36F7F0}"/>
              </a:ext>
            </a:extLst>
          </p:cNvPr>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2800"/>
              <a:t>Offenders in Intellectual Disability</a:t>
            </a:r>
          </a:p>
        </p:txBody>
      </p:sp>
      <p:sp>
        <p:nvSpPr>
          <p:cNvPr id="70659" name="Subtitle 2">
            <a:extLst>
              <a:ext uri="{FF2B5EF4-FFF2-40B4-BE49-F238E27FC236}">
                <a16:creationId xmlns:a16="http://schemas.microsoft.com/office/drawing/2014/main" id="{5D86AC77-089F-4D52-93C5-17E8CBC41FF5}"/>
              </a:ext>
            </a:extLst>
          </p:cNvPr>
          <p:cNvSpPr>
            <a:spLocks noGrp="1"/>
          </p:cNvSpPr>
          <p:nvPr>
            <p:ph type="subTitle" idx="1"/>
          </p:nvPr>
        </p:nvSpPr>
        <p:spPr bwMode="auto">
          <a:xfrm>
            <a:off x="457200" y="1466850"/>
            <a:ext cx="6400800"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MCQs</a:t>
            </a:r>
          </a:p>
        </p:txBody>
      </p:sp>
      <p:sp>
        <p:nvSpPr>
          <p:cNvPr id="4" name="Text Placeholder 3">
            <a:extLst>
              <a:ext uri="{FF2B5EF4-FFF2-40B4-BE49-F238E27FC236}">
                <a16:creationId xmlns:a16="http://schemas.microsoft.com/office/drawing/2014/main" id="{ED072992-FA51-44E3-B7AC-7080BF0F1F80}"/>
              </a:ext>
            </a:extLst>
          </p:cNvPr>
          <p:cNvSpPr>
            <a:spLocks noGrp="1"/>
          </p:cNvSpPr>
          <p:nvPr>
            <p:ph type="body" sz="quarter" idx="13"/>
          </p:nvPr>
        </p:nvSpPr>
        <p:spPr>
          <a:xfrm>
            <a:off x="457200" y="2047875"/>
            <a:ext cx="7839075" cy="4124325"/>
          </a:xfrm>
        </p:spPr>
        <p:txBody>
          <a:bodyPr/>
          <a:lstStyle/>
          <a:p>
            <a:pPr marL="0" indent="0">
              <a:buFont typeface="Arial" charset="0"/>
              <a:buNone/>
              <a:defRPr/>
            </a:pPr>
            <a:r>
              <a:rPr lang="en-US" dirty="0"/>
              <a:t>5.	Regarding the PCL-R:</a:t>
            </a:r>
          </a:p>
          <a:p>
            <a:pPr marL="0" indent="0">
              <a:buFont typeface="Arial" charset="0"/>
              <a:buNone/>
              <a:defRPr/>
            </a:pPr>
            <a:endParaRPr lang="en-US" dirty="0"/>
          </a:p>
          <a:p>
            <a:pPr marL="457200" lvl="1" indent="0">
              <a:buFont typeface="Arial" charset="0"/>
              <a:buNone/>
              <a:defRPr/>
            </a:pPr>
            <a:r>
              <a:rPr lang="en-GB" dirty="0"/>
              <a:t>A. 	Low scores are related to recidivism</a:t>
            </a:r>
          </a:p>
          <a:p>
            <a:pPr marL="457200" lvl="1" indent="0">
              <a:buFont typeface="Arial" charset="0"/>
              <a:buNone/>
              <a:defRPr/>
            </a:pPr>
            <a:r>
              <a:rPr lang="en-GB" dirty="0"/>
              <a:t>B.	Relates to Cluster A personality disorders</a:t>
            </a:r>
          </a:p>
          <a:p>
            <a:pPr marL="457200" lvl="1" indent="0">
              <a:buFont typeface="Arial" charset="0"/>
              <a:buNone/>
              <a:defRPr/>
            </a:pPr>
            <a:r>
              <a:rPr lang="en-GB" dirty="0"/>
              <a:t>C. 	Those in medium security have higher scores 	than those in high security</a:t>
            </a:r>
          </a:p>
          <a:p>
            <a:pPr marL="457200" lvl="1" indent="0">
              <a:buFont typeface="Arial" charset="0"/>
              <a:buNone/>
              <a:defRPr/>
            </a:pPr>
            <a:r>
              <a:rPr lang="en-GB" dirty="0"/>
              <a:t>D. 	Scoring patterns in ID populations are 	significantly different compared to the general 	population</a:t>
            </a:r>
          </a:p>
          <a:p>
            <a:pPr marL="457200" lvl="1" indent="0">
              <a:buFont typeface="Arial" charset="0"/>
              <a:buNone/>
              <a:tabLst>
                <a:tab pos="898525" algn="l"/>
              </a:tabLst>
              <a:defRPr/>
            </a:pPr>
            <a:r>
              <a:rPr lang="en-GB" dirty="0"/>
              <a:t>E. 	High scores relate to aggression</a:t>
            </a:r>
          </a:p>
          <a:p>
            <a:pPr>
              <a:buFont typeface="Arial" charset="0"/>
              <a:buChar char="•"/>
              <a:defRPr/>
            </a:pP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92DC55CA-EF3B-4EED-A094-C52B1D54D66D}"/>
              </a:ext>
            </a:extLst>
          </p:cNvPr>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2800"/>
              <a:t>Offenders in Intellectual Disability</a:t>
            </a:r>
          </a:p>
        </p:txBody>
      </p:sp>
      <p:sp>
        <p:nvSpPr>
          <p:cNvPr id="72707" name="Subtitle 2">
            <a:extLst>
              <a:ext uri="{FF2B5EF4-FFF2-40B4-BE49-F238E27FC236}">
                <a16:creationId xmlns:a16="http://schemas.microsoft.com/office/drawing/2014/main" id="{FF0DCD69-5DE5-428C-A94A-F66F7FA54A7F}"/>
              </a:ext>
            </a:extLst>
          </p:cNvPr>
          <p:cNvSpPr>
            <a:spLocks noGrp="1"/>
          </p:cNvSpPr>
          <p:nvPr>
            <p:ph type="subTitle" idx="1"/>
          </p:nvPr>
        </p:nvSpPr>
        <p:spPr bwMode="auto">
          <a:xfrm>
            <a:off x="457200" y="1757363"/>
            <a:ext cx="6400800"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MCQs- Answers</a:t>
            </a:r>
          </a:p>
        </p:txBody>
      </p:sp>
      <p:sp>
        <p:nvSpPr>
          <p:cNvPr id="4" name="Text Placeholder 3">
            <a:extLst>
              <a:ext uri="{FF2B5EF4-FFF2-40B4-BE49-F238E27FC236}">
                <a16:creationId xmlns:a16="http://schemas.microsoft.com/office/drawing/2014/main" id="{0BBF8F1D-EE9D-46E8-A64E-5990DDB00BA3}"/>
              </a:ext>
            </a:extLst>
          </p:cNvPr>
          <p:cNvSpPr>
            <a:spLocks noGrp="1"/>
          </p:cNvSpPr>
          <p:nvPr>
            <p:ph type="body" sz="quarter" idx="13"/>
          </p:nvPr>
        </p:nvSpPr>
        <p:spPr>
          <a:xfrm>
            <a:off x="457200" y="2486025"/>
            <a:ext cx="7839075" cy="3346450"/>
          </a:xfrm>
        </p:spPr>
        <p:txBody>
          <a:bodyPr/>
          <a:lstStyle/>
          <a:p>
            <a:pPr marL="457200" indent="-457200">
              <a:buFont typeface="Arial" charset="0"/>
              <a:buAutoNum type="arabicPeriod"/>
              <a:defRPr/>
            </a:pPr>
            <a:r>
              <a:rPr lang="en-US" dirty="0"/>
              <a:t>Offenders with ID compared to other offenders:</a:t>
            </a:r>
          </a:p>
          <a:p>
            <a:pPr marL="0" indent="0">
              <a:buFont typeface="Arial" charset="0"/>
              <a:buNone/>
              <a:defRPr/>
            </a:pPr>
            <a:endParaRPr lang="en-US" dirty="0"/>
          </a:p>
          <a:p>
            <a:pPr marL="457200" lvl="1" indent="0">
              <a:buFont typeface="Arial" charset="0"/>
              <a:buNone/>
              <a:defRPr/>
            </a:pPr>
            <a:r>
              <a:rPr lang="en-GB" dirty="0"/>
              <a:t>A. Start offending at a later age </a:t>
            </a:r>
          </a:p>
          <a:p>
            <a:pPr marL="457200" lvl="1" indent="0">
              <a:buFont typeface="Arial" charset="0"/>
              <a:buNone/>
              <a:defRPr/>
            </a:pPr>
            <a:r>
              <a:rPr lang="en-GB" dirty="0"/>
              <a:t>B. Frequently are convicted of single offences</a:t>
            </a:r>
          </a:p>
          <a:p>
            <a:pPr marL="457200" lvl="1" indent="0">
              <a:buFont typeface="Arial" charset="0"/>
              <a:buNone/>
              <a:defRPr/>
            </a:pPr>
            <a:r>
              <a:rPr lang="en-GB" b="1" dirty="0"/>
              <a:t>C. Arson offences are over represented</a:t>
            </a:r>
          </a:p>
          <a:p>
            <a:pPr marL="457200" lvl="1" indent="0">
              <a:buFont typeface="Arial" charset="0"/>
              <a:buNone/>
              <a:defRPr/>
            </a:pPr>
            <a:r>
              <a:rPr lang="en-GB" dirty="0"/>
              <a:t>D. More in severe and profound disability</a:t>
            </a:r>
          </a:p>
          <a:p>
            <a:pPr marL="457200" lvl="1" indent="0">
              <a:buFont typeface="Arial" charset="0"/>
              <a:buNone/>
              <a:defRPr/>
            </a:pPr>
            <a:r>
              <a:rPr lang="en-GB" dirty="0"/>
              <a:t>E. Less likely to be convicted</a:t>
            </a:r>
          </a:p>
          <a:p>
            <a:pPr>
              <a:buFont typeface="Arial" charset="0"/>
              <a:buChar char="•"/>
              <a:defRPr/>
            </a:pP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701735AC-0700-499A-920A-310844AD4E5F}"/>
              </a:ext>
            </a:extLst>
          </p:cNvPr>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2800"/>
              <a:t>Offenders in Intellectual Disability</a:t>
            </a:r>
          </a:p>
        </p:txBody>
      </p:sp>
      <p:sp>
        <p:nvSpPr>
          <p:cNvPr id="74755" name="Subtitle 2">
            <a:extLst>
              <a:ext uri="{FF2B5EF4-FFF2-40B4-BE49-F238E27FC236}">
                <a16:creationId xmlns:a16="http://schemas.microsoft.com/office/drawing/2014/main" id="{B01F6005-3721-47C6-9EF5-C62FD81B18FC}"/>
              </a:ext>
            </a:extLst>
          </p:cNvPr>
          <p:cNvSpPr>
            <a:spLocks noGrp="1"/>
          </p:cNvSpPr>
          <p:nvPr>
            <p:ph type="subTitle" idx="1"/>
          </p:nvPr>
        </p:nvSpPr>
        <p:spPr bwMode="auto">
          <a:xfrm>
            <a:off x="457200" y="1757363"/>
            <a:ext cx="6400800"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MCQs– Answers</a:t>
            </a:r>
          </a:p>
        </p:txBody>
      </p:sp>
      <p:sp>
        <p:nvSpPr>
          <p:cNvPr id="4" name="Text Placeholder 3">
            <a:extLst>
              <a:ext uri="{FF2B5EF4-FFF2-40B4-BE49-F238E27FC236}">
                <a16:creationId xmlns:a16="http://schemas.microsoft.com/office/drawing/2014/main" id="{1A69C8B0-FDF7-4C6D-B391-A9F89E87EC5C}"/>
              </a:ext>
            </a:extLst>
          </p:cNvPr>
          <p:cNvSpPr>
            <a:spLocks noGrp="1"/>
          </p:cNvSpPr>
          <p:nvPr>
            <p:ph type="body" sz="quarter" idx="13"/>
          </p:nvPr>
        </p:nvSpPr>
        <p:spPr>
          <a:xfrm>
            <a:off x="457200" y="2486025"/>
            <a:ext cx="7839075" cy="3563938"/>
          </a:xfrm>
        </p:spPr>
        <p:txBody>
          <a:bodyPr/>
          <a:lstStyle/>
          <a:p>
            <a:pPr marL="0" indent="0">
              <a:buFont typeface="Arial" charset="0"/>
              <a:buNone/>
              <a:defRPr/>
            </a:pPr>
            <a:r>
              <a:rPr lang="en-US" dirty="0"/>
              <a:t>2.	Mentally ill offenders with ID were found to be:</a:t>
            </a:r>
          </a:p>
          <a:p>
            <a:pPr marL="0" indent="0">
              <a:buFont typeface="Arial" charset="0"/>
              <a:buNone/>
              <a:defRPr/>
            </a:pPr>
            <a:endParaRPr lang="en-US" dirty="0"/>
          </a:p>
          <a:p>
            <a:pPr marL="457200" lvl="1" indent="0">
              <a:buFont typeface="Arial" charset="0"/>
              <a:buNone/>
              <a:defRPr/>
            </a:pPr>
            <a:r>
              <a:rPr lang="en-GB" dirty="0"/>
              <a:t>A. 	Younger at first conviction</a:t>
            </a:r>
          </a:p>
          <a:p>
            <a:pPr marL="457200" lvl="1" indent="0">
              <a:buFont typeface="Arial" charset="0"/>
              <a:buNone/>
              <a:defRPr/>
            </a:pPr>
            <a:r>
              <a:rPr lang="en-GB" dirty="0"/>
              <a:t>B.	Had less admissions to psychiatric hospitals</a:t>
            </a:r>
          </a:p>
          <a:p>
            <a:pPr marL="457200" lvl="1" indent="0">
              <a:buFont typeface="Arial" charset="0"/>
              <a:buNone/>
              <a:defRPr/>
            </a:pPr>
            <a:r>
              <a:rPr lang="en-GB" b="1" dirty="0"/>
              <a:t>C. 	Showed a high frequency of violence</a:t>
            </a:r>
          </a:p>
          <a:p>
            <a:pPr marL="457200" lvl="1" indent="0">
              <a:buFont typeface="Arial" charset="0"/>
              <a:buNone/>
              <a:defRPr/>
            </a:pPr>
            <a:r>
              <a:rPr lang="en-GB" dirty="0"/>
              <a:t>D. 	Tended to be females</a:t>
            </a:r>
          </a:p>
          <a:p>
            <a:pPr marL="457200" lvl="1" indent="0">
              <a:buFont typeface="Arial" charset="0"/>
              <a:buNone/>
              <a:tabLst>
                <a:tab pos="898525" algn="l"/>
              </a:tabLst>
              <a:defRPr/>
            </a:pPr>
            <a:r>
              <a:rPr lang="en-GB" dirty="0"/>
              <a:t>E. 	Committed more serious offences during the         	follow-up period</a:t>
            </a:r>
          </a:p>
          <a:p>
            <a:pPr>
              <a:buFont typeface="Arial" charset="0"/>
              <a:buChar char="•"/>
              <a:defRPr/>
            </a:pP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3600D1DE-9651-4AAE-B4F6-6CB23E0C30AB}"/>
              </a:ext>
            </a:extLst>
          </p:cNvPr>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2800"/>
              <a:t>Offenders in Intellectual Disability</a:t>
            </a:r>
          </a:p>
        </p:txBody>
      </p:sp>
      <p:sp>
        <p:nvSpPr>
          <p:cNvPr id="76803" name="Subtitle 2">
            <a:extLst>
              <a:ext uri="{FF2B5EF4-FFF2-40B4-BE49-F238E27FC236}">
                <a16:creationId xmlns:a16="http://schemas.microsoft.com/office/drawing/2014/main" id="{5EE4AC40-0BF6-4DC5-9AA7-C14B0916F222}"/>
              </a:ext>
            </a:extLst>
          </p:cNvPr>
          <p:cNvSpPr>
            <a:spLocks noGrp="1"/>
          </p:cNvSpPr>
          <p:nvPr>
            <p:ph type="subTitle" idx="1"/>
          </p:nvPr>
        </p:nvSpPr>
        <p:spPr bwMode="auto">
          <a:xfrm>
            <a:off x="457200" y="1466850"/>
            <a:ext cx="6400800"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MCQs</a:t>
            </a:r>
          </a:p>
        </p:txBody>
      </p:sp>
      <p:sp>
        <p:nvSpPr>
          <p:cNvPr id="4" name="Text Placeholder 3">
            <a:extLst>
              <a:ext uri="{FF2B5EF4-FFF2-40B4-BE49-F238E27FC236}">
                <a16:creationId xmlns:a16="http://schemas.microsoft.com/office/drawing/2014/main" id="{C220233C-B379-457D-986E-1CCC5CABF777}"/>
              </a:ext>
            </a:extLst>
          </p:cNvPr>
          <p:cNvSpPr>
            <a:spLocks noGrp="1"/>
          </p:cNvSpPr>
          <p:nvPr>
            <p:ph type="body" sz="quarter" idx="13"/>
          </p:nvPr>
        </p:nvSpPr>
        <p:spPr>
          <a:xfrm>
            <a:off x="457200" y="2047875"/>
            <a:ext cx="7839075" cy="4124325"/>
          </a:xfrm>
        </p:spPr>
        <p:txBody>
          <a:bodyPr/>
          <a:lstStyle/>
          <a:p>
            <a:pPr marL="0" indent="0">
              <a:buFont typeface="Arial" charset="0"/>
              <a:buNone/>
              <a:defRPr/>
            </a:pPr>
            <a:r>
              <a:rPr lang="en-US" dirty="0"/>
              <a:t>3.	In patients with ID referred for evaluation for a report, 	the percentage felt not competent to stand trial is 	(approximately):</a:t>
            </a:r>
          </a:p>
          <a:p>
            <a:pPr marL="0" indent="0">
              <a:buFont typeface="Arial" charset="0"/>
              <a:buNone/>
              <a:defRPr/>
            </a:pPr>
            <a:endParaRPr lang="en-US" dirty="0"/>
          </a:p>
          <a:p>
            <a:pPr marL="457200" lvl="1" indent="0">
              <a:buFont typeface="Arial" charset="0"/>
              <a:buNone/>
              <a:defRPr/>
            </a:pPr>
            <a:r>
              <a:rPr lang="en-GB" dirty="0"/>
              <a:t>A. 	Up to 10%</a:t>
            </a:r>
          </a:p>
          <a:p>
            <a:pPr marL="457200" lvl="1" indent="0">
              <a:buFont typeface="Arial" charset="0"/>
              <a:buNone/>
              <a:defRPr/>
            </a:pPr>
            <a:r>
              <a:rPr lang="en-GB" dirty="0"/>
              <a:t>B.	11 – 20%</a:t>
            </a:r>
          </a:p>
          <a:p>
            <a:pPr marL="457200" lvl="1" indent="0">
              <a:buFont typeface="Arial" charset="0"/>
              <a:buNone/>
              <a:defRPr/>
            </a:pPr>
            <a:r>
              <a:rPr lang="en-GB" dirty="0"/>
              <a:t>C. 	21 – 30%</a:t>
            </a:r>
          </a:p>
          <a:p>
            <a:pPr marL="457200" lvl="1" indent="0">
              <a:buFont typeface="Arial" charset="0"/>
              <a:buNone/>
              <a:defRPr/>
            </a:pPr>
            <a:r>
              <a:rPr lang="en-GB" b="1" dirty="0"/>
              <a:t>D. 	31 – 40%</a:t>
            </a:r>
          </a:p>
          <a:p>
            <a:pPr marL="457200" lvl="1" indent="0">
              <a:buFont typeface="Arial" charset="0"/>
              <a:buNone/>
              <a:tabLst>
                <a:tab pos="898525" algn="l"/>
              </a:tabLst>
              <a:defRPr/>
            </a:pPr>
            <a:r>
              <a:rPr lang="en-GB" dirty="0"/>
              <a:t>E. 	41 – 50%</a:t>
            </a:r>
          </a:p>
          <a:p>
            <a:pPr>
              <a:buFont typeface="Arial" charset="0"/>
              <a:buChar char="•"/>
              <a:defRPr/>
            </a:pP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E3F36106-556B-4A73-906E-211D8053066E}"/>
              </a:ext>
            </a:extLst>
          </p:cNvPr>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2800"/>
              <a:t>Offenders in Intellectual Disability</a:t>
            </a:r>
          </a:p>
        </p:txBody>
      </p:sp>
      <p:sp>
        <p:nvSpPr>
          <p:cNvPr id="78851" name="Subtitle 2">
            <a:extLst>
              <a:ext uri="{FF2B5EF4-FFF2-40B4-BE49-F238E27FC236}">
                <a16:creationId xmlns:a16="http://schemas.microsoft.com/office/drawing/2014/main" id="{6B31875D-3601-42E0-9B0F-7A4D7CE615FD}"/>
              </a:ext>
            </a:extLst>
          </p:cNvPr>
          <p:cNvSpPr>
            <a:spLocks noGrp="1"/>
          </p:cNvSpPr>
          <p:nvPr>
            <p:ph type="subTitle" idx="1"/>
          </p:nvPr>
        </p:nvSpPr>
        <p:spPr bwMode="auto">
          <a:xfrm>
            <a:off x="457200" y="1466850"/>
            <a:ext cx="6400800"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MCQs</a:t>
            </a:r>
          </a:p>
        </p:txBody>
      </p:sp>
      <p:sp>
        <p:nvSpPr>
          <p:cNvPr id="4" name="Text Placeholder 3">
            <a:extLst>
              <a:ext uri="{FF2B5EF4-FFF2-40B4-BE49-F238E27FC236}">
                <a16:creationId xmlns:a16="http://schemas.microsoft.com/office/drawing/2014/main" id="{5F9FB65D-43B2-4A48-A859-CC7403DAA8C2}"/>
              </a:ext>
            </a:extLst>
          </p:cNvPr>
          <p:cNvSpPr>
            <a:spLocks noGrp="1"/>
          </p:cNvSpPr>
          <p:nvPr>
            <p:ph type="body" sz="quarter" idx="13"/>
          </p:nvPr>
        </p:nvSpPr>
        <p:spPr>
          <a:xfrm>
            <a:off x="457200" y="2047875"/>
            <a:ext cx="7839075" cy="4124325"/>
          </a:xfrm>
        </p:spPr>
        <p:txBody>
          <a:bodyPr/>
          <a:lstStyle/>
          <a:p>
            <a:pPr marL="0" indent="0">
              <a:buFont typeface="Arial" charset="0"/>
              <a:buNone/>
              <a:defRPr/>
            </a:pPr>
            <a:r>
              <a:rPr lang="en-US" dirty="0"/>
              <a:t>4.	In offenders with ID the following is the most commonly used form of psychosocial input/therapy:</a:t>
            </a:r>
          </a:p>
          <a:p>
            <a:pPr marL="0" indent="0">
              <a:buFont typeface="Arial" charset="0"/>
              <a:buNone/>
              <a:defRPr/>
            </a:pPr>
            <a:endParaRPr lang="en-US" dirty="0"/>
          </a:p>
          <a:p>
            <a:pPr marL="457200" lvl="1" indent="0">
              <a:buFont typeface="Arial" charset="0"/>
              <a:buNone/>
              <a:defRPr/>
            </a:pPr>
            <a:r>
              <a:rPr lang="en-GB" dirty="0"/>
              <a:t>A. 	Psychodynamic Psychotherapy</a:t>
            </a:r>
          </a:p>
          <a:p>
            <a:pPr marL="457200" lvl="1" indent="0">
              <a:buFont typeface="Arial" charset="0"/>
              <a:buNone/>
              <a:defRPr/>
            </a:pPr>
            <a:r>
              <a:rPr lang="en-GB" dirty="0"/>
              <a:t>B.	Gestalt Therapy</a:t>
            </a:r>
          </a:p>
          <a:p>
            <a:pPr marL="457200" lvl="1" indent="0">
              <a:buFont typeface="Arial" charset="0"/>
              <a:buNone/>
              <a:defRPr/>
            </a:pPr>
            <a:r>
              <a:rPr lang="en-GB" b="1" dirty="0"/>
              <a:t>C. 	Cognitive Behavioural Therapy</a:t>
            </a:r>
          </a:p>
          <a:p>
            <a:pPr marL="457200" lvl="1" indent="0">
              <a:buFont typeface="Arial" charset="0"/>
              <a:buNone/>
              <a:defRPr/>
            </a:pPr>
            <a:r>
              <a:rPr lang="en-GB" dirty="0"/>
              <a:t>D. 	Response and Stimulus Prevention</a:t>
            </a:r>
          </a:p>
          <a:p>
            <a:pPr marL="457200" lvl="1" indent="0">
              <a:buFont typeface="Arial" charset="0"/>
              <a:buNone/>
              <a:tabLst>
                <a:tab pos="898525" algn="l"/>
              </a:tabLst>
              <a:defRPr/>
            </a:pPr>
            <a:r>
              <a:rPr lang="en-GB" dirty="0"/>
              <a:t>E. 	Dialectical Behavioural Therapy</a:t>
            </a:r>
          </a:p>
          <a:p>
            <a:pPr>
              <a:buFont typeface="Arial" charset="0"/>
              <a:buChar char="•"/>
              <a:defRPr/>
            </a:pP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id="{DA4B3F09-F173-4BF6-B612-2972BA3A7EBD}"/>
              </a:ext>
            </a:extLst>
          </p:cNvPr>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2800"/>
              <a:t>Offenders in Intellectual Disability</a:t>
            </a:r>
          </a:p>
        </p:txBody>
      </p:sp>
      <p:sp>
        <p:nvSpPr>
          <p:cNvPr id="80899" name="Subtitle 2">
            <a:extLst>
              <a:ext uri="{FF2B5EF4-FFF2-40B4-BE49-F238E27FC236}">
                <a16:creationId xmlns:a16="http://schemas.microsoft.com/office/drawing/2014/main" id="{867196FA-5F23-4B20-BBE3-43C0286F0F5B}"/>
              </a:ext>
            </a:extLst>
          </p:cNvPr>
          <p:cNvSpPr>
            <a:spLocks noGrp="1"/>
          </p:cNvSpPr>
          <p:nvPr>
            <p:ph type="subTitle" idx="1"/>
          </p:nvPr>
        </p:nvSpPr>
        <p:spPr bwMode="auto">
          <a:xfrm>
            <a:off x="457200" y="1466850"/>
            <a:ext cx="6400800"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MCQs</a:t>
            </a:r>
          </a:p>
        </p:txBody>
      </p:sp>
      <p:sp>
        <p:nvSpPr>
          <p:cNvPr id="4" name="Text Placeholder 3">
            <a:extLst>
              <a:ext uri="{FF2B5EF4-FFF2-40B4-BE49-F238E27FC236}">
                <a16:creationId xmlns:a16="http://schemas.microsoft.com/office/drawing/2014/main" id="{0464DB19-916B-4897-80DB-680CA9BE5272}"/>
              </a:ext>
            </a:extLst>
          </p:cNvPr>
          <p:cNvSpPr>
            <a:spLocks noGrp="1"/>
          </p:cNvSpPr>
          <p:nvPr>
            <p:ph type="body" sz="quarter" idx="13"/>
          </p:nvPr>
        </p:nvSpPr>
        <p:spPr>
          <a:xfrm>
            <a:off x="457200" y="2047875"/>
            <a:ext cx="7839075" cy="4124325"/>
          </a:xfrm>
        </p:spPr>
        <p:txBody>
          <a:bodyPr/>
          <a:lstStyle/>
          <a:p>
            <a:pPr marL="0" indent="0">
              <a:buFont typeface="Arial" charset="0"/>
              <a:buNone/>
              <a:defRPr/>
            </a:pPr>
            <a:r>
              <a:rPr lang="en-US" dirty="0"/>
              <a:t>5.	Regarding the PCL-R:</a:t>
            </a:r>
          </a:p>
          <a:p>
            <a:pPr marL="0" indent="0">
              <a:buFont typeface="Arial" charset="0"/>
              <a:buNone/>
              <a:defRPr/>
            </a:pPr>
            <a:endParaRPr lang="en-US" dirty="0"/>
          </a:p>
          <a:p>
            <a:pPr marL="457200" lvl="1" indent="0">
              <a:buFont typeface="Arial" charset="0"/>
              <a:buNone/>
              <a:defRPr/>
            </a:pPr>
            <a:r>
              <a:rPr lang="en-GB" dirty="0"/>
              <a:t>A. 	Low scores are related to recidivism</a:t>
            </a:r>
          </a:p>
          <a:p>
            <a:pPr marL="457200" lvl="1" indent="0">
              <a:buFont typeface="Arial" charset="0"/>
              <a:buNone/>
              <a:defRPr/>
            </a:pPr>
            <a:r>
              <a:rPr lang="en-GB" dirty="0"/>
              <a:t>B.	Relates to Cluster A personality disorders</a:t>
            </a:r>
          </a:p>
          <a:p>
            <a:pPr marL="457200" lvl="1" indent="0">
              <a:buFont typeface="Arial" charset="0"/>
              <a:buNone/>
              <a:defRPr/>
            </a:pPr>
            <a:r>
              <a:rPr lang="en-GB" dirty="0"/>
              <a:t>C. 	Those in medium security have higher scores 	than those in high security</a:t>
            </a:r>
          </a:p>
          <a:p>
            <a:pPr marL="457200" lvl="1" indent="0">
              <a:buFont typeface="Arial" charset="0"/>
              <a:buNone/>
              <a:defRPr/>
            </a:pPr>
            <a:r>
              <a:rPr lang="en-GB" dirty="0"/>
              <a:t>D. 	Scoring patterns in ID populations are 	significantly different compared to the general 	population</a:t>
            </a:r>
          </a:p>
          <a:p>
            <a:pPr marL="457200" lvl="1" indent="0">
              <a:buFont typeface="Arial" charset="0"/>
              <a:buNone/>
              <a:tabLst>
                <a:tab pos="898525" algn="l"/>
              </a:tabLst>
              <a:defRPr/>
            </a:pPr>
            <a:r>
              <a:rPr lang="en-GB" b="1" dirty="0"/>
              <a:t>E. 	High scores relate to aggression</a:t>
            </a:r>
          </a:p>
          <a:p>
            <a:pPr>
              <a:buFont typeface="Arial" charset="0"/>
              <a:buChar char="•"/>
              <a:defRPr/>
            </a:pP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a:extLst>
              <a:ext uri="{FF2B5EF4-FFF2-40B4-BE49-F238E27FC236}">
                <a16:creationId xmlns:a16="http://schemas.microsoft.com/office/drawing/2014/main" id="{B3CCDE3B-1C6C-4D1E-94AB-3EE291583550}"/>
              </a:ext>
            </a:extLst>
          </p:cNvPr>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a:t>Intellectual Disability – session 4</a:t>
            </a:r>
          </a:p>
        </p:txBody>
      </p:sp>
      <p:sp>
        <p:nvSpPr>
          <p:cNvPr id="82947" name="Text Placeholder 3">
            <a:extLst>
              <a:ext uri="{FF2B5EF4-FFF2-40B4-BE49-F238E27FC236}">
                <a16:creationId xmlns:a16="http://schemas.microsoft.com/office/drawing/2014/main" id="{7BF79963-A165-4788-8461-26C9E19E7AC6}"/>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lang="en-US" altLang="en-US" sz="2800"/>
              <a:t>Any Questions?</a:t>
            </a:r>
          </a:p>
          <a:p>
            <a:pPr marL="0" indent="0" algn="ctr">
              <a:buFont typeface="Arial" panose="020B0604020202020204" pitchFamily="34" charset="0"/>
              <a:buNone/>
            </a:pPr>
            <a:endParaRPr lang="en-US" altLang="en-US"/>
          </a:p>
          <a:p>
            <a:pPr marL="0" indent="0" algn="ctr">
              <a:buFont typeface="Arial" panose="020B0604020202020204" pitchFamily="34" charset="0"/>
              <a:buNone/>
            </a:pPr>
            <a:r>
              <a:rPr lang="en-US" altLang="en-US"/>
              <a:t>Thank you.</a:t>
            </a:r>
          </a:p>
          <a:p>
            <a:pPr marL="0" indent="0" algn="ctr">
              <a:buFont typeface="Arial" panose="020B0604020202020204" pitchFamily="34" charset="0"/>
              <a:buNone/>
            </a:pPr>
            <a:endParaRPr lang="en-US" altLang="en-US"/>
          </a:p>
          <a:p>
            <a:pPr marL="0" indent="0" algn="ctr">
              <a:buFont typeface="Arial" panose="020B0604020202020204" pitchFamily="34" charset="0"/>
              <a:buNone/>
            </a:pPr>
            <a:r>
              <a:rPr lang="en-US" altLang="en-US"/>
              <a:t>(Please remember to complete the feedback)</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B88EC51E-F17A-4649-83E4-804A9AFB16AE}"/>
              </a:ext>
            </a:extLst>
          </p:cNvPr>
          <p:cNvSpPr>
            <a:spLocks noGrp="1"/>
          </p:cNvSpPr>
          <p:nvPr>
            <p:ph type="ctrTitle"/>
          </p:nvPr>
        </p:nvSpPr>
        <p:spPr bwMode="auto">
          <a:xfrm>
            <a:off x="457200" y="838200"/>
            <a:ext cx="7772400" cy="1006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GB" altLang="en-US" sz="3200"/>
              <a:t>Relationship of Mental retardation to crime</a:t>
            </a:r>
          </a:p>
        </p:txBody>
      </p:sp>
      <p:sp>
        <p:nvSpPr>
          <p:cNvPr id="12291" name="Text Placeholder 2">
            <a:extLst>
              <a:ext uri="{FF2B5EF4-FFF2-40B4-BE49-F238E27FC236}">
                <a16:creationId xmlns:a16="http://schemas.microsoft.com/office/drawing/2014/main" id="{3A7C5B49-35F5-4D2A-840D-9C6E4B5937EA}"/>
              </a:ext>
            </a:extLst>
          </p:cNvPr>
          <p:cNvSpPr>
            <a:spLocks noGrp="1"/>
          </p:cNvSpPr>
          <p:nvPr>
            <p:ph type="body" sz="quarter" idx="13"/>
          </p:nvPr>
        </p:nvSpPr>
        <p:spPr bwMode="auto">
          <a:xfrm>
            <a:off x="457200" y="1954213"/>
            <a:ext cx="7839075" cy="4065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IQ for sex offenders was significantly lower than that of other offenders (East, 1942)</a:t>
            </a:r>
          </a:p>
          <a:p>
            <a:r>
              <a:rPr lang="en-GB" altLang="en-US"/>
              <a:t>Suggested intelligence was a factor in determining types of crime (Foxn USA, 1946) – </a:t>
            </a:r>
          </a:p>
          <a:p>
            <a:r>
              <a:rPr lang="en-GB" altLang="en-US"/>
              <a:t>High intelligence was related to  forgery</a:t>
            </a:r>
          </a:p>
          <a:p>
            <a:r>
              <a:rPr lang="en-GB" altLang="en-US"/>
              <a:t>Low intelligence was related to sex offending and vagrancy</a:t>
            </a:r>
          </a:p>
          <a:p>
            <a:endParaRPr lang="en-GB"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3DC9943F-9923-440B-BF94-D4A9004D0C24}"/>
              </a:ext>
            </a:extLst>
          </p:cNvPr>
          <p:cNvSpPr>
            <a:spLocks noGrp="1"/>
          </p:cNvSpPr>
          <p:nvPr>
            <p:ph type="ctrTitle"/>
          </p:nvPr>
        </p:nvSpPr>
        <p:spPr bwMode="auto">
          <a:xfrm>
            <a:off x="457200" y="898525"/>
            <a:ext cx="7772400" cy="806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Relationship of Mental Retardation to crime</a:t>
            </a:r>
          </a:p>
        </p:txBody>
      </p:sp>
      <p:sp>
        <p:nvSpPr>
          <p:cNvPr id="3" name="Text Placeholder 2">
            <a:extLst>
              <a:ext uri="{FF2B5EF4-FFF2-40B4-BE49-F238E27FC236}">
                <a16:creationId xmlns:a16="http://schemas.microsoft.com/office/drawing/2014/main" id="{34DBCD00-859E-4B60-BE9C-84C25A6D92E5}"/>
              </a:ext>
            </a:extLst>
          </p:cNvPr>
          <p:cNvSpPr>
            <a:spLocks noGrp="1"/>
          </p:cNvSpPr>
          <p:nvPr>
            <p:ph type="body" sz="quarter" idx="13"/>
          </p:nvPr>
        </p:nvSpPr>
        <p:spPr>
          <a:xfrm>
            <a:off x="457200" y="2133600"/>
            <a:ext cx="7839075" cy="3541713"/>
          </a:xfrm>
        </p:spPr>
        <p:txBody>
          <a:bodyPr/>
          <a:lstStyle/>
          <a:p>
            <a:pPr>
              <a:buFont typeface="Arial" charset="0"/>
              <a:buChar char="•"/>
              <a:defRPr/>
            </a:pPr>
            <a:r>
              <a:rPr lang="en-GB" dirty="0"/>
              <a:t>Delinquency was principally a problem of mild mental retardation (Ferguson, 1952)</a:t>
            </a:r>
          </a:p>
          <a:p>
            <a:pPr>
              <a:buFont typeface="Arial" charset="0"/>
              <a:buChar char="•"/>
              <a:defRPr/>
            </a:pPr>
            <a:r>
              <a:rPr lang="en-GB" dirty="0"/>
              <a:t>Conviction rate : Early age of onset </a:t>
            </a:r>
          </a:p>
          <a:p>
            <a:pPr marL="0" indent="0">
              <a:buFont typeface="Arial" charset="0"/>
              <a:buNone/>
              <a:defRPr/>
            </a:pPr>
            <a:r>
              <a:rPr lang="en-GB" dirty="0"/>
              <a:t>                            Increased frequency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443DC17B-D634-489E-9420-2E5794F751A8}"/>
              </a:ext>
            </a:extLst>
          </p:cNvPr>
          <p:cNvSpPr>
            <a:spLocks noGrp="1"/>
          </p:cNvSpPr>
          <p:nvPr>
            <p:ph type="ctrTitle"/>
          </p:nvPr>
        </p:nvSpPr>
        <p:spPr bwMode="auto">
          <a:xfrm>
            <a:off x="457200" y="898525"/>
            <a:ext cx="7772400" cy="806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Relationship of Mental Retardation to crime</a:t>
            </a:r>
          </a:p>
        </p:txBody>
      </p:sp>
      <p:sp>
        <p:nvSpPr>
          <p:cNvPr id="3" name="Text Placeholder 2">
            <a:extLst>
              <a:ext uri="{FF2B5EF4-FFF2-40B4-BE49-F238E27FC236}">
                <a16:creationId xmlns:a16="http://schemas.microsoft.com/office/drawing/2014/main" id="{207D46F9-5966-44CC-8239-32D6526D4A38}"/>
              </a:ext>
            </a:extLst>
          </p:cNvPr>
          <p:cNvSpPr>
            <a:spLocks noGrp="1"/>
          </p:cNvSpPr>
          <p:nvPr>
            <p:ph type="body" sz="quarter" idx="13"/>
          </p:nvPr>
        </p:nvSpPr>
        <p:spPr>
          <a:xfrm>
            <a:off x="457200" y="2133600"/>
            <a:ext cx="7839075" cy="3541713"/>
          </a:xfrm>
        </p:spPr>
        <p:txBody>
          <a:bodyPr/>
          <a:lstStyle/>
          <a:p>
            <a:pPr>
              <a:buFont typeface="Arial" charset="0"/>
              <a:buChar char="•"/>
              <a:defRPr/>
            </a:pPr>
            <a:r>
              <a:rPr lang="en-GB" dirty="0"/>
              <a:t>Walker and </a:t>
            </a:r>
            <a:r>
              <a:rPr lang="en-GB" dirty="0" err="1"/>
              <a:t>McComb</a:t>
            </a:r>
            <a:r>
              <a:rPr lang="en-GB" dirty="0"/>
              <a:t> (1973) found one third of males identified as ‘mentally retarded’ were sex offenders – victims were children</a:t>
            </a:r>
          </a:p>
          <a:p>
            <a:pPr>
              <a:buFont typeface="Arial" charset="0"/>
              <a:buChar char="•"/>
              <a:defRPr/>
            </a:pPr>
            <a:r>
              <a:rPr lang="en-GB" dirty="0"/>
              <a:t>‘Mentally impaired’ female sex offenders tended to be involved in soliciting, prostitution or incest – they became victims as much as offenders</a:t>
            </a:r>
          </a:p>
          <a:p>
            <a:pPr>
              <a:buFont typeface="Arial" charset="0"/>
              <a:buChar char="•"/>
              <a:defRPr/>
            </a:pPr>
            <a:r>
              <a:rPr lang="en-GB" dirty="0"/>
              <a:t>Association between arson and mental retardation was confined to fire-setting behaviour</a:t>
            </a:r>
          </a:p>
          <a:p>
            <a:pPr marL="0" indent="0">
              <a:buFont typeface="Arial" charset="0"/>
              <a:buNone/>
              <a:defRPr/>
            </a:pPr>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7C6813CC-5DE6-4F3A-AC66-00637A4A674F}"/>
              </a:ext>
            </a:extLst>
          </p:cNvPr>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GB" altLang="en-US" u="sng"/>
              <a:t>General Characteristics</a:t>
            </a:r>
            <a:endParaRPr lang="en-GB" altLang="en-US"/>
          </a:p>
        </p:txBody>
      </p:sp>
      <p:sp>
        <p:nvSpPr>
          <p:cNvPr id="18435" name="Text Placeholder 2">
            <a:extLst>
              <a:ext uri="{FF2B5EF4-FFF2-40B4-BE49-F238E27FC236}">
                <a16:creationId xmlns:a16="http://schemas.microsoft.com/office/drawing/2014/main" id="{C6229187-F495-43C4-9B98-FD8DC58CF82C}"/>
              </a:ext>
            </a:extLst>
          </p:cNvPr>
          <p:cNvSpPr>
            <a:spLocks noGrp="1"/>
          </p:cNvSpPr>
          <p:nvPr>
            <p:ph type="body" sz="quarter" idx="13"/>
          </p:nvPr>
        </p:nvSpPr>
        <p:spPr bwMode="auto">
          <a:xfrm>
            <a:off x="457200" y="1954213"/>
            <a:ext cx="7839075" cy="3721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As in the general population, intellectual disability offenders are essentially a male phenomena</a:t>
            </a:r>
          </a:p>
          <a:p>
            <a:r>
              <a:rPr lang="en-GB" altLang="en-US"/>
              <a:t>Typical the male offender with intellectual disability is functioning in mild borderline intellectual range</a:t>
            </a:r>
          </a:p>
          <a:p>
            <a:r>
              <a:rPr lang="en-GB" altLang="en-US"/>
              <a:t> Is in the early 20’s</a:t>
            </a:r>
          </a:p>
          <a:p>
            <a:r>
              <a:rPr lang="en-GB" altLang="en-US"/>
              <a:t>From poor urban environment</a:t>
            </a:r>
          </a:p>
          <a:p>
            <a:r>
              <a:rPr lang="en-GB" altLang="en-US"/>
              <a:t>Has suffered an unsettled and deprived upbringing</a:t>
            </a:r>
          </a:p>
          <a:p>
            <a:r>
              <a:rPr lang="en-GB" altLang="en-US"/>
              <a:t>Is likely to have a history of behavioural disorders</a:t>
            </a:r>
          </a:p>
          <a:p>
            <a:endParaRPr lang="en-GB"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95C8E95B-F3BC-43C3-86CB-79D86E054414}"/>
              </a:ext>
            </a:extLst>
          </p:cNvPr>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General Characteristics continued</a:t>
            </a:r>
          </a:p>
        </p:txBody>
      </p:sp>
      <p:sp>
        <p:nvSpPr>
          <p:cNvPr id="20483" name="Text Placeholder 2">
            <a:extLst>
              <a:ext uri="{FF2B5EF4-FFF2-40B4-BE49-F238E27FC236}">
                <a16:creationId xmlns:a16="http://schemas.microsoft.com/office/drawing/2014/main" id="{389CAFEA-1CB7-4298-9383-706BA0F0DD60}"/>
              </a:ext>
            </a:extLst>
          </p:cNvPr>
          <p:cNvSpPr>
            <a:spLocks noGrp="1"/>
          </p:cNvSpPr>
          <p:nvPr>
            <p:ph type="body" sz="quarter" idx="13"/>
          </p:nvPr>
        </p:nvSpPr>
        <p:spPr bwMode="auto">
          <a:xfrm>
            <a:off x="457200" y="1954213"/>
            <a:ext cx="7839075" cy="3721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History of previous convictions</a:t>
            </a:r>
          </a:p>
          <a:p>
            <a:r>
              <a:rPr lang="en-GB" altLang="en-US"/>
              <a:t>Residential placement</a:t>
            </a:r>
          </a:p>
          <a:p>
            <a:r>
              <a:rPr lang="en-GB" altLang="en-US"/>
              <a:t>Shown evidence of psychiatric disturbance and personality disorder</a:t>
            </a:r>
          </a:p>
          <a:p>
            <a:r>
              <a:rPr lang="en-GB" altLang="en-US"/>
              <a:t>They share many features in common with non-LD offenders</a:t>
            </a:r>
          </a:p>
          <a:p>
            <a:r>
              <a:rPr lang="en-GB" altLang="en-US"/>
              <a:t>Robertson, 1981, has pointed out that they differed significantly from mentally ill offenders whose criminal behaviour is in the main, secondary to psychiatric disorder</a:t>
            </a:r>
          </a:p>
          <a:p>
            <a:endParaRPr lang="en-GB" altLang="en-US"/>
          </a:p>
        </p:txBody>
      </p:sp>
    </p:spTree>
  </p:cSld>
  <p:clrMapOvr>
    <a:masterClrMapping/>
  </p:clrMapOvr>
</p:sld>
</file>

<file path=ppt/theme/theme1.xml><?xml version="1.0" encoding="utf-8"?>
<a:theme xmlns:a="http://schemas.openxmlformats.org/drawingml/2006/main" name="Psychiatry Recruitment P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Psychiatry Recruitment PP</Template>
  <TotalTime>2178</TotalTime>
  <Words>2338</Words>
  <Application>Microsoft Office PowerPoint</Application>
  <PresentationFormat>On-screen Show (4:3)</PresentationFormat>
  <Paragraphs>324</Paragraphs>
  <Slides>46</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Calibri</vt:lpstr>
      <vt:lpstr>Wingdings</vt:lpstr>
      <vt:lpstr>Psychiatry Recruitment PP</vt:lpstr>
      <vt:lpstr>PowerPoint Presentation</vt:lpstr>
      <vt:lpstr>Offenders in Intellectual Disability</vt:lpstr>
      <vt:lpstr>Offenders in Intellectual Disability</vt:lpstr>
      <vt:lpstr>Offenders in Intellectual Disability</vt:lpstr>
      <vt:lpstr>Relationship of Mental retardation to crime</vt:lpstr>
      <vt:lpstr>Relationship of Mental Retardation to crime</vt:lpstr>
      <vt:lpstr>Relationship of Mental Retardation to crime</vt:lpstr>
      <vt:lpstr>General Characteristics</vt:lpstr>
      <vt:lpstr>General Characteristics continued</vt:lpstr>
      <vt:lpstr>General Characteristics – continued</vt:lpstr>
      <vt:lpstr>Patterns of Offending Behaviour</vt:lpstr>
      <vt:lpstr>Patterns of offending behaviour</vt:lpstr>
      <vt:lpstr>Aetiology</vt:lpstr>
      <vt:lpstr>Cognitive functioning and personality</vt:lpstr>
      <vt:lpstr>Cognitive functioning and personality</vt:lpstr>
      <vt:lpstr>Brain damage and cerebral abnormality</vt:lpstr>
      <vt:lpstr>Brain damage and cerebral abnormality</vt:lpstr>
      <vt:lpstr>Physical and mental health</vt:lpstr>
      <vt:lpstr>Psychosocial factors</vt:lpstr>
      <vt:lpstr>Psychodynamic factors</vt:lpstr>
      <vt:lpstr>Psychodynamic factors</vt:lpstr>
      <vt:lpstr>Presentations</vt:lpstr>
      <vt:lpstr>Presentations</vt:lpstr>
      <vt:lpstr>Sex offenders</vt:lpstr>
      <vt:lpstr>Sex offenders</vt:lpstr>
      <vt:lpstr>Sex offenders</vt:lpstr>
      <vt:lpstr>Arson</vt:lpstr>
      <vt:lpstr>Arson</vt:lpstr>
      <vt:lpstr>Guiding principles </vt:lpstr>
      <vt:lpstr>Forensic care pathways </vt:lpstr>
      <vt:lpstr>Assessment of Forensic risk </vt:lpstr>
      <vt:lpstr> Risk assessments </vt:lpstr>
      <vt:lpstr>                               Management</vt:lpstr>
      <vt:lpstr>PowerPoint Presentation</vt:lpstr>
      <vt:lpstr>Cases : Group exercice </vt:lpstr>
      <vt:lpstr>Offenders in Intellectual Disability</vt:lpstr>
      <vt:lpstr>Offenders in Intellectual Disability</vt:lpstr>
      <vt:lpstr>Offenders in Intellectual Disability</vt:lpstr>
      <vt:lpstr>Offenders in Intellectual Disability</vt:lpstr>
      <vt:lpstr>Offenders in Intellectual Disability</vt:lpstr>
      <vt:lpstr>Offenders in Intellectual Disability</vt:lpstr>
      <vt:lpstr>Offenders in Intellectual Disability</vt:lpstr>
      <vt:lpstr>Offenders in Intellectual Disability</vt:lpstr>
      <vt:lpstr>Offenders in Intellectual Disability</vt:lpstr>
      <vt:lpstr>Offenders in Intellectual Disability</vt:lpstr>
      <vt:lpstr>Intellectual Disability – session 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Holly Kent</dc:creator>
  <cp:lastModifiedBy>Claire McNally</cp:lastModifiedBy>
  <cp:revision>96</cp:revision>
  <dcterms:created xsi:type="dcterms:W3CDTF">2016-02-23T11:02:26Z</dcterms:created>
  <dcterms:modified xsi:type="dcterms:W3CDTF">2020-08-21T14:41:59Z</dcterms:modified>
</cp:coreProperties>
</file>