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5" r:id="rId2"/>
    <p:sldMasterId id="2147483696" r:id="rId3"/>
  </p:sldMasterIdLst>
  <p:notesMasterIdLst>
    <p:notesMasterId r:id="rId72"/>
  </p:notesMasterIdLst>
  <p:sldIdLst>
    <p:sldId id="351" r:id="rId4"/>
    <p:sldId id="352" r:id="rId5"/>
    <p:sldId id="353" r:id="rId6"/>
    <p:sldId id="354" r:id="rId7"/>
    <p:sldId id="258" r:id="rId8"/>
    <p:sldId id="404" r:id="rId9"/>
    <p:sldId id="382" r:id="rId10"/>
    <p:sldId id="403" r:id="rId11"/>
    <p:sldId id="385" r:id="rId12"/>
    <p:sldId id="430" r:id="rId13"/>
    <p:sldId id="431" r:id="rId14"/>
    <p:sldId id="274" r:id="rId15"/>
    <p:sldId id="273" r:id="rId16"/>
    <p:sldId id="433" r:id="rId17"/>
    <p:sldId id="435" r:id="rId18"/>
    <p:sldId id="437" r:id="rId19"/>
    <p:sldId id="443" r:id="rId20"/>
    <p:sldId id="411" r:id="rId21"/>
    <p:sldId id="464" r:id="rId22"/>
    <p:sldId id="491" r:id="rId23"/>
    <p:sldId id="485" r:id="rId24"/>
    <p:sldId id="486" r:id="rId25"/>
    <p:sldId id="413" r:id="rId26"/>
    <p:sldId id="465" r:id="rId27"/>
    <p:sldId id="419" r:id="rId28"/>
    <p:sldId id="466" r:id="rId29"/>
    <p:sldId id="489" r:id="rId30"/>
    <p:sldId id="490" r:id="rId31"/>
    <p:sldId id="412" r:id="rId32"/>
    <p:sldId id="467" r:id="rId33"/>
    <p:sldId id="416" r:id="rId34"/>
    <p:sldId id="469" r:id="rId35"/>
    <p:sldId id="487" r:id="rId36"/>
    <p:sldId id="488" r:id="rId37"/>
    <p:sldId id="470" r:id="rId38"/>
    <p:sldId id="471" r:id="rId39"/>
    <p:sldId id="492" r:id="rId40"/>
    <p:sldId id="493" r:id="rId41"/>
    <p:sldId id="494" r:id="rId42"/>
    <p:sldId id="495" r:id="rId43"/>
    <p:sldId id="496" r:id="rId44"/>
    <p:sldId id="461" r:id="rId45"/>
    <p:sldId id="473" r:id="rId46"/>
    <p:sldId id="474" r:id="rId47"/>
    <p:sldId id="475" r:id="rId48"/>
    <p:sldId id="476" r:id="rId49"/>
    <p:sldId id="477" r:id="rId50"/>
    <p:sldId id="478" r:id="rId51"/>
    <p:sldId id="363" r:id="rId52"/>
    <p:sldId id="372" r:id="rId53"/>
    <p:sldId id="480" r:id="rId54"/>
    <p:sldId id="481" r:id="rId55"/>
    <p:sldId id="380" r:id="rId56"/>
    <p:sldId id="378" r:id="rId57"/>
    <p:sldId id="377" r:id="rId58"/>
    <p:sldId id="379" r:id="rId59"/>
    <p:sldId id="482" r:id="rId60"/>
    <p:sldId id="447" r:id="rId61"/>
    <p:sldId id="421" r:id="rId62"/>
    <p:sldId id="423" r:id="rId63"/>
    <p:sldId id="479" r:id="rId64"/>
    <p:sldId id="450" r:id="rId65"/>
    <p:sldId id="451" r:id="rId66"/>
    <p:sldId id="452" r:id="rId67"/>
    <p:sldId id="453" r:id="rId68"/>
    <p:sldId id="454" r:id="rId69"/>
    <p:sldId id="455" r:id="rId70"/>
    <p:sldId id="456"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88" autoAdjust="0"/>
    <p:restoredTop sz="66454" autoAdjust="0"/>
  </p:normalViewPr>
  <p:slideViewPr>
    <p:cSldViewPr>
      <p:cViewPr varScale="1">
        <p:scale>
          <a:sx n="72" d="100"/>
          <a:sy n="72" d="100"/>
        </p:scale>
        <p:origin x="684" y="72"/>
      </p:cViewPr>
      <p:guideLst>
        <p:guide orient="horz" pos="2160"/>
        <p:guide pos="2880"/>
      </p:guideLst>
    </p:cSldViewPr>
  </p:slideViewPr>
  <p:outlineViewPr>
    <p:cViewPr>
      <p:scale>
        <a:sx n="33" d="100"/>
        <a:sy n="33" d="100"/>
      </p:scale>
      <p:origin x="0" y="-16488"/>
    </p:cViewPr>
  </p:outlineViewPr>
  <p:notesTextViewPr>
    <p:cViewPr>
      <p:scale>
        <a:sx n="1" d="1"/>
        <a:sy n="1" d="1"/>
      </p:scale>
      <p:origin x="0" y="0"/>
    </p:cViewPr>
  </p:notesTextViewPr>
  <p:sorterViewPr>
    <p:cViewPr varScale="1">
      <p:scale>
        <a:sx n="1" d="1"/>
        <a:sy n="1" d="1"/>
      </p:scale>
      <p:origin x="0" y="-2796"/>
    </p:cViewPr>
  </p:sorterViewPr>
  <p:notesViewPr>
    <p:cSldViewPr>
      <p:cViewPr>
        <p:scale>
          <a:sx n="140" d="100"/>
          <a:sy n="140" d="100"/>
        </p:scale>
        <p:origin x="1044" y="-192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90A50-CE2C-4F3E-81B8-C82B8C34A89A}" type="datetimeFigureOut">
              <a:rPr lang="en-GB" smtClean="0"/>
              <a:t>08/07/2020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E623EF-F146-4267-9795-02424D1632A7}" type="slidenum">
              <a:rPr lang="en-GB" smtClean="0"/>
              <a:t>‹#›</a:t>
            </a:fld>
            <a:endParaRPr lang="en-GB"/>
          </a:p>
        </p:txBody>
      </p:sp>
    </p:spTree>
    <p:extLst>
      <p:ext uri="{BB962C8B-B14F-4D97-AF65-F5344CB8AC3E}">
        <p14:creationId xmlns:p14="http://schemas.microsoft.com/office/powerpoint/2010/main" val="250075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pPr eaLnBrk="1" hangingPunct="1">
              <a:spcBef>
                <a:spcPct val="0"/>
              </a:spcBef>
            </a:pPr>
            <a:endParaRPr lang="en-GB" altLang="en-US" dirty="0">
              <a:latin typeface="Arial" panose="020B0604020202020204" pitchFamily="34" charset="0"/>
            </a:endParaRPr>
          </a:p>
        </p:txBody>
      </p:sp>
      <p:sp>
        <p:nvSpPr>
          <p:cNvPr id="819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7AB1CD-31F1-4D53-9926-5789CBEFD416}" type="slidenum">
              <a:rPr lang="en-US" altLang="en-US" smtClean="0">
                <a:latin typeface="Calibri" panose="020F0502020204030204" pitchFamily="34" charset="0"/>
                <a:cs typeface="Arial" panose="020B0604020202020204" pitchFamily="34" charset="0"/>
              </a:rPr>
              <a:pPr>
                <a:spcBef>
                  <a:spcPct val="0"/>
                </a:spcBef>
              </a:pPr>
              <a:t>1</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655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This diagnosis should be made of a diagnosis of substance intoxication or substance withdrawal only when the symptoms in Criterion A predominate in the clinical picture and when they are sufficiently severe to warrant clinical attention</a:t>
            </a:r>
          </a:p>
          <a:p>
            <a:r>
              <a:rPr lang="en-GB" sz="1200" dirty="0"/>
              <a:t>Compare ICD10 within the alcohol lecture</a:t>
            </a:r>
          </a:p>
          <a:p>
            <a:r>
              <a:rPr lang="en-GB" sz="1200" dirty="0"/>
              <a:t> </a:t>
            </a:r>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14</a:t>
            </a:fld>
            <a:endParaRPr lang="en-GB"/>
          </a:p>
        </p:txBody>
      </p:sp>
    </p:spTree>
    <p:extLst>
      <p:ext uri="{BB962C8B-B14F-4D97-AF65-F5344CB8AC3E}">
        <p14:creationId xmlns:p14="http://schemas.microsoft.com/office/powerpoint/2010/main" val="1137869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a:ln>
                  <a:noFill/>
                </a:ln>
                <a:solidFill>
                  <a:schemeClr val="tx1"/>
                </a:solidFill>
                <a:effectLst/>
                <a:latin typeface="Calibri" panose="020F0502020204030204" pitchFamily="34" charset="0"/>
                <a:ea typeface="+mn-ea"/>
                <a:cs typeface="+mn-cs"/>
              </a:rPr>
              <a:t>Alcohol + sedatives (hypnotics/anxiolytics) particular toxic in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a:ln>
                  <a:noFill/>
                </a:ln>
                <a:solidFill>
                  <a:schemeClr val="tx1"/>
                </a:solidFill>
                <a:effectLst/>
                <a:latin typeface="Calibri" panose="020F0502020204030204" pitchFamily="34" charset="0"/>
                <a:ea typeface="+mn-ea"/>
                <a:cs typeface="+mn-cs"/>
              </a:rPr>
              <a:t>Opioids do not have relationship with psychosis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err="1">
                <a:ln>
                  <a:noFill/>
                </a:ln>
                <a:solidFill>
                  <a:schemeClr val="tx1"/>
                </a:solidFill>
                <a:effectLst/>
                <a:latin typeface="Calibri" panose="020F0502020204030204" pitchFamily="34" charset="0"/>
                <a:ea typeface="+mn-ea"/>
                <a:cs typeface="+mn-cs"/>
              </a:rPr>
              <a:t>OCD</a:t>
            </a:r>
            <a:r>
              <a:rPr kumimoji="0" lang="en-GB" altLang="en-US" sz="1200" b="0" i="0" u="none" strike="noStrike" cap="none" normalizeH="0" baseline="0" dirty="0">
                <a:ln>
                  <a:noFill/>
                </a:ln>
                <a:solidFill>
                  <a:schemeClr val="tx1"/>
                </a:solidFill>
                <a:effectLst/>
                <a:latin typeface="Calibri" panose="020F0502020204030204" pitchFamily="34" charset="0"/>
                <a:ea typeface="+mn-ea"/>
                <a:cs typeface="+mn-cs"/>
              </a:rPr>
              <a:t> associated with stimulant intoxication </a:t>
            </a:r>
            <a:endParaRPr kumimoji="0" lang="en-GB" altLang="en-US" sz="1800" b="0" i="0" u="none" strike="noStrike" cap="none" normalizeH="0" baseline="0" dirty="0">
              <a:ln>
                <a:noFill/>
              </a:ln>
              <a:solidFill>
                <a:schemeClr val="tx1"/>
              </a:solidFill>
              <a:effectLst/>
              <a:latin typeface="Arial" panose="020B0604020202020204" pitchFamily="34" charset="0"/>
            </a:endParaRPr>
          </a:p>
          <a:p>
            <a:r>
              <a:rPr lang="en-GB" baseline="0" dirty="0"/>
              <a:t>I= onset during intoxication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 = onset during withdrawal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 = persisting disorder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15</a:t>
            </a:fld>
            <a:endParaRPr lang="en-GB"/>
          </a:p>
        </p:txBody>
      </p:sp>
    </p:spTree>
    <p:extLst>
      <p:ext uri="{BB962C8B-B14F-4D97-AF65-F5344CB8AC3E}">
        <p14:creationId xmlns:p14="http://schemas.microsoft.com/office/powerpoint/2010/main" val="376610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b="0" dirty="0"/>
          </a:p>
        </p:txBody>
      </p:sp>
      <p:sp>
        <p:nvSpPr>
          <p:cNvPr id="4" name="Slide Number Placeholder 3"/>
          <p:cNvSpPr>
            <a:spLocks noGrp="1"/>
          </p:cNvSpPr>
          <p:nvPr>
            <p:ph type="sldNum" sz="quarter" idx="10"/>
          </p:nvPr>
        </p:nvSpPr>
        <p:spPr/>
        <p:txBody>
          <a:bodyPr/>
          <a:lstStyle/>
          <a:p>
            <a:fld id="{86E623EF-F146-4267-9795-02424D1632A7}" type="slidenum">
              <a:rPr lang="en-GB" smtClean="0"/>
              <a:t>16</a:t>
            </a:fld>
            <a:endParaRPr lang="en-GB"/>
          </a:p>
        </p:txBody>
      </p:sp>
    </p:spTree>
    <p:extLst>
      <p:ext uri="{BB962C8B-B14F-4D97-AF65-F5344CB8AC3E}">
        <p14:creationId xmlns:p14="http://schemas.microsoft.com/office/powerpoint/2010/main" val="2157529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17</a:t>
            </a:fld>
            <a:endParaRPr lang="en-GB"/>
          </a:p>
        </p:txBody>
      </p:sp>
    </p:spTree>
    <p:extLst>
      <p:ext uri="{BB962C8B-B14F-4D97-AF65-F5344CB8AC3E}">
        <p14:creationId xmlns:p14="http://schemas.microsoft.com/office/powerpoint/2010/main" val="1793249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Scenario</a:t>
            </a:r>
            <a:r>
              <a:rPr lang="en-GB" baseline="0" dirty="0"/>
              <a:t> 1</a:t>
            </a:r>
          </a:p>
          <a:p>
            <a:r>
              <a:rPr lang="en-GB" baseline="0" dirty="0"/>
              <a:t>Complex debate about cannabis and schizophrenia  (</a:t>
            </a:r>
            <a:r>
              <a:rPr lang="en-GB" baseline="0" dirty="0" err="1"/>
              <a:t>Volkow</a:t>
            </a:r>
            <a:r>
              <a:rPr lang="en-GB" baseline="0" dirty="0"/>
              <a:t> 2018)</a:t>
            </a:r>
          </a:p>
          <a:p>
            <a:r>
              <a:rPr lang="en-GB" baseline="0" dirty="0"/>
              <a:t>Education would seem useful </a:t>
            </a:r>
            <a:r>
              <a:rPr lang="en-GB" dirty="0"/>
              <a:t>but no clarity</a:t>
            </a:r>
            <a:r>
              <a:rPr lang="en-GB" baseline="0" dirty="0"/>
              <a:t> about best PSI ( Hunt 2013)</a:t>
            </a:r>
          </a:p>
          <a:p>
            <a:r>
              <a:rPr lang="en-US" sz="1200" b="0" i="0" u="none" strike="noStrike" kern="1200" baseline="0" dirty="0">
                <a:solidFill>
                  <a:schemeClr val="tx1"/>
                </a:solidFill>
                <a:latin typeface="+mn-lt"/>
                <a:ea typeface="+mn-ea"/>
                <a:cs typeface="+mn-cs"/>
              </a:rPr>
              <a:t>Some evidence for MI helping with  alcohol and drug  use</a:t>
            </a:r>
          </a:p>
          <a:p>
            <a:r>
              <a:rPr lang="en-US" sz="1200" b="0" i="0" u="none" strike="noStrike" kern="1200" baseline="0" dirty="0">
                <a:solidFill>
                  <a:schemeClr val="tx1"/>
                </a:solidFill>
                <a:latin typeface="+mn-lt"/>
                <a:ea typeface="+mn-ea"/>
                <a:cs typeface="+mn-cs"/>
              </a:rPr>
              <a:t>Some evidence when MI used with CBT, improved mental state  </a:t>
            </a:r>
          </a:p>
          <a:p>
            <a:r>
              <a:rPr lang="en-GB" sz="1200" kern="1200" dirty="0">
                <a:solidFill>
                  <a:schemeClr val="tx1"/>
                </a:solidFill>
                <a:effectLst/>
                <a:latin typeface="+mn-lt"/>
                <a:ea typeface="+mn-ea"/>
                <a:cs typeface="+mn-cs"/>
              </a:rPr>
              <a:t>Adapt</a:t>
            </a:r>
            <a:r>
              <a:rPr lang="en-GB" sz="1200" kern="1200" baseline="0" dirty="0">
                <a:solidFill>
                  <a:schemeClr val="tx1"/>
                </a:solidFill>
                <a:effectLst/>
                <a:latin typeface="+mn-lt"/>
                <a:ea typeface="+mn-ea"/>
                <a:cs typeface="+mn-cs"/>
              </a:rPr>
              <a:t> MI as follows</a:t>
            </a:r>
          </a:p>
          <a:p>
            <a:r>
              <a:rPr lang="en-US" sz="1200" b="0" i="0" u="none" strike="noStrike" kern="1200" baseline="0" dirty="0">
                <a:solidFill>
                  <a:schemeClr val="tx1"/>
                </a:solidFill>
                <a:latin typeface="+mn-lt"/>
                <a:ea typeface="+mn-ea"/>
                <a:cs typeface="+mn-cs"/>
              </a:rPr>
              <a:t>• Make use of more frequent and shorter reflections to clarify meaning.</a:t>
            </a:r>
          </a:p>
          <a:p>
            <a:r>
              <a:rPr lang="en-US" sz="1200" b="0" i="0" u="none" strike="noStrike" kern="1200" baseline="0" dirty="0">
                <a:solidFill>
                  <a:schemeClr val="tx1"/>
                </a:solidFill>
                <a:latin typeface="+mn-lt"/>
                <a:ea typeface="+mn-ea"/>
                <a:cs typeface="+mn-cs"/>
              </a:rPr>
              <a:t>• Use frequent and concise summaries to draw together information.</a:t>
            </a:r>
          </a:p>
          <a:p>
            <a:r>
              <a:rPr lang="en-US" sz="1200" b="0" i="0" u="none" strike="noStrike" kern="1200" baseline="0" dirty="0">
                <a:solidFill>
                  <a:schemeClr val="tx1"/>
                </a:solidFill>
                <a:latin typeface="+mn-lt"/>
                <a:ea typeface="+mn-ea"/>
                <a:cs typeface="+mn-cs"/>
              </a:rPr>
              <a:t>• Avoid emotionally salient material that is likely to increase thought disorder.</a:t>
            </a:r>
          </a:p>
          <a:p>
            <a:r>
              <a:rPr lang="en-US" sz="1200" b="0" i="0" u="none" strike="noStrike" kern="1200" baseline="0" dirty="0">
                <a:solidFill>
                  <a:schemeClr val="tx1"/>
                </a:solidFill>
                <a:latin typeface="+mn-lt"/>
                <a:ea typeface="+mn-ea"/>
                <a:cs typeface="+mn-cs"/>
              </a:rPr>
              <a:t>• Provide sufficient time for the client to respond to reflections and summaries.</a:t>
            </a:r>
          </a:p>
          <a:p>
            <a:r>
              <a:rPr lang="en-US" sz="1200" b="0" i="0" u="none" strike="noStrike" kern="1200" baseline="0" dirty="0">
                <a:solidFill>
                  <a:schemeClr val="tx1"/>
                </a:solidFill>
                <a:latin typeface="+mn-lt"/>
                <a:ea typeface="+mn-ea"/>
                <a:cs typeface="+mn-cs"/>
              </a:rPr>
              <a:t>• Ask simple open questions and avoid multiple choices or complicated language. (</a:t>
            </a:r>
            <a:r>
              <a:rPr lang="en-US" sz="1200" b="0" i="0" u="none" strike="noStrike" kern="1200" baseline="0" dirty="0" err="1">
                <a:solidFill>
                  <a:schemeClr val="tx1"/>
                </a:solidFill>
                <a:latin typeface="+mn-lt"/>
                <a:ea typeface="+mn-ea"/>
                <a:cs typeface="+mn-cs"/>
              </a:rPr>
              <a:t>CADMHC</a:t>
            </a:r>
            <a:r>
              <a:rPr lang="en-US" sz="1200" b="0" i="0" u="none" strike="noStrike" kern="1200" baseline="0" dirty="0">
                <a:solidFill>
                  <a:schemeClr val="tx1"/>
                </a:solidFill>
                <a:latin typeface="+mn-lt"/>
                <a:ea typeface="+mn-ea"/>
                <a:cs typeface="+mn-cs"/>
              </a:rPr>
              <a:t> pp116-119)</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baseline="0" dirty="0"/>
          </a:p>
          <a:p>
            <a:r>
              <a:rPr lang="en-GB" b="1" baseline="0" dirty="0"/>
              <a:t>Hunt 2013</a:t>
            </a:r>
          </a:p>
          <a:p>
            <a:r>
              <a:rPr lang="en-GB" b="1" baseline="0" dirty="0"/>
              <a:t>Aim</a:t>
            </a:r>
          </a:p>
          <a:p>
            <a:r>
              <a:rPr lang="en-GB" dirty="0"/>
              <a:t>To assess the effects of psychosocial interventions for reduction in substance use in people with a serious mental illness compared with standard care.</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Method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All 4 integrated systems in the review Morse 2006; Drake 1998; </a:t>
            </a:r>
            <a:r>
              <a:rPr lang="en-GB" baseline="0" dirty="0" err="1"/>
              <a:t>Essock</a:t>
            </a:r>
            <a:r>
              <a:rPr lang="en-GB" baseline="0" dirty="0"/>
              <a:t> 2006; Chandler 2006 were based in USA</a:t>
            </a:r>
          </a:p>
          <a:p>
            <a:r>
              <a:rPr lang="en-GB" b="1" dirty="0"/>
              <a:t>Main results</a:t>
            </a:r>
          </a:p>
          <a:p>
            <a:r>
              <a:rPr lang="en-GB" dirty="0"/>
              <a:t>32 trials with a total of 3165 participants. </a:t>
            </a:r>
          </a:p>
          <a:p>
            <a:r>
              <a:rPr lang="en-GB" b="1" dirty="0"/>
              <a:t>Evaluation of long‐term integrated care included four </a:t>
            </a:r>
            <a:r>
              <a:rPr lang="en-GB" b="1" dirty="0" err="1"/>
              <a:t>RCTs</a:t>
            </a:r>
            <a:r>
              <a:rPr lang="en-GB" b="1" dirty="0"/>
              <a:t> (n = 735). </a:t>
            </a:r>
          </a:p>
          <a:p>
            <a:r>
              <a:rPr lang="en-GB" dirty="0"/>
              <a:t>Non</a:t>
            </a:r>
            <a:r>
              <a:rPr lang="en-GB" baseline="0" dirty="0"/>
              <a:t> sig</a:t>
            </a:r>
            <a:r>
              <a:rPr lang="en-GB" dirty="0"/>
              <a:t>nificant differences on</a:t>
            </a:r>
          </a:p>
          <a:p>
            <a:r>
              <a:rPr lang="en-GB" dirty="0"/>
              <a:t>Loss to treatment (n = 603, 3 </a:t>
            </a:r>
            <a:r>
              <a:rPr lang="en-GB" dirty="0" err="1"/>
              <a:t>RCTs</a:t>
            </a:r>
            <a:r>
              <a:rPr lang="en-GB" dirty="0"/>
              <a:t>, RR 1.09 CI 0.82 to 1.45, </a:t>
            </a:r>
            <a:r>
              <a:rPr lang="en-GB" i="1" dirty="0"/>
              <a:t>low quality of evidence</a:t>
            </a:r>
            <a:r>
              <a:rPr lang="en-GB" dirty="0"/>
              <a:t>) </a:t>
            </a:r>
          </a:p>
          <a:p>
            <a:r>
              <a:rPr lang="en-GB" dirty="0"/>
              <a:t>Death by 3 years (n = 421, 2 </a:t>
            </a:r>
            <a:r>
              <a:rPr lang="en-GB" dirty="0" err="1"/>
              <a:t>RCTs</a:t>
            </a:r>
            <a:r>
              <a:rPr lang="en-GB" dirty="0"/>
              <a:t>, RR 1.18 CI 0.39 to 3.57, </a:t>
            </a:r>
            <a:r>
              <a:rPr lang="en-GB" i="1" dirty="0"/>
              <a:t>low quality of evidence</a:t>
            </a:r>
            <a:r>
              <a:rPr lang="en-GB" dirty="0"/>
              <a:t>) </a:t>
            </a:r>
          </a:p>
          <a:p>
            <a:r>
              <a:rPr lang="en-GB" dirty="0"/>
              <a:t>Alcohol use (not in remission at 36 months) (n = 143, 1 </a:t>
            </a:r>
            <a:r>
              <a:rPr lang="en-GB" dirty="0" err="1"/>
              <a:t>RCT</a:t>
            </a:r>
            <a:r>
              <a:rPr lang="en-GB" dirty="0"/>
              <a:t>, RR 1.15 CI 0.84 to 1.56,</a:t>
            </a:r>
            <a:r>
              <a:rPr lang="en-GB" i="1" dirty="0"/>
              <a:t>low quality of evidence</a:t>
            </a:r>
            <a:r>
              <a:rPr lang="en-GB" dirty="0"/>
              <a:t>)</a:t>
            </a:r>
          </a:p>
          <a:p>
            <a:r>
              <a:rPr lang="en-GB" dirty="0"/>
              <a:t>Substance use (n = 85, 1 </a:t>
            </a:r>
            <a:r>
              <a:rPr lang="en-GB" dirty="0" err="1"/>
              <a:t>RCT</a:t>
            </a:r>
            <a:r>
              <a:rPr lang="en-GB" dirty="0"/>
              <a:t>, RR 0.89 CI 0.63 to 1.25, </a:t>
            </a:r>
            <a:r>
              <a:rPr lang="en-GB" i="1" dirty="0"/>
              <a:t>low quality of evidence</a:t>
            </a:r>
            <a:r>
              <a:rPr lang="en-GB" dirty="0"/>
              <a:t>) </a:t>
            </a:r>
          </a:p>
          <a:p>
            <a:r>
              <a:rPr lang="en-GB" dirty="0"/>
              <a:t>Global assessment of functioning (n = 171, 1 </a:t>
            </a:r>
            <a:r>
              <a:rPr lang="en-GB" dirty="0" err="1"/>
              <a:t>RCT</a:t>
            </a:r>
            <a:r>
              <a:rPr lang="en-GB" dirty="0"/>
              <a:t>, MD 0.7 CI 2.07 to 3.47, </a:t>
            </a:r>
            <a:r>
              <a:rPr lang="en-GB" i="1" dirty="0"/>
              <a:t>low quality of evidence</a:t>
            </a:r>
            <a:r>
              <a:rPr lang="en-GB" dirty="0"/>
              <a:t>)</a:t>
            </a:r>
          </a:p>
          <a:p>
            <a:r>
              <a:rPr lang="en-GB" dirty="0"/>
              <a:t>General life satisfaction (n = 372, 2 </a:t>
            </a:r>
            <a:r>
              <a:rPr lang="en-GB" dirty="0" err="1"/>
              <a:t>RCTs</a:t>
            </a:r>
            <a:r>
              <a:rPr lang="en-GB" dirty="0"/>
              <a:t>, MD 0.02 higher CI 0.28 to 0.32, </a:t>
            </a:r>
            <a:r>
              <a:rPr lang="en-GB" i="1" dirty="0"/>
              <a:t>moderate quality of evidence</a:t>
            </a:r>
            <a:r>
              <a:rPr lang="en-GB" dirty="0"/>
              <a:t>). </a:t>
            </a:r>
          </a:p>
          <a:p>
            <a:endParaRPr lang="en-GB" dirty="0"/>
          </a:p>
          <a:p>
            <a:endParaRPr lang="en-GB" dirty="0"/>
          </a:p>
          <a:p>
            <a:r>
              <a:rPr lang="en-GB" dirty="0"/>
              <a:t>For evaluation of </a:t>
            </a:r>
            <a:r>
              <a:rPr lang="en-GB" b="1" dirty="0"/>
              <a:t>non‐integrated intensive case management with usual treatment </a:t>
            </a:r>
            <a:r>
              <a:rPr lang="en-GB" dirty="0"/>
              <a:t>(4 </a:t>
            </a:r>
            <a:r>
              <a:rPr lang="en-GB" dirty="0" err="1"/>
              <a:t>RCTs</a:t>
            </a:r>
            <a:r>
              <a:rPr lang="en-GB" dirty="0"/>
              <a:t>, n = 163) we found no statistically significant difference for loss to treatment at 12 months (n = 134, 3 </a:t>
            </a:r>
            <a:r>
              <a:rPr lang="en-GB" dirty="0" err="1"/>
              <a:t>RCTs</a:t>
            </a:r>
            <a:r>
              <a:rPr lang="en-GB" dirty="0"/>
              <a:t>, RR 1.21 CI 0.73 to 1.99, </a:t>
            </a:r>
            <a:r>
              <a:rPr lang="en-GB" i="1" dirty="0"/>
              <a:t>very low quality of evidence</a:t>
            </a:r>
            <a:r>
              <a:rPr lang="en-GB" dirty="0"/>
              <a:t>). </a:t>
            </a:r>
          </a:p>
          <a:p>
            <a:endParaRPr lang="en-GB" dirty="0"/>
          </a:p>
          <a:p>
            <a:r>
              <a:rPr lang="en-GB" b="1" dirty="0"/>
              <a:t>Motivational interviewing plus cognitive behavioural therapy compared to usual treatment</a:t>
            </a:r>
            <a:r>
              <a:rPr lang="en-GB" dirty="0"/>
              <a:t> (7 </a:t>
            </a:r>
            <a:r>
              <a:rPr lang="en-GB" dirty="0" err="1"/>
              <a:t>RCTs</a:t>
            </a:r>
            <a:r>
              <a:rPr lang="en-GB" dirty="0"/>
              <a:t>, total n = 878) </a:t>
            </a:r>
          </a:p>
          <a:p>
            <a:r>
              <a:rPr lang="en-GB" dirty="0"/>
              <a:t>Did not reveal any advantage for retaining participants at 12 months (n = 327, 1 </a:t>
            </a:r>
            <a:r>
              <a:rPr lang="en-GB" dirty="0" err="1"/>
              <a:t>RCT</a:t>
            </a:r>
            <a:r>
              <a:rPr lang="en-GB" dirty="0"/>
              <a:t>, RR 0.99 CI 0.62 to 1.59, </a:t>
            </a:r>
            <a:r>
              <a:rPr lang="en-GB" i="1" dirty="0"/>
              <a:t>low quality of evidence</a:t>
            </a:r>
            <a:r>
              <a:rPr lang="en-GB" dirty="0"/>
              <a:t>) or for death (n = 493, 3 </a:t>
            </a:r>
            <a:r>
              <a:rPr lang="en-GB" dirty="0" err="1"/>
              <a:t>RCTs</a:t>
            </a:r>
            <a:r>
              <a:rPr lang="en-GB" dirty="0"/>
              <a:t>, RR 0.72 CI 0.22 to 2.41, </a:t>
            </a:r>
            <a:r>
              <a:rPr lang="en-GB" i="1" dirty="0"/>
              <a:t>low quality of evidence)</a:t>
            </a:r>
            <a:r>
              <a:rPr lang="en-GB" dirty="0"/>
              <a:t>, and no benefit for reducing substance use (n = 119, 1 </a:t>
            </a:r>
            <a:r>
              <a:rPr lang="en-GB" dirty="0" err="1"/>
              <a:t>RCT</a:t>
            </a:r>
            <a:r>
              <a:rPr lang="en-GB" dirty="0"/>
              <a:t>, MD 0.19 CI ‐0.22 to 0.6, </a:t>
            </a:r>
            <a:r>
              <a:rPr lang="en-GB" i="1" dirty="0"/>
              <a:t>low quality of evidence</a:t>
            </a:r>
            <a:r>
              <a:rPr lang="en-GB" dirty="0"/>
              <a:t>), relapse (n = 36, 1 </a:t>
            </a:r>
            <a:r>
              <a:rPr lang="en-GB" dirty="0" err="1"/>
              <a:t>RCT</a:t>
            </a:r>
            <a:r>
              <a:rPr lang="en-GB" dirty="0"/>
              <a:t>, RR 0.5 CI 0.24 to 1.04, </a:t>
            </a:r>
            <a:r>
              <a:rPr lang="en-GB" i="1" dirty="0"/>
              <a:t>very low quality of evidence</a:t>
            </a:r>
            <a:r>
              <a:rPr lang="en-GB" dirty="0"/>
              <a:t>) or global functioning (n = 445, 4 </a:t>
            </a:r>
            <a:r>
              <a:rPr lang="en-GB" dirty="0" err="1"/>
              <a:t>RCTs</a:t>
            </a:r>
            <a:r>
              <a:rPr lang="en-GB" dirty="0"/>
              <a:t>, MD 1.24 CI 1.86 to 4.34, </a:t>
            </a:r>
            <a:r>
              <a:rPr lang="en-GB" i="1" dirty="0"/>
              <a:t>very low quality of evidence</a:t>
            </a:r>
            <a:r>
              <a:rPr lang="en-GB" dirty="0"/>
              <a:t>). </a:t>
            </a:r>
          </a:p>
          <a:p>
            <a:endParaRPr lang="en-GB" dirty="0"/>
          </a:p>
          <a:p>
            <a:r>
              <a:rPr lang="en-GB" b="1" dirty="0"/>
              <a:t>Cognitive behavioural therapy alone compared with usual treatment</a:t>
            </a:r>
            <a:r>
              <a:rPr lang="en-GB" dirty="0"/>
              <a:t> (2 </a:t>
            </a:r>
            <a:r>
              <a:rPr lang="en-GB" dirty="0" err="1"/>
              <a:t>RCTs</a:t>
            </a:r>
            <a:r>
              <a:rPr lang="en-GB" dirty="0"/>
              <a:t>, n = 152) showed no significant difference for losses from treatment at 3 months (n = 152, 2 </a:t>
            </a:r>
            <a:r>
              <a:rPr lang="en-GB" dirty="0" err="1"/>
              <a:t>RCTs</a:t>
            </a:r>
            <a:r>
              <a:rPr lang="en-GB" dirty="0"/>
              <a:t>, RR 1.12 CI 0.44 to 2.86, </a:t>
            </a:r>
            <a:r>
              <a:rPr lang="en-GB" i="1" dirty="0"/>
              <a:t>low quality of evidence</a:t>
            </a:r>
            <a:r>
              <a:rPr lang="en-GB" dirty="0"/>
              <a:t>). No benefits were observed on measures of lessening cannabis use at 6 months (n = 47, 1 </a:t>
            </a:r>
            <a:r>
              <a:rPr lang="en-GB" dirty="0" err="1"/>
              <a:t>RCT</a:t>
            </a:r>
            <a:r>
              <a:rPr lang="en-GB" dirty="0"/>
              <a:t>, RR 1.30 CI 0.79 to 2.15, </a:t>
            </a:r>
            <a:r>
              <a:rPr lang="en-GB" i="1" dirty="0"/>
              <a:t>very low quality of evidence</a:t>
            </a:r>
            <a:r>
              <a:rPr lang="en-GB" dirty="0"/>
              <a:t>) or mental state (n = 105, 1 </a:t>
            </a:r>
            <a:r>
              <a:rPr lang="en-GB" dirty="0" err="1"/>
              <a:t>RCT</a:t>
            </a:r>
            <a:r>
              <a:rPr lang="en-GB" dirty="0"/>
              <a:t>, Brief Psychiatric Rating Scale MD 0.52 CI ‐0.78 to 1.82, </a:t>
            </a:r>
            <a:r>
              <a:rPr lang="en-GB" i="1" dirty="0"/>
              <a:t>low quality of evidence</a:t>
            </a:r>
            <a:r>
              <a:rPr lang="en-GB" dirty="0"/>
              <a:t>). </a:t>
            </a:r>
          </a:p>
          <a:p>
            <a:endParaRPr lang="en-GB" dirty="0"/>
          </a:p>
          <a:p>
            <a:r>
              <a:rPr lang="en-GB" b="1" dirty="0"/>
              <a:t>No advantage for motivational interviewing alone compared with usual treatment </a:t>
            </a:r>
            <a:r>
              <a:rPr lang="en-GB" dirty="0"/>
              <a:t>(8 </a:t>
            </a:r>
            <a:r>
              <a:rPr lang="en-GB" dirty="0" err="1"/>
              <a:t>RCTs</a:t>
            </a:r>
            <a:r>
              <a:rPr lang="en-GB" dirty="0"/>
              <a:t>, n = 509) in reducing losses to treatment at 6 months (n = 62, 1 </a:t>
            </a:r>
            <a:r>
              <a:rPr lang="en-GB" dirty="0" err="1"/>
              <a:t>RCT</a:t>
            </a:r>
            <a:r>
              <a:rPr lang="en-GB" dirty="0"/>
              <a:t>, RR 1.71 CI 0.63 to 4.64, </a:t>
            </a:r>
            <a:r>
              <a:rPr lang="en-GB" i="1" dirty="0"/>
              <a:t>very low quality of evidence</a:t>
            </a:r>
            <a:r>
              <a:rPr lang="en-GB" dirty="0"/>
              <a:t>), although significantly more participants in the motivational interviewing group reported for their first aftercare appointment (n = 93, 1 </a:t>
            </a:r>
            <a:r>
              <a:rPr lang="en-GB" dirty="0" err="1"/>
              <a:t>RCT</a:t>
            </a:r>
            <a:r>
              <a:rPr lang="en-GB" dirty="0"/>
              <a:t>, RR 0.69 CI 0.53 to 0.9). Some differences, favouring treatment, were observed in </a:t>
            </a:r>
            <a:r>
              <a:rPr lang="en-GB" b="1" dirty="0"/>
              <a:t>abstaining from alcohol (n = 28, 1 </a:t>
            </a:r>
            <a:r>
              <a:rPr lang="en-GB" b="1" dirty="0" err="1"/>
              <a:t>RCT</a:t>
            </a:r>
            <a:r>
              <a:rPr lang="en-GB" b="1" dirty="0"/>
              <a:t>, RR 0.36 CI 0.17 to 0.75, </a:t>
            </a:r>
            <a:r>
              <a:rPr lang="en-GB" b="1" i="1" dirty="0"/>
              <a:t>very low quality of evidence</a:t>
            </a:r>
            <a:r>
              <a:rPr lang="en-GB" b="1" dirty="0"/>
              <a:t>) but not other substances </a:t>
            </a:r>
            <a:r>
              <a:rPr lang="en-GB" dirty="0"/>
              <a:t>(n = 89, 1 </a:t>
            </a:r>
            <a:r>
              <a:rPr lang="en-GB" dirty="0" err="1"/>
              <a:t>RCT</a:t>
            </a:r>
            <a:r>
              <a:rPr lang="en-GB" dirty="0"/>
              <a:t>, RR ‐0.07 CI ‐0.56 to 0.42, </a:t>
            </a:r>
            <a:r>
              <a:rPr lang="en-GB" i="1" dirty="0"/>
              <a:t>very low quality of evidence</a:t>
            </a:r>
            <a:r>
              <a:rPr lang="en-GB" dirty="0"/>
              <a:t>), and no differences were observed in mental state (n = 30, 1 </a:t>
            </a:r>
            <a:r>
              <a:rPr lang="en-GB" dirty="0" err="1"/>
              <a:t>RCT</a:t>
            </a:r>
            <a:r>
              <a:rPr lang="en-GB" dirty="0"/>
              <a:t>, MD 0.19 CI ‐0.59 to 0.21, </a:t>
            </a:r>
            <a:r>
              <a:rPr lang="en-GB" i="1" dirty="0"/>
              <a:t>very low quality of evidence</a:t>
            </a:r>
            <a:r>
              <a:rPr lang="en-GB" dirty="0"/>
              <a:t>). </a:t>
            </a:r>
          </a:p>
          <a:p>
            <a:endParaRPr lang="en-GB" dirty="0"/>
          </a:p>
          <a:p>
            <a:r>
              <a:rPr lang="en-GB" dirty="0"/>
              <a:t>No significant differences </a:t>
            </a:r>
            <a:r>
              <a:rPr lang="en-GB" b="1" dirty="0"/>
              <a:t>for skills training </a:t>
            </a:r>
            <a:r>
              <a:rPr lang="en-GB" dirty="0"/>
              <a:t>in the numbers lost to treatment by 12 months (n = 94, 2 </a:t>
            </a:r>
            <a:r>
              <a:rPr lang="en-GB" dirty="0" err="1"/>
              <a:t>RCTs</a:t>
            </a:r>
            <a:r>
              <a:rPr lang="en-GB" dirty="0"/>
              <a:t>, RR 0.70 CI 0.44 to 1.1, </a:t>
            </a:r>
            <a:r>
              <a:rPr lang="en-GB" i="1" dirty="0"/>
              <a:t>very low quality of evidence</a:t>
            </a:r>
            <a:r>
              <a:rPr lang="en-GB" dirty="0"/>
              <a:t>). </a:t>
            </a:r>
          </a:p>
          <a:p>
            <a:endParaRPr lang="en-GB" dirty="0"/>
          </a:p>
          <a:p>
            <a:r>
              <a:rPr lang="en-GB" dirty="0"/>
              <a:t>No differences </a:t>
            </a:r>
            <a:r>
              <a:rPr lang="en-GB" b="1" dirty="0"/>
              <a:t>for contingency management compared with usual treatment </a:t>
            </a:r>
            <a:r>
              <a:rPr lang="en-GB" dirty="0"/>
              <a:t>(2 </a:t>
            </a:r>
            <a:r>
              <a:rPr lang="en-GB" dirty="0" err="1"/>
              <a:t>RCTs</a:t>
            </a:r>
            <a:r>
              <a:rPr lang="en-GB" dirty="0"/>
              <a:t>, n = 206) in numbers lost to treatment at 3 months (n = 176, 1 </a:t>
            </a:r>
            <a:r>
              <a:rPr lang="en-GB" dirty="0" err="1"/>
              <a:t>RCT</a:t>
            </a:r>
            <a:r>
              <a:rPr lang="en-GB" dirty="0"/>
              <a:t>, RR 1.65 CI 1.18 to 2.31, </a:t>
            </a:r>
            <a:r>
              <a:rPr lang="en-GB" i="1" dirty="0"/>
              <a:t>low quality of evidence</a:t>
            </a:r>
            <a:r>
              <a:rPr lang="en-GB" dirty="0"/>
              <a:t>), number of stimulant positive urine tests at 6 months (n = 176, 1 </a:t>
            </a:r>
            <a:r>
              <a:rPr lang="en-GB" dirty="0" err="1"/>
              <a:t>RCT</a:t>
            </a:r>
            <a:r>
              <a:rPr lang="en-GB" dirty="0"/>
              <a:t>, RR 0.83 CI 0.65 to 1.06, </a:t>
            </a:r>
            <a:r>
              <a:rPr lang="en-GB" i="1" dirty="0"/>
              <a:t>low quality of evidence</a:t>
            </a:r>
            <a:r>
              <a:rPr lang="en-GB" dirty="0"/>
              <a:t>) or hospitalisations (n = 176, 1 </a:t>
            </a:r>
            <a:r>
              <a:rPr lang="en-GB" dirty="0" err="1"/>
              <a:t>RCT</a:t>
            </a:r>
            <a:r>
              <a:rPr lang="en-GB" dirty="0"/>
              <a:t>, RR 0.21 CI 0.05 to 0.93, </a:t>
            </a:r>
            <a:r>
              <a:rPr lang="en-GB" i="1" dirty="0"/>
              <a:t>low quality of evidence</a:t>
            </a:r>
            <a:r>
              <a:rPr lang="en-GB" dirty="0"/>
              <a:t>). </a:t>
            </a:r>
          </a:p>
          <a:p>
            <a:endParaRPr lang="en-GB" dirty="0"/>
          </a:p>
          <a:p>
            <a:r>
              <a:rPr lang="en-GB" dirty="0"/>
              <a:t>Unable</a:t>
            </a:r>
            <a:r>
              <a:rPr lang="en-GB" baseline="0" dirty="0"/>
              <a:t> </a:t>
            </a:r>
            <a:r>
              <a:rPr lang="en-GB" dirty="0"/>
              <a:t>to summarise all findings due to skewed data or because trials did not measure the outcome of interest. In general, evidence was rated as low or very low due to high or unclear risks of bias because of poor trial methods, or poorly reported methods, and imprecision due to small sample sizes, low event rates and wide confidence intervals. </a:t>
            </a:r>
          </a:p>
          <a:p>
            <a:endParaRPr lang="en-GB" b="1" dirty="0"/>
          </a:p>
          <a:p>
            <a:r>
              <a:rPr lang="en-GB" b="1" dirty="0"/>
              <a:t>Authors' conclusions</a:t>
            </a:r>
          </a:p>
          <a:p>
            <a:r>
              <a:rPr lang="en-GB" dirty="0"/>
              <a:t>no compelling evidence to support any one psychosocial treatment over another for people to remain in treatment or to reduce substance use or improve mental state in people with serious mental illnesses. Furthermore, methodological difficulties exist which hinder pooling and interpreting results. Further high quality trials are required which address these concerns and improve the evidence in this important area. </a:t>
            </a:r>
          </a:p>
          <a:p>
            <a:endParaRPr lang="en-GB" dirty="0"/>
          </a:p>
          <a:p>
            <a:r>
              <a:rPr lang="en-GB" b="1" dirty="0" err="1"/>
              <a:t>Volkow</a:t>
            </a:r>
            <a:r>
              <a:rPr lang="en-GB" b="1" dirty="0"/>
              <a:t> 2016</a:t>
            </a:r>
          </a:p>
          <a:p>
            <a:r>
              <a:rPr lang="en-GB" sz="1200" kern="1200" dirty="0">
                <a:solidFill>
                  <a:schemeClr val="tx1"/>
                </a:solidFill>
                <a:effectLst/>
                <a:latin typeface="+mn-lt"/>
                <a:ea typeface="+mn-ea"/>
                <a:cs typeface="+mn-cs"/>
              </a:rPr>
              <a:t>There is strong physiological and epidemiological evidence supporting a mechanistic link between cannabis use and schizophrenia.</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Tetrahydrocannabinol (particularly at high doses) can cause acute, transient, dose-dependent psychosis (schizophrenia-like positive and negative symptoms). In addition, prospective, longitudinal, epidemiological studies consistently report an association between cannabis use and schizophrenia in which cannabis use precedes psychosis independent of alcohol consumption and even after removing or controlling for those individuals who had used other drugs. </a:t>
            </a:r>
          </a:p>
          <a:p>
            <a:endParaRPr lang="en-GB" b="1" baseline="0" dirty="0"/>
          </a:p>
          <a:p>
            <a:r>
              <a:rPr lang="en-GB" b="1" baseline="0" dirty="0"/>
              <a:t>	</a:t>
            </a:r>
          </a:p>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18</a:t>
            </a:fld>
            <a:endParaRPr lang="en-GB"/>
          </a:p>
        </p:txBody>
      </p:sp>
    </p:spTree>
    <p:extLst>
      <p:ext uri="{BB962C8B-B14F-4D97-AF65-F5344CB8AC3E}">
        <p14:creationId xmlns:p14="http://schemas.microsoft.com/office/powerpoint/2010/main" val="2836566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19</a:t>
            </a:fld>
            <a:endParaRPr lang="en-GB"/>
          </a:p>
        </p:txBody>
      </p:sp>
    </p:spTree>
    <p:extLst>
      <p:ext uri="{BB962C8B-B14F-4D97-AF65-F5344CB8AC3E}">
        <p14:creationId xmlns:p14="http://schemas.microsoft.com/office/powerpoint/2010/main" val="1471041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Neuroimaging meta-analysis of cannabis use studies reveals convergent functional alterations in brain regions supporting cognitive control and reward processing</a:t>
            </a:r>
          </a:p>
          <a:p>
            <a:r>
              <a:rPr lang="en-US" dirty="0"/>
              <a:t>Review</a:t>
            </a:r>
            <a:r>
              <a:rPr lang="en-US" baseline="0" dirty="0"/>
              <a:t> of </a:t>
            </a:r>
            <a:r>
              <a:rPr lang="en-US" dirty="0"/>
              <a:t>neuroimaging studies (PET and fMRI) that reported brain activation differences between cannabis users and non-users</a:t>
            </a:r>
            <a:endParaRPr lang="en-US" b="1" i="0" dirty="0"/>
          </a:p>
          <a:p>
            <a:endParaRPr lang="en-US" b="1" i="0" dirty="0"/>
          </a:p>
          <a:p>
            <a:endParaRPr lang="en-US" b="1" i="0" dirty="0"/>
          </a:p>
          <a:p>
            <a:r>
              <a:rPr lang="en-US" b="1" i="0" dirty="0"/>
              <a:t>Results </a:t>
            </a:r>
          </a:p>
          <a:p>
            <a:r>
              <a:rPr lang="en-US" b="1" i="0" dirty="0"/>
              <a:t>Decreases in activity observed in two clusters, </a:t>
            </a:r>
          </a:p>
          <a:p>
            <a:r>
              <a:rPr lang="en-US" dirty="0"/>
              <a:t>1-</a:t>
            </a:r>
            <a:r>
              <a:rPr lang="en-US" baseline="0" dirty="0"/>
              <a:t> C</a:t>
            </a:r>
            <a:r>
              <a:rPr lang="en-US" dirty="0"/>
              <a:t>ingulate gyrus, anterior cingulate gyrus, and medial frontal gyrus (Cluster 1  blue), ( Anterior</a:t>
            </a:r>
            <a:r>
              <a:rPr lang="en-US" baseline="0" dirty="0"/>
              <a:t> cingulate Cortex (ACC))</a:t>
            </a:r>
            <a:endParaRPr lang="en-US" dirty="0"/>
          </a:p>
          <a:p>
            <a:r>
              <a:rPr lang="en-US" dirty="0"/>
              <a:t>2 -</a:t>
            </a:r>
            <a:r>
              <a:rPr lang="en-US" baseline="0" dirty="0"/>
              <a:t> M</a:t>
            </a:r>
            <a:r>
              <a:rPr lang="en-US" dirty="0"/>
              <a:t>iddle frontal gyrus and precentral gyrus (Cluster 2  blue). (Dorsolateral</a:t>
            </a:r>
            <a:r>
              <a:rPr lang="en-US" baseline="0" dirty="0"/>
              <a:t> Prefrontal Cortex (DL PFC))</a:t>
            </a:r>
            <a:endParaRPr lang="en-US" dirty="0"/>
          </a:p>
          <a:p>
            <a:r>
              <a:rPr lang="en-US" b="1" i="0" dirty="0"/>
              <a:t>Increases in activity in a single cluster </a:t>
            </a:r>
          </a:p>
          <a:p>
            <a:r>
              <a:rPr lang="en-US" dirty="0"/>
              <a:t>1- Caudate, claustrum, putamen, and extending into the insula (Cluster 3 (Striatum), red). </a:t>
            </a:r>
          </a:p>
          <a:p>
            <a:endParaRPr lang="en-US" dirty="0"/>
          </a:p>
          <a:p>
            <a:r>
              <a:rPr lang="en-US" b="1" dirty="0"/>
              <a:t>Interpretation</a:t>
            </a:r>
          </a:p>
          <a:p>
            <a:r>
              <a:rPr lang="en-US" dirty="0"/>
              <a:t>ACC has been linked to error monitoring, conflict detection, and engaging the DL-PFC to resolve such conflicts </a:t>
            </a:r>
          </a:p>
          <a:p>
            <a:r>
              <a:rPr lang="en-US" dirty="0"/>
              <a:t>Increased activation within the ACC, specifically following high-conflict challenges, is thought to promote enhanced DL-PFC activation to reduce conflict and error commissions on subsequent challenges.  </a:t>
            </a:r>
          </a:p>
          <a:p>
            <a:r>
              <a:rPr lang="en-US" dirty="0"/>
              <a:t>The ACC, working  with the DL-PFC, may modulate cognitive control processes following high-conflict situations including error detection. the DL-PFC is involved in sustained attention, important for maintaining sensory, motor, and cognitive information ‘online’ for subsequent encoding and retrieval </a:t>
            </a:r>
          </a:p>
          <a:p>
            <a:r>
              <a:rPr lang="en-US" b="1" dirty="0"/>
              <a:t>Decreased activation in the ACC and DL-PF</a:t>
            </a:r>
            <a:r>
              <a:rPr lang="en-US" b="1" baseline="0" dirty="0"/>
              <a:t> </a:t>
            </a:r>
            <a:r>
              <a:rPr lang="en-US" b="1" dirty="0"/>
              <a:t>may underlie task-performance disruptions among cannabis users. </a:t>
            </a:r>
          </a:p>
          <a:p>
            <a:r>
              <a:rPr lang="en-US" dirty="0"/>
              <a:t>Several studies have reported poorer performance among users relative to non-users when considering tasks looking at cognitive control and executive functions</a:t>
            </a:r>
          </a:p>
          <a:p>
            <a:endParaRPr lang="en-US" dirty="0"/>
          </a:p>
          <a:p>
            <a:endParaRPr lang="en-US" dirty="0"/>
          </a:p>
          <a:p>
            <a:endParaRPr lang="en-US" dirty="0"/>
          </a:p>
          <a:p>
            <a:r>
              <a:rPr lang="en-GB" dirty="0" err="1"/>
              <a:t>Mesocorticolimbic</a:t>
            </a:r>
            <a:r>
              <a:rPr lang="en-GB" dirty="0"/>
              <a:t> and </a:t>
            </a:r>
            <a:r>
              <a:rPr lang="en-GB" dirty="0" err="1"/>
              <a:t>nigrostriatal</a:t>
            </a:r>
            <a:r>
              <a:rPr lang="en-GB" dirty="0"/>
              <a:t> dopaminergic systems are implicated in various aspects of reward processing, including evaluating social judgments and substance use </a:t>
            </a:r>
          </a:p>
          <a:p>
            <a:r>
              <a:rPr lang="en-GB" dirty="0"/>
              <a:t>Drug-related </a:t>
            </a:r>
            <a:r>
              <a:rPr lang="en-GB" dirty="0" err="1"/>
              <a:t>hyperactivation</a:t>
            </a:r>
            <a:r>
              <a:rPr lang="en-GB" dirty="0"/>
              <a:t> throughout dopaminergic circuitry, including the striatum, has been linked to long-term substance use across different  drugs: opioids , heroin,  alcohol, cocaine , amphetamines, nicotine, and cannabis</a:t>
            </a:r>
          </a:p>
          <a:p>
            <a:r>
              <a:rPr lang="en-GB" b="1" dirty="0"/>
              <a:t>May   represent  link between </a:t>
            </a:r>
            <a:r>
              <a:rPr lang="en-US" b="1" dirty="0"/>
              <a:t>cannabis use and sensitization towards reward-predicting cues and associated outcomes.</a:t>
            </a:r>
            <a:endParaRPr lang="en-GB" b="1" dirty="0"/>
          </a:p>
          <a:p>
            <a:endParaRPr lang="en-GB" dirty="0"/>
          </a:p>
          <a:p>
            <a:endParaRPr lang="en-GB" dirty="0"/>
          </a:p>
          <a:p>
            <a:r>
              <a:rPr lang="en-US" dirty="0"/>
              <a:t>Move from occasional substance use to dependence may</a:t>
            </a:r>
            <a:r>
              <a:rPr lang="en-US" baseline="0" dirty="0"/>
              <a:t> </a:t>
            </a:r>
            <a:r>
              <a:rPr lang="en-US" dirty="0"/>
              <a:t>represent a transition from cortical-mediated to striatal-mediated behavioral control processes </a:t>
            </a:r>
          </a:p>
          <a:p>
            <a:r>
              <a:rPr lang="en-US" dirty="0"/>
              <a:t>Decreased activation of the ACC and DL-PFC, paired with increased activation of the striatum, may represent </a:t>
            </a:r>
            <a:r>
              <a:rPr lang="en-GB" dirty="0"/>
              <a:t>such a transition </a:t>
            </a:r>
          </a:p>
        </p:txBody>
      </p:sp>
      <p:sp>
        <p:nvSpPr>
          <p:cNvPr id="4" name="Slide Number Placeholder 3"/>
          <p:cNvSpPr>
            <a:spLocks noGrp="1"/>
          </p:cNvSpPr>
          <p:nvPr>
            <p:ph type="sldNum" sz="quarter" idx="10"/>
          </p:nvPr>
        </p:nvSpPr>
        <p:spPr/>
        <p:txBody>
          <a:bodyPr/>
          <a:lstStyle/>
          <a:p>
            <a:fld id="{86E623EF-F146-4267-9795-02424D1632A7}" type="slidenum">
              <a:rPr lang="en-GB" smtClean="0"/>
              <a:t>20</a:t>
            </a:fld>
            <a:endParaRPr lang="en-GB"/>
          </a:p>
        </p:txBody>
      </p:sp>
    </p:spTree>
    <p:extLst>
      <p:ext uri="{BB962C8B-B14F-4D97-AF65-F5344CB8AC3E}">
        <p14:creationId xmlns:p14="http://schemas.microsoft.com/office/powerpoint/2010/main" val="711597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Scenario 2</a:t>
            </a:r>
          </a:p>
          <a:p>
            <a:r>
              <a:rPr lang="en-GB" sz="1200" kern="1200" dirty="0">
                <a:solidFill>
                  <a:schemeClr val="tx1"/>
                </a:solidFill>
                <a:effectLst/>
                <a:latin typeface="+mn-lt"/>
                <a:ea typeface="+mn-ea"/>
                <a:cs typeface="+mn-cs"/>
              </a:rPr>
              <a:t>Poly drug use assessment  not just amphetamine – think of all other illicit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drugs and how interacts with  attendance</a:t>
            </a:r>
            <a:r>
              <a:rPr lang="en-GB" sz="1200" kern="1200" baseline="0" dirty="0">
                <a:solidFill>
                  <a:schemeClr val="tx1"/>
                </a:solidFill>
                <a:effectLst/>
                <a:latin typeface="+mn-lt"/>
                <a:ea typeface="+mn-ea"/>
                <a:cs typeface="+mn-cs"/>
              </a:rPr>
              <a:t> for depot.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Overdoses </a:t>
            </a:r>
            <a:r>
              <a:rPr lang="en-GB" sz="1200" kern="1200" baseline="0" dirty="0">
                <a:solidFill>
                  <a:schemeClr val="tx1"/>
                </a:solidFill>
                <a:effectLst/>
                <a:latin typeface="+mn-lt"/>
                <a:ea typeface="+mn-ea"/>
                <a:cs typeface="+mn-cs"/>
              </a:rPr>
              <a:t> risks both </a:t>
            </a:r>
            <a:r>
              <a:rPr lang="en-GB" sz="1200" kern="1200" dirty="0">
                <a:solidFill>
                  <a:schemeClr val="tx1"/>
                </a:solidFill>
                <a:effectLst/>
                <a:latin typeface="+mn-lt"/>
                <a:ea typeface="+mn-ea"/>
                <a:cs typeface="+mn-cs"/>
              </a:rPr>
              <a:t>accidental and intentional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What about naloxone pen? </a:t>
            </a:r>
          </a:p>
          <a:p>
            <a:r>
              <a:rPr lang="en-GB" sz="1200" kern="1200" dirty="0">
                <a:solidFill>
                  <a:schemeClr val="tx1"/>
                </a:solidFill>
                <a:effectLst/>
                <a:latin typeface="+mn-lt"/>
                <a:ea typeface="+mn-ea"/>
                <a:cs typeface="+mn-cs"/>
              </a:rPr>
              <a:t>Has there been injecting</a:t>
            </a:r>
            <a:r>
              <a:rPr lang="en-GB" sz="1200" kern="1200" baseline="0" dirty="0">
                <a:solidFill>
                  <a:schemeClr val="tx1"/>
                </a:solidFill>
                <a:effectLst/>
                <a:latin typeface="+mn-lt"/>
                <a:ea typeface="+mn-ea"/>
                <a:cs typeface="+mn-cs"/>
              </a:rPr>
              <a:t> history?</a:t>
            </a:r>
          </a:p>
          <a:p>
            <a:r>
              <a:rPr lang="en-GB" sz="1200" kern="1200" baseline="0" dirty="0">
                <a:solidFill>
                  <a:schemeClr val="tx1"/>
                </a:solidFill>
                <a:effectLst/>
                <a:latin typeface="+mn-lt"/>
                <a:ea typeface="+mn-ea"/>
                <a:cs typeface="+mn-cs"/>
              </a:rPr>
              <a:t>What about hepatitis C?</a:t>
            </a:r>
          </a:p>
          <a:p>
            <a:r>
              <a:rPr lang="en-GB" sz="1200" kern="1200" baseline="0" dirty="0">
                <a:solidFill>
                  <a:schemeClr val="tx1"/>
                </a:solidFill>
                <a:effectLst/>
                <a:latin typeface="+mn-lt"/>
                <a:ea typeface="+mn-ea"/>
                <a:cs typeface="+mn-cs"/>
              </a:rPr>
              <a:t>Concerns about diazepam and schizophrenia on life expectancy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Antipsychotics</a:t>
            </a:r>
            <a:r>
              <a:rPr lang="en-GB" sz="1200" kern="1200" baseline="0" dirty="0">
                <a:solidFill>
                  <a:schemeClr val="tx1"/>
                </a:solidFill>
                <a:effectLst/>
                <a:latin typeface="+mn-lt"/>
                <a:ea typeface="+mn-ea"/>
                <a:cs typeface="+mn-cs"/>
              </a:rPr>
              <a:t> main treatment for psychosis with amphetamine </a:t>
            </a:r>
          </a:p>
          <a:p>
            <a:r>
              <a:rPr lang="en-GB" sz="1200" kern="1200" baseline="0" dirty="0">
                <a:solidFill>
                  <a:schemeClr val="tx1"/>
                </a:solidFill>
                <a:effectLst/>
                <a:latin typeface="+mn-lt"/>
                <a:ea typeface="+mn-ea"/>
                <a:cs typeface="+mn-cs"/>
              </a:rPr>
              <a:t>Clozapine may be better treatment but complications with </a:t>
            </a:r>
            <a:r>
              <a:rPr lang="en-GB" sz="1200" kern="1200" baseline="0" dirty="0" err="1">
                <a:solidFill>
                  <a:schemeClr val="tx1"/>
                </a:solidFill>
                <a:effectLst/>
                <a:latin typeface="+mn-lt"/>
                <a:ea typeface="+mn-ea"/>
                <a:cs typeface="+mn-cs"/>
              </a:rPr>
              <a:t>polydrug</a:t>
            </a:r>
            <a:r>
              <a:rPr lang="en-GB" sz="1200" kern="1200" baseline="0" dirty="0">
                <a:solidFill>
                  <a:schemeClr val="tx1"/>
                </a:solidFill>
                <a:effectLst/>
                <a:latin typeface="+mn-lt"/>
                <a:ea typeface="+mn-ea"/>
                <a:cs typeface="+mn-cs"/>
              </a:rPr>
              <a:t> use and venous access</a:t>
            </a:r>
          </a:p>
          <a:p>
            <a:r>
              <a:rPr lang="en-GB" sz="1200" kern="1200" baseline="0" dirty="0">
                <a:solidFill>
                  <a:schemeClr val="tx1"/>
                </a:solidFill>
                <a:effectLst/>
                <a:latin typeface="+mn-lt"/>
                <a:ea typeface="+mn-ea"/>
                <a:cs typeface="+mn-cs"/>
              </a:rPr>
              <a:t>Evidence for antipsychotics for amphetamine psychosis </a:t>
            </a:r>
          </a:p>
          <a:p>
            <a:r>
              <a:rPr lang="en-GB" sz="1200" kern="1200" baseline="0" dirty="0">
                <a:solidFill>
                  <a:schemeClr val="tx1"/>
                </a:solidFill>
                <a:effectLst/>
                <a:latin typeface="+mn-lt"/>
                <a:ea typeface="+mn-ea"/>
                <a:cs typeface="+mn-cs"/>
              </a:rPr>
              <a:t>Some evidence favouring use of olanzapine. </a:t>
            </a:r>
            <a:r>
              <a:rPr lang="en-GB" sz="1200" dirty="0" err="1"/>
              <a:t>Shoptaw</a:t>
            </a:r>
            <a:r>
              <a:rPr lang="en-GB" sz="1200" dirty="0"/>
              <a:t>, S. J., </a:t>
            </a:r>
            <a:r>
              <a:rPr lang="en-US" sz="1200" b="0" i="0" u="none" strike="noStrike" kern="1200" dirty="0">
                <a:solidFill>
                  <a:schemeClr val="tx1"/>
                </a:solidFill>
                <a:effectLst/>
                <a:latin typeface="+mn-lt"/>
                <a:ea typeface="+mn-ea"/>
                <a:cs typeface="+mn-cs"/>
              </a:rPr>
              <a:t>(2008). </a:t>
            </a:r>
            <a:endParaRPr lang="en-GB" sz="1200" b="0" i="0" u="none" strike="noStrike" kern="120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Also some evidence for </a:t>
            </a:r>
            <a:r>
              <a:rPr lang="en-GB" sz="1200" kern="1200" baseline="0" dirty="0" err="1">
                <a:solidFill>
                  <a:schemeClr val="tx1"/>
                </a:solidFill>
                <a:effectLst/>
                <a:latin typeface="+mn-lt"/>
                <a:ea typeface="+mn-ea"/>
                <a:cs typeface="+mn-cs"/>
              </a:rPr>
              <a:t>aripipazole</a:t>
            </a:r>
            <a:r>
              <a:rPr lang="en-GB" sz="1200" kern="1200" baseline="0" dirty="0">
                <a:solidFill>
                  <a:schemeClr val="tx1"/>
                </a:solidFill>
                <a:effectLst/>
                <a:latin typeface="+mn-lt"/>
                <a:ea typeface="+mn-ea"/>
                <a:cs typeface="+mn-cs"/>
              </a:rPr>
              <a:t> /risperidone. </a:t>
            </a:r>
            <a:r>
              <a:rPr lang="en-GB" sz="1200" b="0" i="0" u="none" strike="noStrike" kern="1200" dirty="0" err="1">
                <a:solidFill>
                  <a:schemeClr val="tx1"/>
                </a:solidFill>
                <a:effectLst/>
                <a:latin typeface="+mn-lt"/>
                <a:ea typeface="+mn-ea"/>
                <a:cs typeface="+mn-cs"/>
              </a:rPr>
              <a:t>Farnia</a:t>
            </a:r>
            <a:r>
              <a:rPr lang="en-GB" sz="1200" b="0" i="0" u="none" strike="noStrike" kern="1200" dirty="0">
                <a:solidFill>
                  <a:schemeClr val="tx1"/>
                </a:solidFill>
                <a:effectLst/>
                <a:latin typeface="+mn-lt"/>
                <a:ea typeface="+mn-ea"/>
                <a:cs typeface="+mn-cs"/>
              </a:rPr>
              <a:t>, V. (2014). </a:t>
            </a:r>
          </a:p>
          <a:p>
            <a:endParaRPr lang="en-GB" sz="1200" b="0" i="0" u="none" strike="noStrike" kern="1200" dirty="0">
              <a:solidFill>
                <a:schemeClr val="tx1"/>
              </a:solidFill>
              <a:effectLst/>
              <a:latin typeface="+mn-lt"/>
              <a:ea typeface="+mn-ea"/>
              <a:cs typeface="+mn-cs"/>
            </a:endParaRPr>
          </a:p>
          <a:p>
            <a:r>
              <a:rPr lang="en-GB" b="1" baseline="0" dirty="0" err="1"/>
              <a:t>Farnia</a:t>
            </a:r>
            <a:r>
              <a:rPr lang="en-GB" b="1" baseline="0" dirty="0"/>
              <a:t> 2014</a:t>
            </a:r>
          </a:p>
          <a:p>
            <a:r>
              <a:rPr lang="en-GB" b="1" dirty="0"/>
              <a:t>BACKGROUND: </a:t>
            </a:r>
          </a:p>
          <a:p>
            <a:r>
              <a:rPr lang="en-GB" dirty="0"/>
              <a:t>Lifetime prevalence of amphetamine-induced psychotic disorder is reported as being up to 23% for methamphetamine (MA) abusers. Approximately 25% of those with a baseline DSM-IV diagnosis of substance-induced psychosis are diagnosed with primary psychosis at one-year follow-up. Evidence on the treatment of amphetamine psychosis is very limited.</a:t>
            </a:r>
          </a:p>
          <a:p>
            <a:r>
              <a:rPr lang="en-GB" b="1" dirty="0"/>
              <a:t>OBJECTIVES: </a:t>
            </a:r>
          </a:p>
          <a:p>
            <a:r>
              <a:rPr lang="en-GB" dirty="0"/>
              <a:t>To investigate the efficacy of risperidone versus aripiprazole in treatment of amphetamine-induced psychotic symptoms.</a:t>
            </a:r>
          </a:p>
          <a:p>
            <a:r>
              <a:rPr lang="en-GB" b="1" dirty="0"/>
              <a:t>METHODS: </a:t>
            </a:r>
          </a:p>
          <a:p>
            <a:r>
              <a:rPr lang="en-GB" dirty="0"/>
              <a:t>In a double-blind study, 45 participants were randomly allocated to either aripiprazole 15 mg or risperidone 4 mg daily over a six-week trial. Positive and negative symptoms of psychosis were assessed using the Scale for Assessment of Negative Symptoms (SANS) and the Scale for Assessment of Positive Symptoms (SAPS) at baseline and completion of the trial.</a:t>
            </a:r>
          </a:p>
          <a:p>
            <a:r>
              <a:rPr lang="en-GB" b="1" dirty="0"/>
              <a:t>RESULTS: </a:t>
            </a:r>
          </a:p>
          <a:p>
            <a:r>
              <a:rPr lang="en-GB" dirty="0"/>
              <a:t>SANS and SAPS scores decreased significantly in both groups. Mean SAPS score reduction in risperidone and aripiprazole group was 16.20 and 10.80, respectively, after trial course (p &lt; 0.001). Mean SANS score reduction in risperidone and aripiprazole group was 9.35 and 11.25, respectively (p = 0.08).</a:t>
            </a:r>
          </a:p>
          <a:p>
            <a:r>
              <a:rPr lang="en-GB" b="1" dirty="0"/>
              <a:t>CONCLUSIONS: </a:t>
            </a:r>
          </a:p>
          <a:p>
            <a:r>
              <a:rPr lang="en-GB" dirty="0"/>
              <a:t>Both aripiprazole and risperidone were effective for patients diagnosed with amphetamine-induced psychotic disorder. However, risperidone had the greater effect on positive psychotic symptoms while patients with negative symptoms may respond better to aripiprazole. There is a case for further studies evaluating the efficacy of atypical antipsychotics in this disorder.</a:t>
            </a:r>
          </a:p>
          <a:p>
            <a:r>
              <a:rPr lang="en-GB" b="1" baseline="0" dirty="0" err="1"/>
              <a:t>Shoptaw</a:t>
            </a:r>
            <a:r>
              <a:rPr lang="en-GB" b="1" baseline="0" dirty="0"/>
              <a:t> 2008</a:t>
            </a:r>
          </a:p>
          <a:p>
            <a:r>
              <a:rPr lang="en-GB" b="1" dirty="0"/>
              <a:t>Abstract</a:t>
            </a:r>
          </a:p>
          <a:p>
            <a:r>
              <a:rPr lang="en-GB" b="1" dirty="0"/>
              <a:t>BACKGROUND: </a:t>
            </a:r>
          </a:p>
          <a:p>
            <a:r>
              <a:rPr lang="en-GB" dirty="0"/>
              <a:t>Chronic amphetamine users may have experience of paranoia and hallucination. It has long been believed that dopamine antagonists, such as chlorpromazine, haloperidol, and </a:t>
            </a:r>
            <a:r>
              <a:rPr lang="en-GB" dirty="0" err="1"/>
              <a:t>thioridazine</a:t>
            </a:r>
            <a:r>
              <a:rPr lang="en-GB" dirty="0"/>
              <a:t>, are effective for the treatment of amphetamine psychosis.</a:t>
            </a:r>
          </a:p>
          <a:p>
            <a:r>
              <a:rPr lang="en-GB" b="1" dirty="0"/>
              <a:t>OBJECTIVES: </a:t>
            </a:r>
          </a:p>
          <a:p>
            <a:r>
              <a:rPr lang="en-GB" dirty="0"/>
              <a:t>To evaluate risks, benefits, costs of treatments for amphetamine psychosis.</a:t>
            </a:r>
          </a:p>
          <a:p>
            <a:r>
              <a:rPr lang="en-GB" b="1" dirty="0"/>
              <a:t>SEARCH STRATEGY: </a:t>
            </a:r>
          </a:p>
          <a:p>
            <a:r>
              <a:rPr lang="en-GB" dirty="0"/>
              <a:t>MEDLINE (1966-2007), </a:t>
            </a:r>
            <a:r>
              <a:rPr lang="en-GB" dirty="0" err="1"/>
              <a:t>EMBASE</a:t>
            </a:r>
            <a:r>
              <a:rPr lang="en-GB" dirty="0"/>
              <a:t> (1980-2007), </a:t>
            </a:r>
            <a:r>
              <a:rPr lang="en-GB" dirty="0" err="1"/>
              <a:t>CINAHL</a:t>
            </a:r>
            <a:r>
              <a:rPr lang="en-GB" dirty="0"/>
              <a:t> (1982-2007), </a:t>
            </a:r>
            <a:r>
              <a:rPr lang="en-GB" dirty="0" err="1"/>
              <a:t>PsychINFO</a:t>
            </a:r>
            <a:r>
              <a:rPr lang="en-GB" dirty="0"/>
              <a:t> (1806-2007), CENTRAL (Cochrane Library 2008 issue 1), references of obtained articles.</a:t>
            </a:r>
          </a:p>
          <a:p>
            <a:r>
              <a:rPr lang="en-GB" b="1" dirty="0"/>
              <a:t>SELECTION CRITERIA: </a:t>
            </a:r>
          </a:p>
          <a:p>
            <a:r>
              <a:rPr lang="en-GB" dirty="0"/>
              <a:t>All randomised controlled and clinical trials (</a:t>
            </a:r>
            <a:r>
              <a:rPr lang="en-GB" dirty="0" err="1"/>
              <a:t>RCTs</a:t>
            </a:r>
            <a:r>
              <a:rPr lang="en-GB" dirty="0"/>
              <a:t>, </a:t>
            </a:r>
            <a:r>
              <a:rPr lang="en-GB" dirty="0" err="1"/>
              <a:t>CCTs</a:t>
            </a:r>
            <a:r>
              <a:rPr lang="en-GB" dirty="0"/>
              <a:t>) evaluating treatments (alone or combined) for people with amphetamine psychosis</a:t>
            </a:r>
          </a:p>
          <a:p>
            <a:r>
              <a:rPr lang="en-GB" b="1" dirty="0"/>
              <a:t>DATA COLLECTION AND ANALYSIS: </a:t>
            </a:r>
          </a:p>
          <a:p>
            <a:r>
              <a:rPr lang="en-GB" dirty="0"/>
              <a:t>Two authors evaluated and extracted the data independently. Dichotomous data were extracted on an intention-to-treat basis in which the dropouts were assigned as participants with the worst outcomes. The Relative Risk (RR) with the 95% confidence interval (95% CI) was used to assess the dichotomous data. The Weighted Mean Difference (</a:t>
            </a:r>
            <a:r>
              <a:rPr lang="en-GB" dirty="0" err="1"/>
              <a:t>WMD</a:t>
            </a:r>
            <a:r>
              <a:rPr lang="en-GB" dirty="0"/>
              <a:t>) with 95% CI was used to assess the continuous data.</a:t>
            </a:r>
          </a:p>
          <a:p>
            <a:r>
              <a:rPr lang="en-GB" b="1" dirty="0"/>
              <a:t>MAIN RESULTS: </a:t>
            </a:r>
          </a:p>
          <a:p>
            <a:r>
              <a:rPr lang="en-GB" dirty="0"/>
              <a:t>The comprehensive searches found one randomised controlled trial of treatment for amphetamine psychosis meeting the criteria for considering studies. The study involved 58 participants and compared the efficacy and tolerability of two antipsychotic drugs, olanzapine (a newer antipsychotic) and haloperidol (a commonly used antipsychotic medication used as a control condition), in treating amphetamine-induced psychosis. The results show that both olanzapine and haloperidol at clinically relevant doses were efficacious in resolving psychotic symptoms, with the olanzapine condition showing significantly greater safety and tolerability than the haloperidol control as measured by frequency and severity of extrapyramidal symptoms.</a:t>
            </a:r>
          </a:p>
          <a:p>
            <a:r>
              <a:rPr lang="en-GB" b="1" dirty="0"/>
              <a:t>AUTHORS' CONCLUSIONS: </a:t>
            </a:r>
          </a:p>
          <a:p>
            <a:r>
              <a:rPr lang="en-GB" dirty="0"/>
              <a:t>Only one </a:t>
            </a:r>
            <a:r>
              <a:rPr lang="en-GB" dirty="0" err="1"/>
              <a:t>RCT</a:t>
            </a:r>
            <a:r>
              <a:rPr lang="en-GB" dirty="0"/>
              <a:t> of treatment for amphetamine psychosis has been published. Outcomes from this trial indicate that antipsychotic medications effectively reduce symptoms of amphetamine psychosis, the newer generation and more expensive antipsychotic medication, olanzapine, demonstrates significantly better tolerability than the more affordable and commonly used medication, </a:t>
            </a:r>
            <a:r>
              <a:rPr lang="en-GB" dirty="0" err="1"/>
              <a:t>haloperidol.There</a:t>
            </a:r>
            <a:r>
              <a:rPr lang="en-GB" dirty="0"/>
              <a:t> are other two studies that did not meet the inclusion criteria for this review. The results of these two studies show that agitation and some psychotic symptoms may be abated within an hour after antipsychotic </a:t>
            </a:r>
            <a:r>
              <a:rPr lang="en-GB" dirty="0" err="1"/>
              <a:t>injection.Whether</a:t>
            </a:r>
            <a:r>
              <a:rPr lang="en-GB" dirty="0"/>
              <a:t> this limited evidence can be applied for amphetamine psychotic patients is not yet </a:t>
            </a:r>
            <a:r>
              <a:rPr lang="en-GB" dirty="0" err="1"/>
              <a:t>known.The</a:t>
            </a:r>
            <a:r>
              <a:rPr lang="en-GB" dirty="0"/>
              <a:t> medications that should be further investigate are conventional antipsychotics, newer antipsychotics and benzodiazepines. However, naturalistic studies of amphetamine psychotic symptoms and the prevalence of relapse to psychosis in the presence of amphetamine, are also crucial for advising the development of study designs appropriate for further treatment studies of amphetamine psychosis.</a:t>
            </a:r>
          </a:p>
          <a:p>
            <a:endParaRPr lang="en-GB" baseline="0" dirty="0"/>
          </a:p>
          <a:p>
            <a:endParaRPr lang="en-GB" dirty="0"/>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Thomsen 2018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Background</a:t>
            </a:r>
          </a:p>
          <a:p>
            <a:r>
              <a:rPr lang="en-US" sz="1200" kern="1200" dirty="0">
                <a:solidFill>
                  <a:schemeClr val="tx1"/>
                </a:solidFill>
                <a:effectLst/>
                <a:latin typeface="+mn-lt"/>
                <a:ea typeface="+mn-ea"/>
                <a:cs typeface="+mn-cs"/>
              </a:rPr>
              <a:t>Patients with schizophrenia and comorbid drug use disorders (DUD) have a severe course of illness. Despite strong evidence that drug use can exacerbate psychotic symptoms, there is limited knowledge of how specific drugs may increase risk of schizophrenia readmission in this group. This study aimed to assess drug-related predictors of readmission for schizophrenia among a national cohort of patients with a history of schizophrenia admitted to DUD treatment.</a:t>
            </a:r>
          </a:p>
          <a:p>
            <a:r>
              <a:rPr lang="en-US" sz="1200" kern="1200" dirty="0">
                <a:solidFill>
                  <a:schemeClr val="tx1"/>
                </a:solidFill>
                <a:effectLst/>
                <a:latin typeface="+mn-lt"/>
                <a:ea typeface="+mn-ea"/>
                <a:cs typeface="+mn-cs"/>
              </a:rPr>
              <a:t>Methods</a:t>
            </a:r>
          </a:p>
          <a:p>
            <a:r>
              <a:rPr lang="en-US" sz="1200" kern="1200" dirty="0">
                <a:solidFill>
                  <a:schemeClr val="tx1"/>
                </a:solidFill>
                <a:effectLst/>
                <a:latin typeface="+mn-lt"/>
                <a:ea typeface="+mn-ea"/>
                <a:cs typeface="+mn-cs"/>
              </a:rPr>
              <a:t>A record-linkage study was used to assess drug-related factors associated with readmission to mental health treatment for schizophrenia, using a consecutive cohort of 634 patients admitted to DUD treatment between 2000 and 2006 in Danish treatment services and tracked until February 2013 or death, controlling for baseline psychiatric treatment variables.</a:t>
            </a:r>
          </a:p>
          <a:p>
            <a:r>
              <a:rPr lang="en-US" sz="1200" kern="1200" dirty="0">
                <a:solidFill>
                  <a:schemeClr val="tx1"/>
                </a:solidFill>
                <a:effectLst/>
                <a:latin typeface="+mn-lt"/>
                <a:ea typeface="+mn-ea"/>
                <a:cs typeface="+mn-cs"/>
              </a:rPr>
              <a:t>Results</a:t>
            </a:r>
          </a:p>
          <a:p>
            <a:r>
              <a:rPr lang="en-US" sz="1200" kern="1200" dirty="0">
                <a:solidFill>
                  <a:schemeClr val="tx1"/>
                </a:solidFill>
                <a:effectLst/>
                <a:latin typeface="+mn-lt"/>
                <a:ea typeface="+mn-ea"/>
                <a:cs typeface="+mn-cs"/>
              </a:rPr>
              <a:t>The majority of patients were males (79.8%) and the mean age was 34.7 years. Of all patients, 78.7% were readmitted for schizophrenia during follow-up, and 6.8% died without having been readmitted. We found a robust association between use of amphetamine at baseline and elevated risk of readmission, a less robust association between use of cannabis and elevated risk of readmission, and no association with cocaine, opioids, alcohol, benzodiazepines, and </a:t>
            </a:r>
            <a:r>
              <a:rPr lang="en-US" sz="1200" kern="1200" dirty="0" err="1">
                <a:solidFill>
                  <a:schemeClr val="tx1"/>
                </a:solidFill>
                <a:effectLst/>
                <a:latin typeface="+mn-lt"/>
                <a:ea typeface="+mn-ea"/>
                <a:cs typeface="+mn-cs"/>
              </a:rPr>
              <a:t>MDMA</a:t>
            </a:r>
            <a:r>
              <a:rPr lang="en-US" sz="1200" kern="1200" dirty="0">
                <a:solidFill>
                  <a:schemeClr val="tx1"/>
                </a:solidFill>
                <a:effectLst/>
                <a:latin typeface="+mn-lt"/>
                <a:ea typeface="+mn-ea"/>
                <a:cs typeface="+mn-cs"/>
              </a:rPr>
              <a:t>. Furthermore, one or more psychiatric inpatients visit in the year prior to DUD admission was robustly associated with elevated risk of schizophrenia readmission.</a:t>
            </a:r>
          </a:p>
          <a:p>
            <a:r>
              <a:rPr lang="en-US" sz="1200" kern="1200" dirty="0">
                <a:solidFill>
                  <a:schemeClr val="tx1"/>
                </a:solidFill>
                <a:effectLst/>
                <a:latin typeface="+mn-lt"/>
                <a:ea typeface="+mn-ea"/>
                <a:cs typeface="+mn-cs"/>
              </a:rPr>
              <a:t>Conclusions</a:t>
            </a:r>
          </a:p>
          <a:p>
            <a:r>
              <a:rPr lang="en-US" sz="1200" kern="1200" dirty="0">
                <a:solidFill>
                  <a:schemeClr val="tx1"/>
                </a:solidFill>
                <a:effectLst/>
                <a:latin typeface="+mn-lt"/>
                <a:ea typeface="+mn-ea"/>
                <a:cs typeface="+mn-cs"/>
              </a:rPr>
              <a:t>Use of amphetamine and cannabis are risk markers for schizophrenia readmission among patients with a history of schizophrenia and DUD. Psychiatric history is a predictor of schizophrenia readmission in this patient group</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dirty="0" err="1"/>
              <a:t>Tiihonen</a:t>
            </a:r>
            <a:r>
              <a:rPr lang="en-GB" sz="1200" dirty="0"/>
              <a:t> 201</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authors used prospectively collected nationwide databases to identify all individuals 16–65 years of age with a schizophrenia diagnosis (N=21,492) in Sweden. All-cause and cause-speciﬁc mortality rates were calculated as a function of cumulative </a:t>
            </a:r>
            <a:r>
              <a:rPr lang="en-GB" sz="1200" kern="1200" dirty="0" err="1">
                <a:solidFill>
                  <a:schemeClr val="tx1"/>
                </a:solidFill>
                <a:effectLst/>
                <a:latin typeface="+mn-lt"/>
                <a:ea typeface="+mn-ea"/>
                <a:cs typeface="+mn-cs"/>
              </a:rPr>
              <a:t>low,moderate,and</a:t>
            </a:r>
            <a:r>
              <a:rPr lang="en-GB" sz="1200" kern="1200" dirty="0">
                <a:solidFill>
                  <a:schemeClr val="tx1"/>
                </a:solidFill>
                <a:effectLst/>
                <a:latin typeface="+mn-lt"/>
                <a:ea typeface="+mn-ea"/>
                <a:cs typeface="+mn-cs"/>
              </a:rPr>
              <a:t> high exposure to antipsychotics, </a:t>
            </a:r>
            <a:r>
              <a:rPr lang="en-GB" sz="1200" kern="1200" dirty="0" err="1">
                <a:solidFill>
                  <a:schemeClr val="tx1"/>
                </a:solidFill>
                <a:effectLst/>
                <a:latin typeface="+mn-lt"/>
                <a:ea typeface="+mn-ea"/>
                <a:cs typeface="+mn-cs"/>
              </a:rPr>
              <a:t>antidepressants,and</a:t>
            </a:r>
            <a:r>
              <a:rPr lang="en-GB" sz="1200" kern="1200" dirty="0">
                <a:solidFill>
                  <a:schemeClr val="tx1"/>
                </a:solidFill>
                <a:effectLst/>
                <a:latin typeface="+mn-lt"/>
                <a:ea typeface="+mn-ea"/>
                <a:cs typeface="+mn-cs"/>
              </a:rPr>
              <a:t> benzodiazepines from 2006 through 2010</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Compared with no exposure, both moderate (adjusted hazard ratio=0.59, 95% CI=0.49–0.70) and high (adjusted hazard ratio=0.75, 95% CI=0.63–0.89) antipsychotic</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exposures were associated with substantially lower overall mortality.</a:t>
            </a:r>
          </a:p>
          <a:p>
            <a:r>
              <a:rPr lang="en-GB" sz="1200" kern="1200" dirty="0">
                <a:solidFill>
                  <a:schemeClr val="tx1"/>
                </a:solidFill>
                <a:effectLst/>
                <a:latin typeface="+mn-lt"/>
                <a:ea typeface="+mn-ea"/>
                <a:cs typeface="+mn-cs"/>
              </a:rPr>
              <a:t>Moderate antidepressant exposure was associated with a lower mortality (adjusted hazard ratio=0.85, 95% CI=0.73–0.98), and high exposure, even lower (adjusted hazard ratio=0.71, 95% CI=0.59–0.86). </a:t>
            </a:r>
          </a:p>
          <a:p>
            <a:r>
              <a:rPr lang="en-GB" sz="1200" b="1" kern="1200" dirty="0">
                <a:solidFill>
                  <a:schemeClr val="tx1"/>
                </a:solidFill>
                <a:effectLst/>
                <a:latin typeface="+mn-lt"/>
                <a:ea typeface="+mn-ea"/>
                <a:cs typeface="+mn-cs"/>
              </a:rPr>
              <a:t>Exposure to benzodiazepines showed a dose-response relationship with mortality (</a:t>
            </a:r>
            <a:r>
              <a:rPr lang="en-GB" sz="1200" kern="1200" dirty="0">
                <a:solidFill>
                  <a:schemeClr val="tx1"/>
                </a:solidFill>
                <a:effectLst/>
                <a:latin typeface="+mn-lt"/>
                <a:ea typeface="+mn-ea"/>
                <a:cs typeface="+mn-cs"/>
              </a:rPr>
              <a:t>hazard ratios up to 1.74 [95% CI=1.50–2.03]).</a:t>
            </a:r>
          </a:p>
          <a:p>
            <a:endParaRPr lang="en-GB" sz="1200" kern="1200" dirty="0">
              <a:solidFill>
                <a:schemeClr val="tx1"/>
              </a:solidFill>
              <a:effectLst/>
              <a:latin typeface="+mn-lt"/>
              <a:ea typeface="+mn-ea"/>
              <a:cs typeface="+mn-cs"/>
            </a:endParaRP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Crump, C., </a:t>
            </a:r>
            <a:r>
              <a:rPr lang="en-GB" sz="1200" kern="1200" dirty="0" err="1">
                <a:solidFill>
                  <a:schemeClr val="tx1"/>
                </a:solidFill>
                <a:effectLst/>
                <a:latin typeface="+mn-lt"/>
                <a:ea typeface="+mn-ea"/>
                <a:cs typeface="+mn-cs"/>
              </a:rPr>
              <a:t>Sundquist</a:t>
            </a:r>
            <a:r>
              <a:rPr lang="en-GB" sz="1200" kern="1200" dirty="0">
                <a:solidFill>
                  <a:schemeClr val="tx1"/>
                </a:solidFill>
                <a:effectLst/>
                <a:latin typeface="+mn-lt"/>
                <a:ea typeface="+mn-ea"/>
                <a:cs typeface="+mn-cs"/>
              </a:rPr>
              <a:t>, K., </a:t>
            </a:r>
            <a:r>
              <a:rPr lang="en-GB" sz="1200" kern="1200" dirty="0" err="1">
                <a:solidFill>
                  <a:schemeClr val="tx1"/>
                </a:solidFill>
                <a:effectLst/>
                <a:latin typeface="+mn-lt"/>
                <a:ea typeface="+mn-ea"/>
                <a:cs typeface="+mn-cs"/>
              </a:rPr>
              <a:t>Winkleby</a:t>
            </a:r>
            <a:r>
              <a:rPr lang="en-GB" sz="1200" kern="1200" dirty="0">
                <a:solidFill>
                  <a:schemeClr val="tx1"/>
                </a:solidFill>
                <a:effectLst/>
                <a:latin typeface="+mn-lt"/>
                <a:ea typeface="+mn-ea"/>
                <a:cs typeface="+mn-cs"/>
              </a:rPr>
              <a:t>, M. A., &amp; </a:t>
            </a:r>
            <a:r>
              <a:rPr lang="en-GB" sz="1200" kern="1200" dirty="0" err="1">
                <a:solidFill>
                  <a:schemeClr val="tx1"/>
                </a:solidFill>
                <a:effectLst/>
                <a:latin typeface="+mn-lt"/>
                <a:ea typeface="+mn-ea"/>
                <a:cs typeface="+mn-cs"/>
              </a:rPr>
              <a:t>Sundquist</a:t>
            </a:r>
            <a:r>
              <a:rPr lang="en-GB" sz="1200" kern="1200" dirty="0">
                <a:solidFill>
                  <a:schemeClr val="tx1"/>
                </a:solidFill>
                <a:effectLst/>
                <a:latin typeface="+mn-lt"/>
                <a:ea typeface="+mn-ea"/>
                <a:cs typeface="+mn-cs"/>
              </a:rPr>
              <a:t>, J. (2013). </a:t>
            </a:r>
          </a:p>
          <a:p>
            <a:endParaRPr lang="en-US" b="1" dirty="0"/>
          </a:p>
          <a:p>
            <a:r>
              <a:rPr lang="en-US" b="1" dirty="0"/>
              <a:t>Comorbidities and Mortality in Persons With Schizophrenia: A Swedish National Cohort Study</a:t>
            </a:r>
          </a:p>
          <a:p>
            <a:r>
              <a:rPr lang="en-US" b="1" dirty="0"/>
              <a:t>Abstract</a:t>
            </a:r>
          </a:p>
          <a:p>
            <a:r>
              <a:rPr lang="en-US" b="1" dirty="0"/>
              <a:t>Objective</a:t>
            </a:r>
          </a:p>
          <a:p>
            <a:r>
              <a:rPr lang="en-US" dirty="0"/>
              <a:t>Schizophrenia is associated with premature mortality, but the specific causes and pathways are unclear. The authors used outpatient and inpatient data for a national population to examine the association between schizophrenia and mortality and comorbidities.</a:t>
            </a:r>
          </a:p>
          <a:p>
            <a:r>
              <a:rPr lang="en-US" b="1" dirty="0"/>
              <a:t>Method</a:t>
            </a:r>
          </a:p>
          <a:p>
            <a:r>
              <a:rPr lang="en-US" dirty="0"/>
              <a:t>This was a national cohort study of 6,097,834 Swedish adults, including 8,277 with schizophrenia, followed for 7 years (2003–2009) for mortality and comorbidities diagnosed in any outpatient or inpatient setting nationwide.</a:t>
            </a:r>
          </a:p>
          <a:p>
            <a:r>
              <a:rPr lang="en-US" b="1" dirty="0"/>
              <a:t>Results</a:t>
            </a:r>
          </a:p>
          <a:p>
            <a:r>
              <a:rPr lang="en-US" dirty="0"/>
              <a:t>On average, men with schizophrenia died 15 years earlier, and women 12 years earlier, than the rest of the population, and this was not accounted for by unnatural deaths. The leading causes were ischemic heart disease and cancer. Despite having twice as many health care system contacts, schizophrenia patients had no increased risk of nonfatal ischemic heart disease or cancer diagnoses, but they had an elevated mortality from ischemic heart disease (adjusted hazard ratio for women, 3.33 [95% CI=2.73–4.05]; for men, 2.20 [95% CI=1.83–2.65]) and cancer (adjusted hazard ratio for women, 1.71 [95% CI=1.38–2.10; for men, 1.44 [95% CI=1.15–1.80]). Among all people who died from ischemic heart disease or cancer, schizophrenia patients were less likely than others to have been diagnosed previously with these conditions (for ischemic heart disease, 26.3% compared with 43.7%; for cancer, 73.9% compared with 82.3%). The association between schizophrenia and mortality was stronger among women and the employed. Lack of antipsychotic treatment was also associated with elevated mortality.</a:t>
            </a:r>
          </a:p>
          <a:p>
            <a:r>
              <a:rPr lang="en-US" b="1" dirty="0"/>
              <a:t>Conclusions</a:t>
            </a:r>
          </a:p>
          <a:p>
            <a:r>
              <a:rPr lang="en-US" dirty="0"/>
              <a:t>Schizophrenia patients had markedly premature mortality, and the leading causes were ischemic heart disease and cancer, which appeared to be underdiagnosed. Preventive interventions should prioritize primary health care tailored to this population, including more effective risk modification and screening for cardiovascular disease and cancer.</a:t>
            </a:r>
          </a:p>
          <a:p>
            <a:endParaRPr lang="en-GB" b="1" baseline="0" dirty="0"/>
          </a:p>
          <a:p>
            <a:r>
              <a:rPr lang="en-GB" b="1" baseline="0" dirty="0"/>
              <a:t>	</a:t>
            </a:r>
          </a:p>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21</a:t>
            </a:fld>
            <a:endParaRPr lang="en-GB"/>
          </a:p>
        </p:txBody>
      </p:sp>
    </p:spTree>
    <p:extLst>
      <p:ext uri="{BB962C8B-B14F-4D97-AF65-F5344CB8AC3E}">
        <p14:creationId xmlns:p14="http://schemas.microsoft.com/office/powerpoint/2010/main" val="4236137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NAFLD</a:t>
            </a:r>
            <a:r>
              <a:rPr lang="en-GB" baseline="0" dirty="0"/>
              <a:t> non alcohol fatty liver disease</a:t>
            </a:r>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22</a:t>
            </a:fld>
            <a:endParaRPr lang="en-GB"/>
          </a:p>
        </p:txBody>
      </p:sp>
    </p:spTree>
    <p:extLst>
      <p:ext uri="{BB962C8B-B14F-4D97-AF65-F5344CB8AC3E}">
        <p14:creationId xmlns:p14="http://schemas.microsoft.com/office/powerpoint/2010/main" val="1539746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History</a:t>
            </a:r>
            <a:r>
              <a:rPr lang="en-GB" baseline="0" dirty="0"/>
              <a:t> </a:t>
            </a:r>
          </a:p>
          <a:p>
            <a:r>
              <a:rPr lang="en-GB" baseline="0" dirty="0"/>
              <a:t>Difficult to be sure what caused what in this case</a:t>
            </a:r>
          </a:p>
          <a:p>
            <a:r>
              <a:rPr lang="en-GB" baseline="0" dirty="0"/>
              <a:t>Alcohol may increase her risks in combination with elevated mood</a:t>
            </a:r>
          </a:p>
          <a:p>
            <a:r>
              <a:rPr lang="en-GB" baseline="0" dirty="0"/>
              <a:t>Could be risks with aggression </a:t>
            </a:r>
            <a:r>
              <a:rPr lang="en-GB" baseline="0" dirty="0" err="1"/>
              <a:t>BPAD</a:t>
            </a:r>
            <a:r>
              <a:rPr lang="en-GB" baseline="0" dirty="0"/>
              <a:t> and alcohol</a:t>
            </a:r>
          </a:p>
          <a:p>
            <a:r>
              <a:rPr lang="en-GB" baseline="0" dirty="0"/>
              <a:t>Could be concern about her management of her lithium given irregular alcohol use</a:t>
            </a:r>
          </a:p>
          <a:p>
            <a:r>
              <a:rPr lang="en-GB" baseline="0" dirty="0"/>
              <a:t>Relatively little literature on adverse effects of alcohol with lithium</a:t>
            </a:r>
          </a:p>
          <a:p>
            <a:r>
              <a:rPr lang="en-GB" baseline="0" dirty="0"/>
              <a:t>Has been trial looking at lithium treatment for alcohol dependence</a:t>
            </a:r>
          </a:p>
          <a:p>
            <a:endParaRPr lang="en-GB" baseline="0" dirty="0"/>
          </a:p>
          <a:p>
            <a:endParaRPr lang="en-GB" dirty="0"/>
          </a:p>
          <a:p>
            <a:r>
              <a:rPr lang="en-GB" dirty="0"/>
              <a:t>Risk factors</a:t>
            </a:r>
            <a:r>
              <a:rPr lang="en-GB" baseline="0" dirty="0"/>
              <a:t> (Messer 2017)</a:t>
            </a:r>
          </a:p>
          <a:p>
            <a:r>
              <a:rPr lang="en-US" dirty="0"/>
              <a:t>Substance</a:t>
            </a:r>
            <a:r>
              <a:rPr lang="en-US" baseline="0" dirty="0"/>
              <a:t> use disorder (</a:t>
            </a:r>
            <a:r>
              <a:rPr lang="en-US" baseline="0" dirty="0" err="1"/>
              <a:t>SUD</a:t>
            </a:r>
            <a:r>
              <a:rPr lang="en-US" baseline="0" dirty="0"/>
              <a:t>) in people with bipolar affective disorder</a:t>
            </a:r>
            <a:r>
              <a:rPr lang="en-US" dirty="0"/>
              <a:t> was not related to age, subtype of BD, hospitalization and co-existence of anxiety disorders or psychotic symptoms. </a:t>
            </a:r>
            <a:r>
              <a:rPr lang="en-US" dirty="0" err="1"/>
              <a:t>SUD</a:t>
            </a:r>
            <a:r>
              <a:rPr lang="en-US" dirty="0"/>
              <a:t> aﬀects many aspects of BD regarding clinical course, psychopathology and prognosis. </a:t>
            </a:r>
          </a:p>
          <a:p>
            <a:r>
              <a:rPr lang="en-US" b="1" dirty="0"/>
              <a:t>Study</a:t>
            </a:r>
            <a:r>
              <a:rPr lang="en-US" b="1" baseline="0" dirty="0"/>
              <a:t> </a:t>
            </a:r>
            <a:r>
              <a:rPr lang="en-US" b="1" dirty="0"/>
              <a:t>demonstrates that male gender, history of higher number of manic episodes and suicidality are associated to higher susceptibility to </a:t>
            </a:r>
            <a:r>
              <a:rPr lang="en-US" b="1" dirty="0" err="1"/>
              <a:t>SUD</a:t>
            </a:r>
            <a:r>
              <a:rPr lang="en-US" b="1" dirty="0"/>
              <a:t>.</a:t>
            </a:r>
            <a:r>
              <a:rPr lang="en-US" dirty="0"/>
              <a:t> Thus, assignment of more intensive therapeutic interventions should be considered in patients with increased risk of drug abuse to prevent development of </a:t>
            </a:r>
            <a:r>
              <a:rPr lang="en-US" dirty="0" err="1"/>
              <a:t>SUD</a:t>
            </a:r>
            <a:r>
              <a:rPr lang="en-US" dirty="0"/>
              <a:t>.</a:t>
            </a:r>
          </a:p>
          <a:p>
            <a:endParaRPr lang="en-GB" dirty="0"/>
          </a:p>
          <a:p>
            <a:r>
              <a:rPr lang="en-GB" dirty="0"/>
              <a:t>Medication (</a:t>
            </a:r>
            <a:r>
              <a:rPr lang="en-GB" dirty="0" err="1"/>
              <a:t>CADMHC</a:t>
            </a:r>
            <a:r>
              <a:rPr lang="en-GB" dirty="0"/>
              <a:t> 2016)</a:t>
            </a:r>
          </a:p>
          <a:p>
            <a:r>
              <a:rPr lang="en-GB" dirty="0"/>
              <a:t>Studies</a:t>
            </a:r>
            <a:r>
              <a:rPr lang="en-GB" baseline="0" dirty="0"/>
              <a:t> have been completed on co- occurring substance misuse problems and bipolar using lithium/ valproate/lamotrigine/quetiapine</a:t>
            </a:r>
          </a:p>
          <a:p>
            <a:r>
              <a:rPr lang="en-GB" baseline="0" dirty="0"/>
              <a:t>Hard to draw firm conclusions as relatively few trials in this area </a:t>
            </a:r>
          </a:p>
          <a:p>
            <a:endParaRPr lang="en-GB" baseline="0" dirty="0"/>
          </a:p>
          <a:p>
            <a:r>
              <a:rPr lang="en-GB" baseline="0" dirty="0"/>
              <a:t>Medication (</a:t>
            </a:r>
            <a:r>
              <a:rPr lang="en-GB" baseline="0" dirty="0" err="1"/>
              <a:t>Sepede</a:t>
            </a:r>
            <a:r>
              <a:rPr lang="en-GB" baseline="0" dirty="0"/>
              <a:t> 2016)</a:t>
            </a:r>
            <a:endParaRPr lang="en-GB" dirty="0"/>
          </a:p>
          <a:p>
            <a:r>
              <a:rPr lang="en-US" dirty="0"/>
              <a:t>Atypical</a:t>
            </a:r>
            <a:r>
              <a:rPr lang="en-US" baseline="0" dirty="0"/>
              <a:t> </a:t>
            </a:r>
            <a:r>
              <a:rPr lang="en-US" baseline="0" dirty="0" err="1"/>
              <a:t>antipychotic</a:t>
            </a:r>
            <a:r>
              <a:rPr lang="en-US" dirty="0" err="1"/>
              <a:t>s</a:t>
            </a:r>
            <a:r>
              <a:rPr lang="en-US" dirty="0"/>
              <a:t> are widely used and efficacious in treating the clinical symptoms of BD, there are not enough data to suggest their adjunctive benefit on craving and substance consumption</a:t>
            </a:r>
            <a:endParaRPr lang="en-GB" dirty="0"/>
          </a:p>
          <a:p>
            <a:endParaRPr lang="en-GB" dirty="0"/>
          </a:p>
          <a:p>
            <a:endParaRPr lang="en-GB" dirty="0"/>
          </a:p>
          <a:p>
            <a:r>
              <a:rPr lang="en-GB" dirty="0"/>
              <a:t>Psychosocial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Evidence of reduction in substance use with Integrated relapse-prevention group therapy (</a:t>
            </a:r>
            <a:r>
              <a:rPr lang="en-GB" sz="1200" b="0" i="0" u="none" strike="noStrike" kern="1200" baseline="0" dirty="0" err="1">
                <a:solidFill>
                  <a:schemeClr val="tx1"/>
                </a:solidFill>
                <a:latin typeface="+mn-lt"/>
                <a:ea typeface="+mn-ea"/>
                <a:cs typeface="+mn-cs"/>
              </a:rPr>
              <a:t>IGT</a:t>
            </a:r>
            <a:r>
              <a:rPr lang="en-GB" sz="1200" b="0" i="0" u="none" strike="noStrike" kern="1200" baseline="0" dirty="0">
                <a:solidFill>
                  <a:schemeClr val="tx1"/>
                </a:solidFill>
                <a:latin typeface="+mn-lt"/>
                <a:ea typeface="+mn-ea"/>
                <a:cs typeface="+mn-cs"/>
              </a:rPr>
              <a:t>) (</a:t>
            </a:r>
            <a:r>
              <a:rPr lang="en-GB" dirty="0"/>
              <a:t>(Weiss 2007)</a:t>
            </a: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 foundation of integrated group therapy is that the same types of thoughts and behaviors that facilitate recovery from one disorder will enhance the likelihood of recovery from the other disorder. Conversely, similar types of thoughts and behaviors can impede recovery from both disorders</a:t>
            </a:r>
          </a:p>
          <a:p>
            <a:r>
              <a:rPr lang="en-US" dirty="0"/>
              <a:t>Group drug counseling is thus distinguishable from integrated group therapy by its focus on substance use, rather than the dual focus of integrated group therapy on substance use disorder and bipolar disorder. </a:t>
            </a:r>
          </a:p>
          <a:p>
            <a:endParaRPr lang="en-US" dirty="0"/>
          </a:p>
          <a:p>
            <a:r>
              <a:rPr lang="en-US" dirty="0"/>
              <a:t>Review of psychosocial interventions</a:t>
            </a:r>
            <a:r>
              <a:rPr lang="en-US" baseline="0" dirty="0"/>
              <a:t> showed evidence that </a:t>
            </a:r>
            <a:r>
              <a:rPr lang="en-US" sz="1200" b="0" i="0" u="none" strike="noStrike" kern="1200" baseline="0" dirty="0">
                <a:solidFill>
                  <a:schemeClr val="tx1"/>
                </a:solidFill>
                <a:latin typeface="+mn-lt"/>
                <a:ea typeface="+mn-ea"/>
                <a:cs typeface="+mn-cs"/>
              </a:rPr>
              <a:t>other treatments showed benefit for mood</a:t>
            </a:r>
          </a:p>
          <a:p>
            <a:r>
              <a:rPr lang="en-US" sz="1200" b="0" i="0" u="none" strike="noStrike" kern="1200" baseline="0" dirty="0">
                <a:solidFill>
                  <a:schemeClr val="tx1"/>
                </a:solidFill>
                <a:latin typeface="+mn-lt"/>
                <a:ea typeface="+mn-ea"/>
                <a:cs typeface="+mn-cs"/>
              </a:rPr>
              <a:t>symptoms without benefits for alcohol or illicit substance use. </a:t>
            </a:r>
          </a:p>
          <a:p>
            <a:r>
              <a:rPr lang="en-US" sz="1200" b="0" i="0" u="none" strike="noStrike" kern="1200" baseline="0" dirty="0">
                <a:solidFill>
                  <a:schemeClr val="tx1"/>
                </a:solidFill>
                <a:latin typeface="+mn-lt"/>
                <a:ea typeface="+mn-ea"/>
                <a:cs typeface="+mn-cs"/>
              </a:rPr>
              <a:t>(e.g.,</a:t>
            </a:r>
            <a:r>
              <a:rPr lang="en-GB" sz="1200" b="0" i="0" u="none" strike="noStrike" kern="1200" baseline="0" dirty="0">
                <a:solidFill>
                  <a:schemeClr val="tx1"/>
                </a:solidFill>
                <a:latin typeface="+mn-lt"/>
                <a:ea typeface="+mn-ea"/>
                <a:cs typeface="+mn-cs"/>
              </a:rPr>
              <a:t> Medication Monitoring plus CBT (four individual sessions focused on medication adherence and </a:t>
            </a:r>
            <a:r>
              <a:rPr lang="en-US" sz="1200" b="0" i="0" u="none" strike="noStrike" kern="1200" baseline="0" dirty="0">
                <a:solidFill>
                  <a:schemeClr val="tx1"/>
                </a:solidFill>
                <a:latin typeface="+mn-lt"/>
                <a:ea typeface="+mn-ea"/>
                <a:cs typeface="+mn-cs"/>
              </a:rPr>
              <a:t>side effects [MM] and 16</a:t>
            </a:r>
          </a:p>
          <a:p>
            <a:r>
              <a:rPr lang="en-GB" sz="1200" b="0" i="0" u="none" strike="noStrike" kern="1200" baseline="0" dirty="0">
                <a:solidFill>
                  <a:schemeClr val="tx1"/>
                </a:solidFill>
                <a:latin typeface="+mn-lt"/>
                <a:ea typeface="+mn-ea"/>
                <a:cs typeface="+mn-cs"/>
              </a:rPr>
              <a:t>individual sessions focused on preventing mood and/or substance use relapse [CBT]) over 12 week period)</a:t>
            </a:r>
            <a:endParaRPr lang="en-US"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Some suggestion that depression and anxiety improved in patients with </a:t>
            </a:r>
            <a:r>
              <a:rPr lang="en-GB" sz="1200" b="0" i="0" u="none" strike="noStrike" kern="1200" baseline="0" dirty="0" err="1">
                <a:solidFill>
                  <a:schemeClr val="tx1"/>
                </a:solidFill>
                <a:latin typeface="+mn-lt"/>
                <a:ea typeface="+mn-ea"/>
                <a:cs typeface="+mn-cs"/>
              </a:rPr>
              <a:t>BPAD</a:t>
            </a:r>
            <a:r>
              <a:rPr lang="en-GB" sz="1200" b="0" i="0" u="none" strike="noStrike" kern="1200" baseline="0" dirty="0">
                <a:solidFill>
                  <a:schemeClr val="tx1"/>
                </a:solidFill>
                <a:latin typeface="+mn-lt"/>
                <a:ea typeface="+mn-ea"/>
                <a:cs typeface="+mn-cs"/>
              </a:rPr>
              <a:t> with 40 supervised group walking activity</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Weiss 2007</a:t>
            </a:r>
          </a:p>
          <a:p>
            <a:r>
              <a:rPr lang="en-GB" sz="1200" b="0" i="0" u="none" strike="noStrike" kern="1200" baseline="0" dirty="0">
                <a:solidFill>
                  <a:schemeClr val="tx1"/>
                </a:solidFill>
                <a:latin typeface="+mn-lt"/>
                <a:ea typeface="+mn-ea"/>
                <a:cs typeface="+mn-cs"/>
              </a:rPr>
              <a:t>Integrated relapse-prevention group therapy (</a:t>
            </a:r>
            <a:r>
              <a:rPr lang="en-GB" sz="1200" b="0" i="0" u="none" strike="noStrike" kern="1200" baseline="0" dirty="0" err="1">
                <a:solidFill>
                  <a:schemeClr val="tx1"/>
                </a:solidFill>
                <a:latin typeface="+mn-lt"/>
                <a:ea typeface="+mn-ea"/>
                <a:cs typeface="+mn-cs"/>
              </a:rPr>
              <a:t>IGT</a:t>
            </a:r>
            <a:r>
              <a:rPr lang="en-GB" sz="1200" b="0" i="0" u="none" strike="noStrike" kern="1200" baseline="0" dirty="0">
                <a:solidFill>
                  <a:schemeClr val="tx1"/>
                </a:solidFill>
                <a:latin typeface="+mn-lt"/>
                <a:ea typeface="+mn-ea"/>
                <a:cs typeface="+mn-cs"/>
              </a:rPr>
              <a:t>)</a:t>
            </a:r>
          </a:p>
          <a:p>
            <a:r>
              <a:rPr lang="en-US" dirty="0"/>
              <a:t>A foundation of integrated group therapy is that the same types of thoughts and behaviors that facilitate recovery from one disorder will enhance the likelihood of recovery from the other disorder. Conversely, similar types of thoughts and behaviors can impede recovery from both disorders</a:t>
            </a:r>
          </a:p>
          <a:p>
            <a:r>
              <a:rPr lang="en-US" dirty="0"/>
              <a:t>Group drug counseling is thus distinguishable from integrated group therapy by its focus on substance use, rather than the dual focus of integrated group therapy on substance use disorder and bipolar disorder. </a:t>
            </a:r>
          </a:p>
          <a:p>
            <a:r>
              <a:rPr lang="en-US" dirty="0"/>
              <a:t>Integrated group therapy leaders were doctoral or master’s level therapists with ≥3 years of substance use disorder and psychiatric treatment experience. Group drug counseling leaders were master’s-level therapists or counselors with ≥3 years of experience treating substance-dependent and dually diagnosed patients</a:t>
            </a:r>
          </a:p>
          <a:p>
            <a:r>
              <a:rPr lang="en-US" dirty="0"/>
              <a:t>To encourage fidelity to the manuals, group sessions were videotaped, and leaders were supervised weekly by the senior author of the respective manuals (Dr. Weiss for integrated group therapy, Dr. Daley for group drug counseling). </a:t>
            </a:r>
          </a:p>
          <a:p>
            <a:r>
              <a:rPr lang="en-US" dirty="0"/>
              <a:t>Results</a:t>
            </a:r>
            <a:r>
              <a:rPr lang="en-US" b="1" dirty="0"/>
              <a:t>: Intention-to-treat analysis revealed significantly fewer days of substance use for integrated group therapy patients during treatment and follow-up. Groups were similar in the number of weeks ill with bipolar disorder during treatment and follow-up, although integrated group therapy patients had more depressive and manic symptoms.</a:t>
            </a:r>
          </a:p>
          <a:p>
            <a:endParaRPr lang="en-US" dirty="0"/>
          </a:p>
          <a:p>
            <a:r>
              <a:rPr lang="en-US" dirty="0"/>
              <a:t>Gold</a:t>
            </a:r>
            <a:r>
              <a:rPr lang="en-US" baseline="0" dirty="0"/>
              <a:t> 2018</a:t>
            </a:r>
          </a:p>
          <a:p>
            <a:r>
              <a:rPr lang="en-US" sz="1200" b="0" i="0" u="none" strike="noStrike" kern="1200" baseline="0" dirty="0">
                <a:solidFill>
                  <a:schemeClr val="tx1"/>
                </a:solidFill>
                <a:latin typeface="+mn-lt"/>
                <a:ea typeface="+mn-ea"/>
                <a:cs typeface="+mn-cs"/>
              </a:rPr>
              <a:t>Methods: </a:t>
            </a:r>
          </a:p>
          <a:p>
            <a:r>
              <a:rPr lang="en-US" sz="1200" b="0" i="0" u="none" strike="noStrike" kern="1200" baseline="0" dirty="0">
                <a:solidFill>
                  <a:schemeClr val="tx1"/>
                </a:solidFill>
                <a:latin typeface="+mn-lt"/>
                <a:ea typeface="+mn-ea"/>
                <a:cs typeface="+mn-cs"/>
              </a:rPr>
              <a:t>a search of the literature up to January 2018 for psychosocial interventions</a:t>
            </a:r>
          </a:p>
          <a:p>
            <a:r>
              <a:rPr lang="en-US" sz="1200" b="0" i="0" u="none" strike="noStrike" kern="1200" baseline="0" dirty="0">
                <a:solidFill>
                  <a:schemeClr val="tx1"/>
                </a:solidFill>
                <a:latin typeface="+mn-lt"/>
                <a:ea typeface="+mn-ea"/>
                <a:cs typeface="+mn-cs"/>
              </a:rPr>
              <a:t>targeted to patients with comorbid BD and </a:t>
            </a:r>
            <a:r>
              <a:rPr lang="en-US" sz="1200" b="0" i="0" u="none" strike="noStrike" kern="1200" baseline="0" dirty="0" err="1">
                <a:solidFill>
                  <a:schemeClr val="tx1"/>
                </a:solidFill>
                <a:latin typeface="+mn-lt"/>
                <a:ea typeface="+mn-ea"/>
                <a:cs typeface="+mn-cs"/>
              </a:rPr>
              <a:t>SUDs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Eight total trials. </a:t>
            </a:r>
          </a:p>
          <a:p>
            <a:r>
              <a:rPr lang="en-US" sz="1200" b="0" i="0" u="none" strike="noStrike" kern="1200" baseline="0" dirty="0">
                <a:solidFill>
                  <a:schemeClr val="tx1"/>
                </a:solidFill>
                <a:latin typeface="+mn-lt"/>
                <a:ea typeface="+mn-ea"/>
                <a:cs typeface="+mn-cs"/>
              </a:rPr>
              <a:t>Of these studies, four randomized and two open trials targeted the types of substance use (alcohol and illicit drugs) of</a:t>
            </a:r>
          </a:p>
          <a:p>
            <a:r>
              <a:rPr lang="en-US" sz="1200" b="0" i="0" u="none" strike="noStrike" kern="1200" baseline="0" dirty="0">
                <a:solidFill>
                  <a:schemeClr val="tx1"/>
                </a:solidFill>
                <a:latin typeface="+mn-lt"/>
                <a:ea typeface="+mn-ea"/>
                <a:cs typeface="+mn-cs"/>
              </a:rPr>
              <a:t>primary concern to mood stability; the remaining two studies, both open trials, targeted smoking cessation.</a:t>
            </a:r>
          </a:p>
          <a:p>
            <a:r>
              <a:rPr lang="en-US" sz="1200" b="0" i="0" u="none" strike="noStrike" kern="1200" baseline="0" dirty="0">
                <a:solidFill>
                  <a:schemeClr val="tx1"/>
                </a:solidFill>
                <a:latin typeface="+mn-lt"/>
                <a:ea typeface="+mn-ea"/>
                <a:cs typeface="+mn-cs"/>
              </a:rPr>
              <a:t>Results: </a:t>
            </a:r>
          </a:p>
          <a:p>
            <a:r>
              <a:rPr lang="en-US" sz="1200" b="1" i="0" u="none" strike="noStrike" kern="1200" baseline="0" dirty="0">
                <a:solidFill>
                  <a:schemeClr val="tx1"/>
                </a:solidFill>
                <a:latin typeface="+mn-lt"/>
                <a:ea typeface="+mn-ea"/>
                <a:cs typeface="+mn-cs"/>
              </a:rPr>
              <a:t>None of the randomized trials provided consistent evidence for</a:t>
            </a:r>
          </a:p>
          <a:p>
            <a:r>
              <a:rPr lang="en-US" sz="1200" b="1" i="0" u="none" strike="noStrike" kern="1200" baseline="0" dirty="0">
                <a:solidFill>
                  <a:schemeClr val="tx1"/>
                </a:solidFill>
                <a:latin typeface="+mn-lt"/>
                <a:ea typeface="+mn-ea"/>
                <a:cs typeface="+mn-cs"/>
              </a:rPr>
              <a:t>management of both mood symptoms and substance use though</a:t>
            </a:r>
          </a:p>
          <a:p>
            <a:r>
              <a:rPr lang="en-US" sz="1200" b="1" i="0" u="none" strike="noStrike" kern="1200" baseline="0" dirty="0">
                <a:solidFill>
                  <a:schemeClr val="tx1"/>
                </a:solidFill>
                <a:latin typeface="+mn-lt"/>
                <a:ea typeface="+mn-ea"/>
                <a:cs typeface="+mn-cs"/>
              </a:rPr>
              <a:t>integrated group therapy (</a:t>
            </a:r>
            <a:r>
              <a:rPr lang="en-US" sz="1200" b="1" i="0" u="none" strike="noStrike" kern="1200" baseline="0" dirty="0" err="1">
                <a:solidFill>
                  <a:schemeClr val="tx1"/>
                </a:solidFill>
                <a:latin typeface="+mn-lt"/>
                <a:ea typeface="+mn-ea"/>
                <a:cs typeface="+mn-cs"/>
              </a:rPr>
              <a:t>IGT</a:t>
            </a:r>
            <a:r>
              <a:rPr lang="en-US" sz="1200" b="1" i="0" u="none" strike="noStrike" kern="1200" baseline="0" dirty="0">
                <a:solidFill>
                  <a:schemeClr val="tx1"/>
                </a:solidFill>
                <a:latin typeface="+mn-lt"/>
                <a:ea typeface="+mn-ea"/>
                <a:cs typeface="+mn-cs"/>
              </a:rPr>
              <a:t>) demonstrated consistent beneficial effects</a:t>
            </a:r>
          </a:p>
          <a:p>
            <a:r>
              <a:rPr lang="en-US" sz="1200" b="1" i="0" u="none" strike="noStrike" kern="1200" baseline="0" dirty="0">
                <a:solidFill>
                  <a:schemeClr val="tx1"/>
                </a:solidFill>
                <a:latin typeface="+mn-lt"/>
                <a:ea typeface="+mn-ea"/>
                <a:cs typeface="+mn-cs"/>
              </a:rPr>
              <a:t>on substance use outcomes. </a:t>
            </a:r>
            <a:r>
              <a:rPr lang="en-US" sz="1200" b="0" i="0" u="none" strike="noStrike" kern="1200" baseline="0" dirty="0">
                <a:solidFill>
                  <a:schemeClr val="tx1"/>
                </a:solidFill>
                <a:latin typeface="+mn-lt"/>
                <a:ea typeface="+mn-ea"/>
                <a:cs typeface="+mn-cs"/>
              </a:rPr>
              <a:t>Other treatments showed benefit for mood</a:t>
            </a:r>
          </a:p>
          <a:p>
            <a:r>
              <a:rPr lang="en-US" sz="1200" b="0" i="0" u="none" strike="noStrike" kern="1200" baseline="0" dirty="0">
                <a:solidFill>
                  <a:schemeClr val="tx1"/>
                </a:solidFill>
                <a:latin typeface="+mn-lt"/>
                <a:ea typeface="+mn-ea"/>
                <a:cs typeface="+mn-cs"/>
              </a:rPr>
              <a:t>symptoms without benefits for alcohol or illicit substance use. Small pilot</a:t>
            </a:r>
          </a:p>
          <a:p>
            <a:r>
              <a:rPr lang="en-US" sz="1200" b="0" i="0" u="none" strike="noStrike" kern="1200" baseline="0" dirty="0">
                <a:solidFill>
                  <a:schemeClr val="tx1"/>
                </a:solidFill>
                <a:latin typeface="+mn-lt"/>
                <a:ea typeface="+mn-ea"/>
                <a:cs typeface="+mn-cs"/>
              </a:rPr>
              <a:t>studies of combined treatments for smoking cessation provided some</a:t>
            </a:r>
          </a:p>
          <a:p>
            <a:r>
              <a:rPr lang="en-GB" sz="1200" b="0" i="0" u="none" strike="noStrike" kern="1200" baseline="0" dirty="0">
                <a:solidFill>
                  <a:schemeClr val="tx1"/>
                </a:solidFill>
                <a:latin typeface="+mn-lt"/>
                <a:ea typeface="+mn-ea"/>
                <a:cs typeface="+mn-cs"/>
              </a:rPr>
              <a:t>initial promise.</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err="1">
                <a:solidFill>
                  <a:schemeClr val="tx1"/>
                </a:solidFill>
                <a:latin typeface="+mn-lt"/>
                <a:ea typeface="+mn-ea"/>
                <a:cs typeface="+mn-cs"/>
              </a:rPr>
              <a:t>Sepede</a:t>
            </a:r>
            <a:r>
              <a:rPr lang="en-GB" sz="1200" b="0" i="0" u="none" strike="noStrike" kern="1200" baseline="0" dirty="0">
                <a:solidFill>
                  <a:schemeClr val="tx1"/>
                </a:solidFill>
                <a:latin typeface="+mn-lt"/>
                <a:ea typeface="+mn-ea"/>
                <a:cs typeface="+mn-cs"/>
              </a:rPr>
              <a:t> 2018</a:t>
            </a:r>
          </a:p>
          <a:p>
            <a:r>
              <a:rPr lang="en-US" dirty="0"/>
              <a:t>Objectives Bipolar disorder (BD) patients with a comorbid substance use disorder (</a:t>
            </a:r>
            <a:r>
              <a:rPr lang="en-US" dirty="0" err="1"/>
              <a:t>SUD</a:t>
            </a:r>
            <a:r>
              <a:rPr lang="en-US" dirty="0"/>
              <a:t>) are notoriously difficult to treat. Atypical antipsychotics (AAPs) are widely prescribed in BD, but their efficacy in patients with comorbid </a:t>
            </a:r>
            <a:r>
              <a:rPr lang="en-US" dirty="0" err="1"/>
              <a:t>SUD</a:t>
            </a:r>
            <a:r>
              <a:rPr lang="en-US" dirty="0"/>
              <a:t> is still debated. The aim of the present article is to systematically review the literature findings on the efficacy and safety of AAPs in BD patients with comorbid </a:t>
            </a:r>
            <a:r>
              <a:rPr lang="en-US" dirty="0" err="1"/>
              <a:t>SUD</a:t>
            </a:r>
            <a:r>
              <a:rPr lang="en-US" dirty="0"/>
              <a:t>.</a:t>
            </a:r>
          </a:p>
          <a:p>
            <a:r>
              <a:rPr lang="en-US" dirty="0"/>
              <a:t>Methods We searched PubMed to identify original studies focused on the treatment of dual diagnosed BD with AAPs.</a:t>
            </a:r>
          </a:p>
          <a:p>
            <a:r>
              <a:rPr lang="en-US" dirty="0"/>
              <a:t>Results Ten articles met our inclusion/exclusion criteria, involving a total of 969 subjects, 906 affected by BD and 793 with comorbid </a:t>
            </a:r>
            <a:r>
              <a:rPr lang="en-US" dirty="0" err="1"/>
              <a:t>SUD</a:t>
            </a:r>
            <a:r>
              <a:rPr lang="en-US" dirty="0"/>
              <a:t>: 4 were randomized controlled trials, 4 were open label trials and 2 were observational studies, published between 2002 and 2017. The most commonly abused substances were alcohol and cocaine. The AAPs used to treat patients were quetiapine (n = 337), </a:t>
            </a:r>
            <a:r>
              <a:rPr lang="en-US" dirty="0" err="1"/>
              <a:t>asenapine</a:t>
            </a:r>
            <a:r>
              <a:rPr lang="en-US" dirty="0"/>
              <a:t> (n = 119), olanzapine (n = 80), risperidone (n = 62), and aripiprazole (n = 48). In terms of safety, AAPs were usually well tolerated. Atypical antipsychotics were usually efficacious on acute mood symptoms, whereas their impact on substance-related issues was reported only in those studies without a placebo comparison.</a:t>
            </a:r>
          </a:p>
          <a:p>
            <a:r>
              <a:rPr lang="en-US" dirty="0"/>
              <a:t>Conclusions According to our results, </a:t>
            </a:r>
            <a:r>
              <a:rPr lang="en-US" b="1" dirty="0"/>
              <a:t>even though AAPs are widely used and efficacious in treating the clinical symptoms of BD, there are not enough data to suggest their adjunctive benefit on craving and substance consumption.</a:t>
            </a:r>
          </a:p>
          <a:p>
            <a:endParaRPr lang="en-GB" b="1" dirty="0"/>
          </a:p>
        </p:txBody>
      </p:sp>
      <p:sp>
        <p:nvSpPr>
          <p:cNvPr id="4" name="Slide Number Placeholder 3"/>
          <p:cNvSpPr>
            <a:spLocks noGrp="1"/>
          </p:cNvSpPr>
          <p:nvPr>
            <p:ph type="sldNum" sz="quarter" idx="10"/>
          </p:nvPr>
        </p:nvSpPr>
        <p:spPr/>
        <p:txBody>
          <a:bodyPr/>
          <a:lstStyle/>
          <a:p>
            <a:fld id="{86E623EF-F146-4267-9795-02424D1632A7}" type="slidenum">
              <a:rPr lang="en-GB" smtClean="0"/>
              <a:t>23</a:t>
            </a:fld>
            <a:endParaRPr lang="en-GB"/>
          </a:p>
        </p:txBody>
      </p:sp>
    </p:spTree>
    <p:extLst>
      <p:ext uri="{BB962C8B-B14F-4D97-AF65-F5344CB8AC3E}">
        <p14:creationId xmlns:p14="http://schemas.microsoft.com/office/powerpoint/2010/main" val="3135414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6</a:t>
            </a:fld>
            <a:endParaRPr lang="en-GB"/>
          </a:p>
        </p:txBody>
      </p:sp>
    </p:spTree>
    <p:extLst>
      <p:ext uri="{BB962C8B-B14F-4D97-AF65-F5344CB8AC3E}">
        <p14:creationId xmlns:p14="http://schemas.microsoft.com/office/powerpoint/2010/main" val="2529837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How do you reassure about inpatient setting </a:t>
            </a:r>
          </a:p>
          <a:p>
            <a:r>
              <a:rPr lang="en-GB" baseline="0" dirty="0"/>
              <a:t>Is there a risk of self harm if using disulfiram – </a:t>
            </a:r>
            <a:r>
              <a:rPr lang="en-GB" baseline="0" dirty="0" err="1"/>
              <a:t>ie</a:t>
            </a:r>
            <a:r>
              <a:rPr lang="en-GB" baseline="0" dirty="0"/>
              <a:t> intentionally using alcohol for adverse effect</a:t>
            </a:r>
          </a:p>
          <a:p>
            <a:r>
              <a:rPr lang="en-GB" baseline="0" dirty="0"/>
              <a:t>Does alcohol worsen the self harm</a:t>
            </a:r>
          </a:p>
          <a:p>
            <a:r>
              <a:rPr lang="en-GB" baseline="0" dirty="0"/>
              <a:t>What support at home for her</a:t>
            </a:r>
          </a:p>
          <a:p>
            <a:endParaRPr lang="en-GB" baseline="0" dirty="0"/>
          </a:p>
          <a:p>
            <a:endParaRPr lang="en-GB" baseline="0" dirty="0"/>
          </a:p>
          <a:p>
            <a:r>
              <a:rPr lang="en-GB" baseline="0" dirty="0"/>
              <a:t>Practical advice (</a:t>
            </a:r>
            <a:r>
              <a:rPr lang="en-GB" baseline="0" dirty="0" err="1"/>
              <a:t>CADMHC</a:t>
            </a:r>
            <a:r>
              <a:rPr lang="en-GB" baseline="0" dirty="0"/>
              <a:t> 2016) </a:t>
            </a:r>
            <a:r>
              <a:rPr lang="en-GB" baseline="0" dirty="0" err="1"/>
              <a:t>pg</a:t>
            </a:r>
            <a:r>
              <a:rPr lang="en-GB" baseline="0" dirty="0"/>
              <a:t> 173</a:t>
            </a:r>
          </a:p>
          <a:p>
            <a:r>
              <a:rPr lang="en-GB" b="1" dirty="0"/>
              <a:t>Advice about managing those</a:t>
            </a:r>
            <a:r>
              <a:rPr lang="en-GB" b="1" baseline="0" dirty="0"/>
              <a:t> with symptoms of personality disorders</a:t>
            </a:r>
          </a:p>
          <a:p>
            <a:r>
              <a:rPr lang="en-GB" sz="1200" b="1" i="0" u="none" strike="noStrike" kern="1200" baseline="0" dirty="0">
                <a:solidFill>
                  <a:schemeClr val="tx1"/>
                </a:solidFill>
                <a:latin typeface="+mn-lt"/>
                <a:ea typeface="+mn-ea"/>
                <a:cs typeface="+mn-cs"/>
              </a:rPr>
              <a:t>Do:</a:t>
            </a:r>
          </a:p>
          <a:p>
            <a:pPr marL="228600" indent="-228600">
              <a:buFont typeface="+mj-lt"/>
              <a:buAutoNum type="arabicPeriod"/>
            </a:pPr>
            <a:r>
              <a:rPr lang="en-US" sz="1200" b="0" i="0" u="none" strike="noStrike" kern="1200" baseline="0" dirty="0">
                <a:solidFill>
                  <a:schemeClr val="tx1"/>
                </a:solidFill>
                <a:latin typeface="+mn-lt"/>
                <a:ea typeface="+mn-ea"/>
                <a:cs typeface="+mn-cs"/>
              </a:rPr>
              <a:t>Place strong emphasis on engagement to develop a good client–worker relationship and build </a:t>
            </a:r>
            <a:r>
              <a:rPr lang="en-GB" sz="1200" b="0" i="0" u="none" strike="noStrike" kern="1200" baseline="0" dirty="0">
                <a:solidFill>
                  <a:schemeClr val="tx1"/>
                </a:solidFill>
                <a:latin typeface="+mn-lt"/>
                <a:ea typeface="+mn-ea"/>
                <a:cs typeface="+mn-cs"/>
              </a:rPr>
              <a:t>strong rapport.</a:t>
            </a:r>
          </a:p>
          <a:p>
            <a:pPr marL="228600" indent="-228600">
              <a:buFont typeface="+mj-lt"/>
              <a:buAutoNum type="arabicPeriod"/>
            </a:pPr>
            <a:r>
              <a:rPr lang="en-US" sz="1200" b="0" i="0" u="none" strike="noStrike" kern="1200" baseline="0" dirty="0">
                <a:solidFill>
                  <a:schemeClr val="tx1"/>
                </a:solidFill>
                <a:latin typeface="+mn-lt"/>
                <a:ea typeface="+mn-ea"/>
                <a:cs typeface="+mn-cs"/>
              </a:rPr>
              <a:t>Set clear boundaries and expectations regarding the client’s role and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Some clients may seek to test these boundaries.</a:t>
            </a:r>
          </a:p>
          <a:p>
            <a:pPr marL="228600" indent="-228600">
              <a:buFont typeface="+mj-lt"/>
              <a:buAutoNum type="arabicPeriod"/>
            </a:pPr>
            <a:r>
              <a:rPr lang="en-US" sz="1200" b="0" i="0" u="none" strike="noStrike" kern="1200" baseline="0" dirty="0">
                <a:solidFill>
                  <a:schemeClr val="tx1"/>
                </a:solidFill>
                <a:latin typeface="+mn-lt"/>
                <a:ea typeface="+mn-ea"/>
                <a:cs typeface="+mn-cs"/>
              </a:rPr>
              <a:t>Establish and maintain a consistent approach to clients and reinforce boundaries.</a:t>
            </a:r>
          </a:p>
          <a:p>
            <a:pPr marL="228600" indent="-228600">
              <a:buFont typeface="+mj-lt"/>
              <a:buAutoNum type="arabicPeriod"/>
            </a:pPr>
            <a:r>
              <a:rPr lang="en-US" sz="1200" b="0" i="0" u="none" strike="noStrike" kern="1200" baseline="0" dirty="0">
                <a:solidFill>
                  <a:schemeClr val="tx1"/>
                </a:solidFill>
                <a:latin typeface="+mn-lt"/>
                <a:ea typeface="+mn-ea"/>
                <a:cs typeface="+mn-cs"/>
              </a:rPr>
              <a:t>Anticipate compliance problems and remain patient and persistent.</a:t>
            </a:r>
          </a:p>
          <a:p>
            <a:pPr marL="228600" indent="-228600">
              <a:buFont typeface="+mj-lt"/>
              <a:buAutoNum type="arabicPeriod"/>
            </a:pPr>
            <a:r>
              <a:rPr lang="en-US" sz="1200" b="0" i="0" u="none" strike="noStrike" kern="1200" baseline="0" dirty="0">
                <a:solidFill>
                  <a:schemeClr val="tx1"/>
                </a:solidFill>
                <a:latin typeface="+mn-lt"/>
                <a:ea typeface="+mn-ea"/>
                <a:cs typeface="+mn-cs"/>
              </a:rPr>
              <a:t>Plan clear and mutual goals and stick to them; give clear and specific instructions.</a:t>
            </a:r>
          </a:p>
          <a:p>
            <a:pPr marL="228600" indent="-228600">
              <a:buFont typeface="+mj-lt"/>
              <a:buAutoNum type="arabicPeriod"/>
            </a:pPr>
            <a:r>
              <a:rPr lang="en-US" sz="1200" b="0" i="0" u="none" strike="noStrike" kern="1200" baseline="0" dirty="0">
                <a:solidFill>
                  <a:schemeClr val="tx1"/>
                </a:solidFill>
                <a:latin typeface="+mn-lt"/>
                <a:ea typeface="+mn-ea"/>
                <a:cs typeface="+mn-cs"/>
              </a:rPr>
              <a:t>Help with the current problems the client presents with rather than trying to establish causes or </a:t>
            </a:r>
            <a:r>
              <a:rPr lang="en-GB" sz="1200" b="0" i="0" u="none" strike="noStrike" kern="1200" baseline="0" dirty="0">
                <a:solidFill>
                  <a:schemeClr val="tx1"/>
                </a:solidFill>
                <a:latin typeface="+mn-lt"/>
                <a:ea typeface="+mn-ea"/>
                <a:cs typeface="+mn-cs"/>
              </a:rPr>
              <a:t>exploring past problems.</a:t>
            </a:r>
          </a:p>
          <a:p>
            <a:pPr marL="228600" indent="-228600">
              <a:buFont typeface="+mj-lt"/>
              <a:buAutoNum type="arabicPeriod"/>
            </a:pPr>
            <a:r>
              <a:rPr lang="en-US" sz="1200" b="0" i="0" u="none" strike="noStrike" kern="1200" baseline="0" dirty="0">
                <a:solidFill>
                  <a:schemeClr val="tx1"/>
                </a:solidFill>
                <a:latin typeface="+mn-lt"/>
                <a:ea typeface="+mn-ea"/>
                <a:cs typeface="+mn-cs"/>
              </a:rPr>
              <a:t>Assist the client to develop skills to manage negative emotions (e.g., breathing retraining, </a:t>
            </a:r>
            <a:r>
              <a:rPr lang="en-GB" sz="1200" b="0" i="0" u="none" strike="noStrike" kern="1200" baseline="0" dirty="0">
                <a:solidFill>
                  <a:schemeClr val="tx1"/>
                </a:solidFill>
                <a:latin typeface="+mn-lt"/>
                <a:ea typeface="+mn-ea"/>
                <a:cs typeface="+mn-cs"/>
              </a:rPr>
              <a:t>progressive muscle relaxation, cognitive restructuring).</a:t>
            </a:r>
          </a:p>
          <a:p>
            <a:pPr marL="228600" indent="-228600">
              <a:buFont typeface="+mj-lt"/>
              <a:buAutoNum type="arabicPeriod"/>
            </a:pPr>
            <a:r>
              <a:rPr lang="en-US" sz="1200" b="0" i="0" u="none" strike="noStrike" kern="1200" baseline="0" dirty="0">
                <a:solidFill>
                  <a:schemeClr val="tx1"/>
                </a:solidFill>
                <a:latin typeface="+mn-lt"/>
                <a:ea typeface="+mn-ea"/>
                <a:cs typeface="+mn-cs"/>
              </a:rPr>
              <a:t>Take careful notes and monitor the risk of suicide and self-harm.</a:t>
            </a:r>
          </a:p>
          <a:p>
            <a:pPr marL="228600" indent="-228600">
              <a:buFont typeface="+mj-lt"/>
              <a:buAutoNum type="arabicPeriod"/>
            </a:pPr>
            <a:r>
              <a:rPr lang="en-US" sz="1200" b="0" i="0" u="none" strike="noStrike" kern="1200" baseline="0" dirty="0">
                <a:solidFill>
                  <a:schemeClr val="tx1"/>
                </a:solidFill>
                <a:latin typeface="+mn-lt"/>
                <a:ea typeface="+mn-ea"/>
                <a:cs typeface="+mn-cs"/>
              </a:rPr>
              <a:t>Avoid judgement and seek assistance for personal reactions (including frustration, anger, dislike) and poor attitudes towards the client.</a:t>
            </a:r>
          </a:p>
          <a:p>
            <a:pPr marL="228600" indent="-228600">
              <a:buFont typeface="+mj-lt"/>
              <a:buAutoNum type="arabicPeriod"/>
            </a:pPr>
            <a:r>
              <a:rPr lang="en-US" sz="1200" b="0" i="0" u="none" strike="noStrike" kern="1200" baseline="0" dirty="0">
                <a:solidFill>
                  <a:schemeClr val="tx1"/>
                </a:solidFill>
                <a:latin typeface="+mn-lt"/>
                <a:ea typeface="+mn-ea"/>
                <a:cs typeface="+mn-cs"/>
              </a:rPr>
              <a:t>Listen to and evaluate the client’s concerns.</a:t>
            </a:r>
          </a:p>
          <a:p>
            <a:pPr marL="228600" indent="-228600">
              <a:buFont typeface="+mj-lt"/>
              <a:buAutoNum type="arabicPeriod"/>
            </a:pPr>
            <a:r>
              <a:rPr lang="en-US" sz="1200" b="0" i="0" u="none" strike="noStrike" kern="1200" baseline="0" dirty="0">
                <a:solidFill>
                  <a:schemeClr val="tx1"/>
                </a:solidFill>
                <a:latin typeface="+mn-lt"/>
                <a:ea typeface="+mn-ea"/>
                <a:cs typeface="+mn-cs"/>
              </a:rPr>
              <a:t>Accept but do not confirm the client’s beliefs.</a:t>
            </a:r>
          </a:p>
          <a:p>
            <a:r>
              <a:rPr lang="en-GB" sz="1200" b="1" i="0" u="none" strike="noStrike" kern="1200" baseline="0" dirty="0">
                <a:solidFill>
                  <a:schemeClr val="tx1"/>
                </a:solidFill>
                <a:latin typeface="+mn-lt"/>
                <a:ea typeface="+mn-ea"/>
                <a:cs typeface="+mn-cs"/>
              </a:rPr>
              <a:t>Don’t:</a:t>
            </a:r>
          </a:p>
          <a:p>
            <a:pPr marL="228600" indent="-228600">
              <a:buFont typeface="+mj-lt"/>
              <a:buAutoNum type="arabicPeriod"/>
            </a:pPr>
            <a:r>
              <a:rPr lang="en-US" sz="1200" b="0" i="0" u="none" strike="noStrike" kern="1200" baseline="0" dirty="0">
                <a:solidFill>
                  <a:schemeClr val="tx1"/>
                </a:solidFill>
                <a:latin typeface="+mn-lt"/>
                <a:ea typeface="+mn-ea"/>
                <a:cs typeface="+mn-cs"/>
              </a:rPr>
              <a:t>Reward inappropriate </a:t>
            </a:r>
            <a:r>
              <a:rPr lang="en-US" sz="1200" b="0" i="0" u="none" strike="noStrike" kern="1200" baseline="0" dirty="0" err="1">
                <a:solidFill>
                  <a:schemeClr val="tx1"/>
                </a:solidFill>
                <a:latin typeface="+mn-lt"/>
                <a:ea typeface="+mn-ea"/>
                <a:cs typeface="+mn-cs"/>
              </a:rPr>
              <a:t>behaviour</a:t>
            </a:r>
            <a:r>
              <a:rPr lang="en-US" sz="1200" b="0" i="0" u="none" strike="noStrike" kern="1200" baseline="0" dirty="0">
                <a:solidFill>
                  <a:schemeClr val="tx1"/>
                </a:solidFill>
                <a:latin typeface="+mn-lt"/>
                <a:ea typeface="+mn-ea"/>
                <a:cs typeface="+mn-cs"/>
              </a:rPr>
              <a:t> (such as demanding, aggressive, suicidal, chaotic or seductive </a:t>
            </a:r>
            <a:r>
              <a:rPr lang="en-GB" sz="1200" b="0" i="0" u="none" strike="noStrike" kern="1200" baseline="0" dirty="0">
                <a:solidFill>
                  <a:schemeClr val="tx1"/>
                </a:solidFill>
                <a:latin typeface="+mn-lt"/>
                <a:ea typeface="+mn-ea"/>
                <a:cs typeface="+mn-cs"/>
              </a:rPr>
              <a:t>behaviour).</a:t>
            </a:r>
          </a:p>
          <a:p>
            <a:pPr marL="228600" indent="-228600">
              <a:buFont typeface="+mj-lt"/>
              <a:buAutoNum type="arabicPeriod"/>
            </a:pPr>
            <a:r>
              <a:rPr lang="en-US" sz="1200" b="0" i="0" u="none" strike="noStrike" kern="1200" baseline="0" dirty="0">
                <a:solidFill>
                  <a:schemeClr val="tx1"/>
                </a:solidFill>
                <a:latin typeface="+mn-lt"/>
                <a:ea typeface="+mn-ea"/>
                <a:cs typeface="+mn-cs"/>
              </a:rPr>
              <a:t>Get frustrated and angry with the client. Remain firm, calm and in control.</a:t>
            </a:r>
          </a:p>
          <a:p>
            <a:pPr marL="228600" indent="-228600">
              <a:buFont typeface="+mj-lt"/>
              <a:buAutoNum type="arabicPeriod"/>
            </a:pPr>
            <a:r>
              <a:rPr lang="en-US" sz="1200" b="0" i="0" u="none" strike="noStrike" kern="1200" baseline="0" dirty="0">
                <a:solidFill>
                  <a:schemeClr val="tx1"/>
                </a:solidFill>
                <a:latin typeface="+mn-lt"/>
                <a:ea typeface="+mn-ea"/>
                <a:cs typeface="+mn-cs"/>
              </a:rPr>
              <a:t>Assume a difficult client has personality disorder; many do not, and many clients with these</a:t>
            </a:r>
          </a:p>
          <a:p>
            <a:r>
              <a:rPr lang="en-GB" sz="1200" b="0" i="0" u="none" strike="noStrike" kern="1200" baseline="0" dirty="0">
                <a:solidFill>
                  <a:schemeClr val="tx1"/>
                </a:solidFill>
                <a:latin typeface="+mn-lt"/>
                <a:ea typeface="+mn-ea"/>
                <a:cs typeface="+mn-cs"/>
              </a:rPr>
              <a:t>disorders are not difficult.</a:t>
            </a:r>
            <a:endParaRPr lang="en-GB" dirty="0"/>
          </a:p>
          <a:p>
            <a:endParaRPr lang="en-GB" baseline="0" dirty="0"/>
          </a:p>
          <a:p>
            <a:endParaRPr lang="en-GB" baseline="0" dirty="0"/>
          </a:p>
          <a:p>
            <a:r>
              <a:rPr lang="en-GB" baseline="0" dirty="0" err="1"/>
              <a:t>CADMHC</a:t>
            </a:r>
            <a:r>
              <a:rPr lang="en-GB" baseline="0" dirty="0"/>
              <a:t> (</a:t>
            </a:r>
            <a:r>
              <a:rPr lang="en-GB" baseline="0" dirty="0" err="1"/>
              <a:t>pg</a:t>
            </a:r>
            <a:r>
              <a:rPr lang="en-GB" baseline="0" dirty="0"/>
              <a:t> 175) </a:t>
            </a:r>
            <a:r>
              <a:rPr lang="en-GB" baseline="0" dirty="0" err="1"/>
              <a:t>AOD</a:t>
            </a:r>
            <a:r>
              <a:rPr lang="en-GB" baseline="0" dirty="0"/>
              <a:t> = Alcohol and Other Drugs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No clear role for medication </a:t>
            </a:r>
          </a:p>
          <a:p>
            <a:r>
              <a:rPr lang="en-US" sz="1200" b="0" i="0" u="none" strike="noStrike" kern="1200" dirty="0">
                <a:solidFill>
                  <a:schemeClr val="tx1"/>
                </a:solidFill>
                <a:effectLst/>
                <a:latin typeface="+mn-lt"/>
                <a:ea typeface="+mn-ea"/>
                <a:cs typeface="+mn-cs"/>
              </a:rPr>
              <a:t>Suggested options using Dialectical </a:t>
            </a:r>
            <a:r>
              <a:rPr lang="en-US" sz="1200" b="0" i="0" u="none" strike="noStrike" kern="1200" dirty="0" err="1">
                <a:solidFill>
                  <a:schemeClr val="tx1"/>
                </a:solidFill>
                <a:effectLst/>
                <a:latin typeface="+mn-lt"/>
                <a:ea typeface="+mn-ea"/>
                <a:cs typeface="+mn-cs"/>
              </a:rPr>
              <a:t>behaviour</a:t>
            </a:r>
            <a:r>
              <a:rPr lang="en-US" sz="1200" b="0" i="0" u="none" strike="noStrike" kern="1200" dirty="0">
                <a:solidFill>
                  <a:schemeClr val="tx1"/>
                </a:solidFill>
                <a:effectLst/>
                <a:latin typeface="+mn-lt"/>
                <a:ea typeface="+mn-ea"/>
                <a:cs typeface="+mn-cs"/>
              </a:rPr>
              <a:t> therapy (</a:t>
            </a:r>
            <a:r>
              <a:rPr lang="en-US" sz="1200" b="0" i="0" u="none" strike="noStrike" kern="1200" dirty="0" err="1">
                <a:solidFill>
                  <a:schemeClr val="tx1"/>
                </a:solidFill>
                <a:effectLst/>
                <a:latin typeface="+mn-lt"/>
                <a:ea typeface="+mn-ea"/>
                <a:cs typeface="+mn-cs"/>
              </a:rPr>
              <a:t>DBT</a:t>
            </a:r>
            <a:r>
              <a:rPr lang="en-US" sz="1200" b="0" i="0" u="none" strike="noStrike" kern="1200" dirty="0">
                <a:solidFill>
                  <a:schemeClr val="tx1"/>
                </a:solidFill>
                <a:effectLst/>
                <a:latin typeface="+mn-lt"/>
                <a:ea typeface="+mn-ea"/>
                <a:cs typeface="+mn-cs"/>
              </a:rPr>
              <a:t>-S), </a:t>
            </a:r>
            <a:r>
              <a:rPr lang="en-US" sz="1200" b="0" i="0" u="none" strike="noStrike" kern="1200" baseline="0" dirty="0">
                <a:solidFill>
                  <a:schemeClr val="tx1"/>
                </a:solidFill>
                <a:effectLst/>
                <a:latin typeface="+mn-lt"/>
                <a:ea typeface="+mn-ea"/>
                <a:cs typeface="+mn-cs"/>
              </a:rPr>
              <a:t> D</a:t>
            </a:r>
            <a:r>
              <a:rPr lang="en-US" sz="1200" b="0" i="0" u="none" strike="noStrike" kern="1200" dirty="0">
                <a:solidFill>
                  <a:schemeClr val="tx1"/>
                </a:solidFill>
                <a:effectLst/>
                <a:latin typeface="+mn-lt"/>
                <a:ea typeface="+mn-ea"/>
                <a:cs typeface="+mn-cs"/>
              </a:rPr>
              <a:t>ynamic deconstructive psychotherapy (</a:t>
            </a:r>
            <a:r>
              <a:rPr lang="en-US" sz="1200" b="0" i="0" u="none" strike="noStrike" kern="1200" dirty="0" err="1">
                <a:solidFill>
                  <a:schemeClr val="tx1"/>
                </a:solidFill>
                <a:effectLst/>
                <a:latin typeface="+mn-lt"/>
                <a:ea typeface="+mn-ea"/>
                <a:cs typeface="+mn-cs"/>
              </a:rPr>
              <a:t>DDP</a:t>
            </a:r>
            <a:r>
              <a:rPr lang="en-US" sz="1200" b="0" i="0" u="none" strike="noStrike" kern="1200" dirty="0">
                <a:solidFill>
                  <a:schemeClr val="tx1"/>
                </a:solidFill>
                <a:effectLst/>
                <a:latin typeface="+mn-lt"/>
                <a:ea typeface="+mn-ea"/>
                <a:cs typeface="+mn-cs"/>
              </a:rPr>
              <a:t>) Dual‐focused schema therapy (</a:t>
            </a:r>
            <a:r>
              <a:rPr lang="en-US" sz="1200" b="0" i="0" u="none" strike="noStrike" kern="1200" dirty="0" err="1">
                <a:solidFill>
                  <a:schemeClr val="tx1"/>
                </a:solidFill>
                <a:effectLst/>
                <a:latin typeface="+mn-lt"/>
                <a:ea typeface="+mn-ea"/>
                <a:cs typeface="+mn-cs"/>
              </a:rPr>
              <a:t>DFST</a:t>
            </a:r>
            <a:r>
              <a:rPr lang="en-US" sz="1200" b="0" i="0" u="none" strike="noStrike" kern="1200" dirty="0">
                <a:solidFill>
                  <a:schemeClr val="tx1"/>
                </a:solidFill>
                <a:effectLst/>
                <a:latin typeface="+mn-lt"/>
                <a:ea typeface="+mn-ea"/>
                <a:cs typeface="+mn-cs"/>
              </a:rPr>
              <a:t>). </a:t>
            </a:r>
          </a:p>
          <a:p>
            <a:r>
              <a:rPr lang="en-GB" dirty="0"/>
              <a:t>See end</a:t>
            </a:r>
            <a:r>
              <a:rPr lang="en-GB" baseline="0" dirty="0"/>
              <a:t> of these notes </a:t>
            </a:r>
            <a:r>
              <a:rPr lang="en-GB" dirty="0"/>
              <a:t>for details</a:t>
            </a:r>
            <a:r>
              <a:rPr lang="en-GB" baseline="0" dirty="0"/>
              <a:t> about </a:t>
            </a:r>
            <a:r>
              <a:rPr lang="en-GB" baseline="0" dirty="0" err="1"/>
              <a:t>DBT</a:t>
            </a:r>
            <a:r>
              <a:rPr lang="en-GB" baseline="0" dirty="0"/>
              <a:t> (</a:t>
            </a:r>
            <a:r>
              <a:rPr lang="en-US" sz="1200" b="0" i="0" u="none" strike="noStrike" kern="1200" dirty="0">
                <a:solidFill>
                  <a:schemeClr val="tx1"/>
                </a:solidFill>
                <a:effectLst/>
                <a:latin typeface="+mn-lt"/>
                <a:ea typeface="+mn-ea"/>
                <a:cs typeface="+mn-cs"/>
              </a:rPr>
              <a:t>Dialectical </a:t>
            </a:r>
            <a:r>
              <a:rPr lang="en-US" sz="1200" b="0" i="0" u="none" strike="noStrike" kern="1200" dirty="0" err="1">
                <a:solidFill>
                  <a:schemeClr val="tx1"/>
                </a:solidFill>
                <a:effectLst/>
                <a:latin typeface="+mn-lt"/>
                <a:ea typeface="+mn-ea"/>
                <a:cs typeface="+mn-cs"/>
              </a:rPr>
              <a:t>behaviour</a:t>
            </a:r>
            <a:r>
              <a:rPr lang="en-US" sz="1200" b="0" i="0" u="none" strike="noStrike" kern="1200" dirty="0">
                <a:solidFill>
                  <a:schemeClr val="tx1"/>
                </a:solidFill>
                <a:effectLst/>
                <a:latin typeface="+mn-lt"/>
                <a:ea typeface="+mn-ea"/>
                <a:cs typeface="+mn-cs"/>
              </a:rPr>
              <a:t> therapy)</a:t>
            </a:r>
            <a:endParaRPr lang="en-GB" dirty="0"/>
          </a:p>
          <a:p>
            <a:endParaRPr lang="en-US" sz="1200" b="1" i="0" u="none" strike="noStrike" kern="1200" baseline="0" dirty="0">
              <a:solidFill>
                <a:schemeClr val="tx1"/>
              </a:solidFill>
              <a:latin typeface="+mn-lt"/>
              <a:ea typeface="+mn-ea"/>
              <a:cs typeface="+mn-cs"/>
            </a:endParaRPr>
          </a:p>
          <a:p>
            <a:r>
              <a:rPr lang="en-US" sz="1200" b="1" i="0" u="none" strike="noStrike" kern="1200" baseline="0" dirty="0" err="1">
                <a:solidFill>
                  <a:schemeClr val="tx1"/>
                </a:solidFill>
                <a:latin typeface="+mn-lt"/>
                <a:ea typeface="+mn-ea"/>
                <a:cs typeface="+mn-cs"/>
              </a:rPr>
              <a:t>DBT</a:t>
            </a:r>
            <a:r>
              <a:rPr lang="en-US" sz="1200" b="1" i="0" u="none" strike="noStrike" kern="1200" baseline="0" dirty="0">
                <a:solidFill>
                  <a:schemeClr val="tx1"/>
                </a:solidFill>
                <a:latin typeface="+mn-lt"/>
                <a:ea typeface="+mn-ea"/>
                <a:cs typeface="+mn-cs"/>
              </a:rPr>
              <a:t>-S </a:t>
            </a:r>
            <a:r>
              <a:rPr lang="en-US" sz="1200" b="0" i="0" u="none" strike="noStrike" kern="1200" baseline="0" dirty="0">
                <a:solidFill>
                  <a:schemeClr val="tx1"/>
                </a:solidFill>
                <a:latin typeface="+mn-lt"/>
                <a:ea typeface="+mn-ea"/>
                <a:cs typeface="+mn-cs"/>
              </a:rPr>
              <a:t>is a complex, skills-based, psychological intervention based on </a:t>
            </a:r>
            <a:r>
              <a:rPr lang="en-US" sz="1200" b="0" i="0" u="none" strike="noStrike" kern="1200" baseline="0" dirty="0" err="1">
                <a:solidFill>
                  <a:schemeClr val="tx1"/>
                </a:solidFill>
                <a:latin typeface="+mn-lt"/>
                <a:ea typeface="+mn-ea"/>
                <a:cs typeface="+mn-cs"/>
              </a:rPr>
              <a:t>DBT</a:t>
            </a:r>
            <a:r>
              <a:rPr lang="en-US" sz="1200" b="0" i="0" u="none" strike="noStrike" kern="1200" baseline="0" dirty="0">
                <a:solidFill>
                  <a:schemeClr val="tx1"/>
                </a:solidFill>
                <a:latin typeface="+mn-lt"/>
                <a:ea typeface="+mn-ea"/>
                <a:cs typeface="+mn-cs"/>
              </a:rPr>
              <a:t> (modified for people with</a:t>
            </a:r>
          </a:p>
          <a:p>
            <a:r>
              <a:rPr lang="en-US" sz="1200" b="0" i="0" u="none" strike="noStrike" kern="1200" baseline="0" dirty="0">
                <a:solidFill>
                  <a:schemeClr val="tx1"/>
                </a:solidFill>
                <a:latin typeface="+mn-lt"/>
                <a:ea typeface="+mn-ea"/>
                <a:cs typeface="+mn-cs"/>
              </a:rPr>
              <a:t>comorbid BPD and substance use), which was developed using some of the same principles of CBT. The</a:t>
            </a:r>
          </a:p>
          <a:p>
            <a:r>
              <a:rPr lang="en-US" sz="1200" b="0" i="0" u="none" strike="noStrike" kern="1200" baseline="0" dirty="0">
                <a:solidFill>
                  <a:schemeClr val="tx1"/>
                </a:solidFill>
                <a:latin typeface="+mn-lt"/>
                <a:ea typeface="+mn-ea"/>
                <a:cs typeface="+mn-cs"/>
              </a:rPr>
              <a:t>client is supported with strategies to promote abstinence, and remain engaged in treatment. A systematic</a:t>
            </a:r>
          </a:p>
          <a:p>
            <a:r>
              <a:rPr lang="en-US" sz="1200" b="0" i="0" u="none" strike="noStrike" kern="1200" baseline="0" dirty="0">
                <a:solidFill>
                  <a:schemeClr val="tx1"/>
                </a:solidFill>
                <a:latin typeface="+mn-lt"/>
                <a:ea typeface="+mn-ea"/>
                <a:cs typeface="+mn-cs"/>
              </a:rPr>
              <a:t>review examining the efficacy of interventions for comorbid BPD and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found four studies</a:t>
            </a:r>
          </a:p>
          <a:p>
            <a:r>
              <a:rPr lang="en-US" sz="1200" b="0" i="0" u="none" strike="noStrike" kern="1200" baseline="0" dirty="0">
                <a:solidFill>
                  <a:schemeClr val="tx1"/>
                </a:solidFill>
                <a:latin typeface="+mn-lt"/>
                <a:ea typeface="+mn-ea"/>
                <a:cs typeface="+mn-cs"/>
              </a:rPr>
              <a:t>had tested </a:t>
            </a:r>
            <a:r>
              <a:rPr lang="en-US" sz="1200" b="0" i="0" u="none" strike="noStrike" kern="1200" baseline="0" dirty="0" err="1">
                <a:solidFill>
                  <a:schemeClr val="tx1"/>
                </a:solidFill>
                <a:latin typeface="+mn-lt"/>
                <a:ea typeface="+mn-ea"/>
                <a:cs typeface="+mn-cs"/>
              </a:rPr>
              <a:t>DBT</a:t>
            </a:r>
            <a:r>
              <a:rPr lang="en-US" sz="1200" b="0" i="0" u="none" strike="noStrike" kern="1200" baseline="0" dirty="0">
                <a:solidFill>
                  <a:schemeClr val="tx1"/>
                </a:solidFill>
                <a:latin typeface="+mn-lt"/>
                <a:ea typeface="+mn-ea"/>
                <a:cs typeface="+mn-cs"/>
              </a:rPr>
              <a:t>-S among this group. Findings indicated that </a:t>
            </a:r>
            <a:r>
              <a:rPr lang="en-US" sz="1200" b="0" i="0" u="none" strike="noStrike" kern="1200" baseline="0" dirty="0" err="1">
                <a:solidFill>
                  <a:schemeClr val="tx1"/>
                </a:solidFill>
                <a:latin typeface="+mn-lt"/>
                <a:ea typeface="+mn-ea"/>
                <a:cs typeface="+mn-cs"/>
              </a:rPr>
              <a:t>DBT</a:t>
            </a:r>
            <a:r>
              <a:rPr lang="en-US" sz="1200" b="0" i="0" u="none" strike="noStrike" kern="1200" baseline="0" dirty="0">
                <a:solidFill>
                  <a:schemeClr val="tx1"/>
                </a:solidFill>
                <a:latin typeface="+mn-lt"/>
                <a:ea typeface="+mn-ea"/>
                <a:cs typeface="+mn-cs"/>
              </a:rPr>
              <a:t>-S led to improved BPD</a:t>
            </a:r>
          </a:p>
          <a:p>
            <a:r>
              <a:rPr lang="en-US" sz="1200" b="0" i="0" u="none" strike="noStrike" kern="1200" baseline="0" dirty="0">
                <a:solidFill>
                  <a:schemeClr val="tx1"/>
                </a:solidFill>
                <a:latin typeface="+mn-lt"/>
                <a:ea typeface="+mn-ea"/>
                <a:cs typeface="+mn-cs"/>
              </a:rPr>
              <a:t>symptoms and more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abstinent days than community-based treatment, greater treatment retention</a:t>
            </a:r>
          </a:p>
          <a:p>
            <a:r>
              <a:rPr lang="en-GB" sz="1200" b="0" i="0" u="none" strike="noStrike" kern="1200" baseline="0" dirty="0">
                <a:solidFill>
                  <a:schemeClr val="tx1"/>
                </a:solidFill>
                <a:latin typeface="+mn-lt"/>
                <a:ea typeface="+mn-ea"/>
                <a:cs typeface="+mn-cs"/>
              </a:rPr>
              <a:t>and reductions in self-harm.</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err="1">
                <a:solidFill>
                  <a:schemeClr val="tx1"/>
                </a:solidFill>
                <a:latin typeface="+mn-lt"/>
                <a:ea typeface="+mn-ea"/>
                <a:cs typeface="+mn-cs"/>
              </a:rPr>
              <a:t>DDP</a:t>
            </a:r>
            <a:r>
              <a:rPr lang="en-US" sz="1200" b="0" i="0" u="none" strike="noStrike" kern="1200" baseline="0" dirty="0">
                <a:solidFill>
                  <a:schemeClr val="tx1"/>
                </a:solidFill>
                <a:latin typeface="+mn-lt"/>
                <a:ea typeface="+mn-ea"/>
                <a:cs typeface="+mn-cs"/>
              </a:rPr>
              <a:t> is a modified form of psychodynamic psychotherapy, and was initially developed for particularly</a:t>
            </a:r>
          </a:p>
          <a:p>
            <a:r>
              <a:rPr lang="en-US" sz="1200" b="0" i="0" u="none" strike="noStrike" kern="1200" baseline="0" dirty="0">
                <a:solidFill>
                  <a:schemeClr val="tx1"/>
                </a:solidFill>
                <a:latin typeface="+mn-lt"/>
                <a:ea typeface="+mn-ea"/>
                <a:cs typeface="+mn-cs"/>
              </a:rPr>
              <a:t>challenging cases of BPD, including those with co-occurring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disorders. </a:t>
            </a:r>
          </a:p>
          <a:p>
            <a:r>
              <a:rPr lang="en-US" sz="1200" b="0" i="0" u="none" strike="noStrike" kern="1200" baseline="0" dirty="0">
                <a:solidFill>
                  <a:schemeClr val="tx1"/>
                </a:solidFill>
                <a:latin typeface="+mn-lt"/>
                <a:ea typeface="+mn-ea"/>
                <a:cs typeface="+mn-cs"/>
              </a:rPr>
              <a:t>Three studies have  had </a:t>
            </a:r>
            <a:r>
              <a:rPr lang="en-US" sz="1200" b="0" i="0" u="none" strike="noStrike" kern="1200" baseline="0" dirty="0" err="1">
                <a:solidFill>
                  <a:schemeClr val="tx1"/>
                </a:solidFill>
                <a:latin typeface="+mn-lt"/>
                <a:ea typeface="+mn-ea"/>
                <a:cs typeface="+mn-cs"/>
              </a:rPr>
              <a:t>DDP</a:t>
            </a:r>
            <a:r>
              <a:rPr lang="en-US" sz="1200" b="0" i="0" u="none" strike="noStrike" kern="1200" baseline="0" dirty="0">
                <a:solidFill>
                  <a:schemeClr val="tx1"/>
                </a:solidFill>
                <a:latin typeface="+mn-lt"/>
                <a:ea typeface="+mn-ea"/>
                <a:cs typeface="+mn-cs"/>
              </a:rPr>
              <a:t> evaluated among those with co-occurring</a:t>
            </a:r>
          </a:p>
          <a:p>
            <a:r>
              <a:rPr lang="en-US" sz="1200" b="0" i="0" u="none" strike="noStrike" kern="1200" baseline="0" dirty="0">
                <a:solidFill>
                  <a:schemeClr val="tx1"/>
                </a:solidFill>
                <a:latin typeface="+mn-lt"/>
                <a:ea typeface="+mn-ea"/>
                <a:cs typeface="+mn-cs"/>
              </a:rPr>
              <a:t>BPD and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These studies found that </a:t>
            </a:r>
            <a:r>
              <a:rPr lang="en-US" sz="1200" b="0" i="0" u="none" strike="noStrike" kern="1200" baseline="0" dirty="0" err="1">
                <a:solidFill>
                  <a:schemeClr val="tx1"/>
                </a:solidFill>
                <a:latin typeface="+mn-lt"/>
                <a:ea typeface="+mn-ea"/>
                <a:cs typeface="+mn-cs"/>
              </a:rPr>
              <a:t>DDP</a:t>
            </a:r>
            <a:r>
              <a:rPr lang="en-US" sz="1200" b="0" i="0" u="none" strike="noStrike" kern="1200" baseline="0" dirty="0">
                <a:solidFill>
                  <a:schemeClr val="tx1"/>
                </a:solidFill>
                <a:latin typeface="+mn-lt"/>
                <a:ea typeface="+mn-ea"/>
                <a:cs typeface="+mn-cs"/>
              </a:rPr>
              <a:t> had a significantly greater effect on symptoms</a:t>
            </a:r>
          </a:p>
          <a:p>
            <a:r>
              <a:rPr lang="en-US" sz="1200" b="0" i="0" u="none" strike="noStrike" kern="1200" baseline="0" dirty="0">
                <a:solidFill>
                  <a:schemeClr val="tx1"/>
                </a:solidFill>
                <a:latin typeface="+mn-lt"/>
                <a:ea typeface="+mn-ea"/>
                <a:cs typeface="+mn-cs"/>
              </a:rPr>
              <a:t>of both BPD and alcohol use disorder compared to treatment as usual (i.e., treatment in the community),</a:t>
            </a:r>
          </a:p>
          <a:p>
            <a:r>
              <a:rPr lang="en-US" sz="1200" b="0" i="0" u="none" strike="noStrike" kern="1200" baseline="0" dirty="0">
                <a:solidFill>
                  <a:schemeClr val="tx1"/>
                </a:solidFill>
                <a:latin typeface="+mn-lt"/>
                <a:ea typeface="+mn-ea"/>
                <a:cs typeface="+mn-cs"/>
              </a:rPr>
              <a:t>which were maintained over 30 months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err="1">
                <a:solidFill>
                  <a:schemeClr val="tx1"/>
                </a:solidFill>
                <a:latin typeface="+mn-lt"/>
                <a:ea typeface="+mn-ea"/>
                <a:cs typeface="+mn-cs"/>
              </a:rPr>
              <a:t>DFST</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a combination of relapse prevention and therapy focused on early maladaptive schemas (such</a:t>
            </a:r>
          </a:p>
          <a:p>
            <a:r>
              <a:rPr lang="en-US" sz="1200" b="0" i="0" u="none" strike="noStrike" kern="1200" baseline="0" dirty="0">
                <a:solidFill>
                  <a:schemeClr val="tx1"/>
                </a:solidFill>
                <a:latin typeface="+mn-lt"/>
                <a:ea typeface="+mn-ea"/>
                <a:cs typeface="+mn-cs"/>
              </a:rPr>
              <a:t>as continuing negative self-beliefs, negative beliefs about others or events), as well as coping styles </a:t>
            </a:r>
          </a:p>
          <a:p>
            <a:r>
              <a:rPr lang="en-US" sz="1200" b="0" i="0" u="none" strike="noStrike" kern="1200" baseline="0" dirty="0">
                <a:solidFill>
                  <a:schemeClr val="tx1"/>
                </a:solidFill>
                <a:latin typeface="+mn-lt"/>
                <a:ea typeface="+mn-ea"/>
                <a:cs typeface="+mn-cs"/>
              </a:rPr>
              <a:t>In their systematic review, Lee (2015) found one study had examined the efficacy of</a:t>
            </a:r>
          </a:p>
          <a:p>
            <a:r>
              <a:rPr lang="en-US" sz="1200" b="0" i="0" u="none" strike="noStrike" kern="1200" baseline="0" dirty="0" err="1">
                <a:solidFill>
                  <a:schemeClr val="tx1"/>
                </a:solidFill>
                <a:latin typeface="+mn-lt"/>
                <a:ea typeface="+mn-ea"/>
                <a:cs typeface="+mn-cs"/>
              </a:rPr>
              <a:t>DFST</a:t>
            </a:r>
            <a:r>
              <a:rPr lang="en-US" sz="1200" b="0" i="0" u="none" strike="noStrike" kern="1200" baseline="0" dirty="0">
                <a:solidFill>
                  <a:schemeClr val="tx1"/>
                </a:solidFill>
                <a:latin typeface="+mn-lt"/>
                <a:ea typeface="+mn-ea"/>
                <a:cs typeface="+mn-cs"/>
              </a:rPr>
              <a:t> for co-occurring BPD and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The study findings did not show any benefit of </a:t>
            </a:r>
            <a:r>
              <a:rPr lang="en-US" sz="1200" b="0" i="0" u="none" strike="noStrike" kern="1200" baseline="0" dirty="0" err="1">
                <a:solidFill>
                  <a:schemeClr val="tx1"/>
                </a:solidFill>
                <a:latin typeface="+mn-lt"/>
                <a:ea typeface="+mn-ea"/>
                <a:cs typeface="+mn-cs"/>
              </a:rPr>
              <a:t>DFST</a:t>
            </a:r>
            <a:r>
              <a:rPr lang="en-US" sz="1200" b="0" i="0" u="none" strike="noStrike" kern="1200" baseline="0" dirty="0">
                <a:solidFill>
                  <a:schemeClr val="tx1"/>
                </a:solidFill>
                <a:latin typeface="+mn-lt"/>
                <a:ea typeface="+mn-ea"/>
                <a:cs typeface="+mn-cs"/>
              </a:rPr>
              <a:t> over</a:t>
            </a:r>
          </a:p>
          <a:p>
            <a:r>
              <a:rPr lang="en-US" sz="1200" b="0" i="0" u="none" strike="noStrike" kern="1200" baseline="0" dirty="0">
                <a:solidFill>
                  <a:schemeClr val="tx1"/>
                </a:solidFill>
                <a:latin typeface="+mn-lt"/>
                <a:ea typeface="+mn-ea"/>
                <a:cs typeface="+mn-cs"/>
              </a:rPr>
              <a:t>individual drug counselling for BPD or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with greater reductions in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found among those in</a:t>
            </a:r>
          </a:p>
          <a:p>
            <a:r>
              <a:rPr lang="en-GB" sz="1200" b="0" i="0" u="none" strike="noStrike" kern="1200" baseline="0" dirty="0">
                <a:solidFill>
                  <a:schemeClr val="tx1"/>
                </a:solidFill>
                <a:latin typeface="+mn-lt"/>
                <a:ea typeface="+mn-ea"/>
                <a:cs typeface="+mn-cs"/>
              </a:rPr>
              <a:t>individual drug counselling.</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Lee 2015</a:t>
            </a:r>
            <a:endParaRPr lang="en-GB" b="1" baseline="0" dirty="0"/>
          </a:p>
          <a:p>
            <a:r>
              <a:rPr lang="en-US" sz="1200" b="0" i="0" u="none" strike="noStrike" kern="1200" dirty="0">
                <a:solidFill>
                  <a:schemeClr val="tx1"/>
                </a:solidFill>
                <a:effectLst/>
                <a:latin typeface="+mn-lt"/>
                <a:ea typeface="+mn-ea"/>
                <a:cs typeface="+mn-cs"/>
              </a:rPr>
              <a:t>Issues</a:t>
            </a:r>
          </a:p>
          <a:p>
            <a:r>
              <a:rPr lang="en-US" sz="1200" b="0" i="0" u="none" strike="noStrike" kern="1200" dirty="0">
                <a:solidFill>
                  <a:schemeClr val="tx1"/>
                </a:solidFill>
                <a:effectLst/>
                <a:latin typeface="+mn-lt"/>
                <a:ea typeface="+mn-ea"/>
                <a:cs typeface="+mn-cs"/>
              </a:rPr>
              <a:t>The aim of this study was to undertake a systematic review on effective treatment options for co‐occurring substance use and borderline personality disorders to examine effective treatments for this group.</a:t>
            </a:r>
          </a:p>
          <a:p>
            <a:r>
              <a:rPr lang="en-US" sz="1200" b="0" i="0" u="none" strike="noStrike" kern="1200" dirty="0">
                <a:solidFill>
                  <a:schemeClr val="tx1"/>
                </a:solidFill>
                <a:effectLst/>
                <a:latin typeface="+mn-lt"/>
                <a:ea typeface="+mn-ea"/>
                <a:cs typeface="+mn-cs"/>
              </a:rPr>
              <a:t>Approach</a:t>
            </a:r>
          </a:p>
          <a:p>
            <a:r>
              <a:rPr lang="en-US" sz="1200" b="0" i="0" u="none" strike="noStrike" kern="1200" dirty="0">
                <a:solidFill>
                  <a:schemeClr val="tx1"/>
                </a:solidFill>
                <a:effectLst/>
                <a:latin typeface="+mn-lt"/>
                <a:ea typeface="+mn-ea"/>
                <a:cs typeface="+mn-cs"/>
              </a:rPr>
              <a:t>A systematic review using a narrative analysis approach was undertaken as there were too few studies within each intervention type to undertake a meta‐analysis. The inclusion criteria comprised of English language studies (between 1999 and 2014) and a sample of &gt;70% borderline personality disorder, with measurable outcomes for substance use and borderline personality disorder. All abstracts were screened (</a:t>
            </a:r>
            <a:r>
              <a:rPr lang="en-US" sz="1200" b="0" i="1" u="none" strike="noStrike" kern="1200" dirty="0">
                <a:solidFill>
                  <a:schemeClr val="tx1"/>
                </a:solidFill>
                <a:effectLst/>
                <a:latin typeface="+mn-lt"/>
                <a:ea typeface="+mn-ea"/>
                <a:cs typeface="+mn-cs"/>
              </a:rPr>
              <a:t>n</a:t>
            </a:r>
            <a:r>
              <a:rPr lang="en-US" sz="1200" b="0" i="0" u="none" strike="noStrike" kern="1200" dirty="0">
                <a:solidFill>
                  <a:schemeClr val="tx1"/>
                </a:solidFill>
                <a:effectLst/>
                <a:latin typeface="+mn-lt"/>
                <a:ea typeface="+mn-ea"/>
                <a:cs typeface="+mn-cs"/>
              </a:rPr>
              <a:t> = 376) resulting in 49 studies assessed for eligibility, with 10 studies, examining three different treatment types, included in the final review. </a:t>
            </a:r>
          </a:p>
          <a:p>
            <a:r>
              <a:rPr lang="en-US" sz="1200" b="0" i="0" u="none" strike="noStrike" kern="1200" dirty="0">
                <a:solidFill>
                  <a:schemeClr val="tx1"/>
                </a:solidFill>
                <a:effectLst/>
                <a:latin typeface="+mn-lt"/>
                <a:ea typeface="+mn-ea"/>
                <a:cs typeface="+mn-cs"/>
              </a:rPr>
              <a:t>Key Findings</a:t>
            </a:r>
          </a:p>
          <a:p>
            <a:r>
              <a:rPr lang="en-US" sz="1200" b="0" i="0" u="none" strike="noStrike" kern="1200" dirty="0">
                <a:solidFill>
                  <a:schemeClr val="tx1"/>
                </a:solidFill>
                <a:effectLst/>
                <a:latin typeface="+mn-lt"/>
                <a:ea typeface="+mn-ea"/>
                <a:cs typeface="+mn-cs"/>
              </a:rPr>
              <a:t>There were four studies that examined dialectical </a:t>
            </a:r>
            <a:r>
              <a:rPr lang="en-US" sz="1200" b="0" i="0" u="none" strike="noStrike" kern="1200" dirty="0" err="1">
                <a:solidFill>
                  <a:schemeClr val="tx1"/>
                </a:solidFill>
                <a:effectLst/>
                <a:latin typeface="+mn-lt"/>
                <a:ea typeface="+mn-ea"/>
                <a:cs typeface="+mn-cs"/>
              </a:rPr>
              <a:t>behaviour</a:t>
            </a:r>
            <a:r>
              <a:rPr lang="en-US" sz="1200" b="0" i="0" u="none" strike="noStrike" kern="1200" dirty="0">
                <a:solidFill>
                  <a:schemeClr val="tx1"/>
                </a:solidFill>
                <a:effectLst/>
                <a:latin typeface="+mn-lt"/>
                <a:ea typeface="+mn-ea"/>
                <a:cs typeface="+mn-cs"/>
              </a:rPr>
              <a:t> therapy (</a:t>
            </a:r>
            <a:r>
              <a:rPr lang="en-US" sz="1200" b="0" i="0" u="none" strike="noStrike" kern="1200" dirty="0" err="1">
                <a:solidFill>
                  <a:schemeClr val="tx1"/>
                </a:solidFill>
                <a:effectLst/>
                <a:latin typeface="+mn-lt"/>
                <a:ea typeface="+mn-ea"/>
                <a:cs typeface="+mn-cs"/>
              </a:rPr>
              <a:t>DBT</a:t>
            </a:r>
            <a:r>
              <a:rPr lang="en-US" sz="1200" b="0" i="0" u="none" strike="noStrike" kern="1200" dirty="0">
                <a:solidFill>
                  <a:schemeClr val="tx1"/>
                </a:solidFill>
                <a:effectLst/>
                <a:latin typeface="+mn-lt"/>
                <a:ea typeface="+mn-ea"/>
                <a:cs typeface="+mn-cs"/>
              </a:rPr>
              <a:t>), three studies that examined dynamic deconstructive psychotherapy (</a:t>
            </a:r>
            <a:r>
              <a:rPr lang="en-US" sz="1200" b="0" i="0" u="none" strike="noStrike" kern="1200" dirty="0" err="1">
                <a:solidFill>
                  <a:schemeClr val="tx1"/>
                </a:solidFill>
                <a:effectLst/>
                <a:latin typeface="+mn-lt"/>
                <a:ea typeface="+mn-ea"/>
                <a:cs typeface="+mn-cs"/>
              </a:rPr>
              <a:t>DDP</a:t>
            </a:r>
            <a:r>
              <a:rPr lang="en-US" sz="1200" b="0" i="0" u="none" strike="noStrike" kern="1200" dirty="0">
                <a:solidFill>
                  <a:schemeClr val="tx1"/>
                </a:solidFill>
                <a:effectLst/>
                <a:latin typeface="+mn-lt"/>
                <a:ea typeface="+mn-ea"/>
                <a:cs typeface="+mn-cs"/>
              </a:rPr>
              <a:t>) and three studies that examined dual‐focused schema therapy (</a:t>
            </a:r>
            <a:r>
              <a:rPr lang="en-US" sz="1200" b="0" i="0" u="none" strike="noStrike" kern="1200" dirty="0" err="1">
                <a:solidFill>
                  <a:schemeClr val="tx1"/>
                </a:solidFill>
                <a:effectLst/>
                <a:latin typeface="+mn-lt"/>
                <a:ea typeface="+mn-ea"/>
                <a:cs typeface="+mn-cs"/>
              </a:rPr>
              <a:t>DFST</a:t>
            </a:r>
            <a:r>
              <a:rPr lang="en-US" sz="1200" b="0" i="0" u="none" strike="noStrike" kern="1200" dirty="0">
                <a:solidFill>
                  <a:schemeClr val="tx1"/>
                </a:solidFill>
                <a:effectLst/>
                <a:latin typeface="+mn-lt"/>
                <a:ea typeface="+mn-ea"/>
                <a:cs typeface="+mn-cs"/>
              </a:rPr>
              <a:t>). Both </a:t>
            </a:r>
            <a:r>
              <a:rPr lang="en-US" sz="1200" b="0" i="0" u="none" strike="noStrike" kern="1200" dirty="0" err="1">
                <a:solidFill>
                  <a:schemeClr val="tx1"/>
                </a:solidFill>
                <a:effectLst/>
                <a:latin typeface="+mn-lt"/>
                <a:ea typeface="+mn-ea"/>
                <a:cs typeface="+mn-cs"/>
              </a:rPr>
              <a:t>DBT</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rPr>
              <a:t>DDP</a:t>
            </a:r>
            <a:r>
              <a:rPr lang="en-US" sz="1200" b="0" i="0" u="none" strike="noStrike" kern="1200" dirty="0">
                <a:solidFill>
                  <a:schemeClr val="tx1"/>
                </a:solidFill>
                <a:effectLst/>
                <a:latin typeface="+mn-lt"/>
                <a:ea typeface="+mn-ea"/>
                <a:cs typeface="+mn-cs"/>
              </a:rPr>
              <a:t> demonstrated reductions in substance use, suicidal/self‐harm </a:t>
            </a:r>
            <a:r>
              <a:rPr lang="en-US" sz="1200" b="0" i="0" u="none" strike="noStrike" kern="1200" dirty="0" err="1">
                <a:solidFill>
                  <a:schemeClr val="tx1"/>
                </a:solidFill>
                <a:effectLst/>
                <a:latin typeface="+mn-lt"/>
                <a:ea typeface="+mn-ea"/>
                <a:cs typeface="+mn-cs"/>
              </a:rPr>
              <a:t>behaviours</a:t>
            </a:r>
            <a:r>
              <a:rPr lang="en-US" sz="1200" b="0" i="0" u="none" strike="noStrike" kern="1200" dirty="0">
                <a:solidFill>
                  <a:schemeClr val="tx1"/>
                </a:solidFill>
                <a:effectLst/>
                <a:latin typeface="+mn-lt"/>
                <a:ea typeface="+mn-ea"/>
                <a:cs typeface="+mn-cs"/>
              </a:rPr>
              <a:t> and improved treatment retention. </a:t>
            </a:r>
            <a:r>
              <a:rPr lang="en-US" sz="1200" b="0" i="0" u="none" strike="noStrike" kern="1200" dirty="0" err="1">
                <a:solidFill>
                  <a:schemeClr val="tx1"/>
                </a:solidFill>
                <a:effectLst/>
                <a:latin typeface="+mn-lt"/>
                <a:ea typeface="+mn-ea"/>
                <a:cs typeface="+mn-cs"/>
              </a:rPr>
              <a:t>DBT</a:t>
            </a:r>
            <a:r>
              <a:rPr lang="en-US" sz="1200" b="0" i="0" u="none" strike="noStrike" kern="1200" dirty="0">
                <a:solidFill>
                  <a:schemeClr val="tx1"/>
                </a:solidFill>
                <a:effectLst/>
                <a:latin typeface="+mn-lt"/>
                <a:ea typeface="+mn-ea"/>
                <a:cs typeface="+mn-cs"/>
              </a:rPr>
              <a:t> also improved global and social functioning. </a:t>
            </a:r>
            <a:r>
              <a:rPr lang="en-US" sz="1200" b="0" i="0" u="none" strike="noStrike" kern="1200" dirty="0" err="1">
                <a:solidFill>
                  <a:schemeClr val="tx1"/>
                </a:solidFill>
                <a:effectLst/>
                <a:latin typeface="+mn-lt"/>
                <a:ea typeface="+mn-ea"/>
                <a:cs typeface="+mn-cs"/>
              </a:rPr>
              <a:t>DFST</a:t>
            </a:r>
            <a:r>
              <a:rPr lang="en-US" sz="1200" b="0" i="0" u="none" strike="noStrike" kern="1200" dirty="0">
                <a:solidFill>
                  <a:schemeClr val="tx1"/>
                </a:solidFill>
                <a:effectLst/>
                <a:latin typeface="+mn-lt"/>
                <a:ea typeface="+mn-ea"/>
                <a:cs typeface="+mn-cs"/>
              </a:rPr>
              <a:t> reduced substance use and both </a:t>
            </a:r>
            <a:r>
              <a:rPr lang="en-US" sz="1200" b="0" i="0" u="none" strike="noStrike" kern="1200" dirty="0" err="1">
                <a:solidFill>
                  <a:schemeClr val="tx1"/>
                </a:solidFill>
                <a:effectLst/>
                <a:latin typeface="+mn-lt"/>
                <a:ea typeface="+mn-ea"/>
                <a:cs typeface="+mn-cs"/>
              </a:rPr>
              <a:t>DFST</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rPr>
              <a:t>DPP</a:t>
            </a:r>
            <a:r>
              <a:rPr lang="en-US" sz="1200" b="0" i="0" u="none" strike="noStrike" kern="1200" dirty="0">
                <a:solidFill>
                  <a:schemeClr val="tx1"/>
                </a:solidFill>
                <a:effectLst/>
                <a:latin typeface="+mn-lt"/>
                <a:ea typeface="+mn-ea"/>
                <a:cs typeface="+mn-cs"/>
              </a:rPr>
              <a:t> improved treatment </a:t>
            </a:r>
            <a:r>
              <a:rPr lang="en-US" sz="1200" b="0" i="0" u="none" strike="noStrike" kern="1200" dirty="0" err="1">
                <a:solidFill>
                  <a:schemeClr val="tx1"/>
                </a:solidFill>
                <a:effectLst/>
                <a:latin typeface="+mn-lt"/>
                <a:ea typeface="+mn-ea"/>
                <a:cs typeface="+mn-cs"/>
              </a:rPr>
              <a:t>utilisation</a:t>
            </a:r>
            <a:r>
              <a:rPr lang="en-US" sz="1200" b="0" i="0" u="none" strike="noStrike" kern="1200" dirty="0">
                <a:solidFill>
                  <a:schemeClr val="tx1"/>
                </a:solidFill>
                <a:effectLst/>
                <a:latin typeface="+mn-lt"/>
                <a:ea typeface="+mn-ea"/>
                <a:cs typeface="+mn-cs"/>
              </a:rPr>
              <a:t>, but no other significant positive changes were noted.</a:t>
            </a:r>
          </a:p>
          <a:p>
            <a:r>
              <a:rPr lang="en-US" sz="1200" b="0" i="0" u="none" strike="noStrike" kern="1200" dirty="0">
                <a:solidFill>
                  <a:schemeClr val="tx1"/>
                </a:solidFill>
                <a:effectLst/>
                <a:latin typeface="+mn-lt"/>
                <a:ea typeface="+mn-ea"/>
                <a:cs typeface="+mn-cs"/>
              </a:rPr>
              <a:t>Implications</a:t>
            </a:r>
          </a:p>
          <a:p>
            <a:r>
              <a:rPr lang="en-US" sz="1200" b="0" i="0" u="none" strike="noStrike" kern="1200" dirty="0">
                <a:solidFill>
                  <a:schemeClr val="tx1"/>
                </a:solidFill>
                <a:effectLst/>
                <a:latin typeface="+mn-lt"/>
                <a:ea typeface="+mn-ea"/>
                <a:cs typeface="+mn-cs"/>
              </a:rPr>
              <a:t>Overall, there were a small number of studies with small sample sizes, so further research is required. However, in the absence of a strong evidence base, there is a critical need to respond to this group with co‐occurring borderline personality disorder and substance use.</a:t>
            </a:r>
          </a:p>
          <a:p>
            <a:r>
              <a:rPr lang="en-US" sz="1200" b="0" i="0" u="none" strike="noStrike" kern="1200" dirty="0">
                <a:solidFill>
                  <a:schemeClr val="tx1"/>
                </a:solidFill>
                <a:effectLst/>
                <a:latin typeface="+mn-lt"/>
                <a:ea typeface="+mn-ea"/>
                <a:cs typeface="+mn-cs"/>
              </a:rPr>
              <a:t>Conclusion</a:t>
            </a:r>
          </a:p>
          <a:p>
            <a:r>
              <a:rPr lang="en-US" sz="1200" b="0" i="0" u="none" strike="noStrike" kern="1200" dirty="0">
                <a:solidFill>
                  <a:schemeClr val="tx1"/>
                </a:solidFill>
                <a:effectLst/>
                <a:latin typeface="+mn-lt"/>
                <a:ea typeface="+mn-ea"/>
                <a:cs typeface="+mn-cs"/>
              </a:rPr>
              <a:t>Both </a:t>
            </a:r>
            <a:r>
              <a:rPr lang="en-US" sz="1200" b="0" i="0" u="none" strike="noStrike" kern="1200" dirty="0" err="1">
                <a:solidFill>
                  <a:schemeClr val="tx1"/>
                </a:solidFill>
                <a:effectLst/>
                <a:latin typeface="+mn-lt"/>
                <a:ea typeface="+mn-ea"/>
                <a:cs typeface="+mn-cs"/>
              </a:rPr>
              <a:t>DBT</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rPr>
              <a:t>DPP</a:t>
            </a:r>
            <a:r>
              <a:rPr lang="en-US" sz="1200" b="0" i="0" u="none" strike="noStrike" kern="1200" dirty="0">
                <a:solidFill>
                  <a:schemeClr val="tx1"/>
                </a:solidFill>
                <a:effectLst/>
                <a:latin typeface="+mn-lt"/>
                <a:ea typeface="+mn-ea"/>
                <a:cs typeface="+mn-cs"/>
              </a:rPr>
              <a:t> showed some benefit in reducing symptoms, with </a:t>
            </a:r>
            <a:r>
              <a:rPr lang="en-US" sz="1200" b="0" i="0" u="none" strike="noStrike" kern="1200" dirty="0" err="1">
                <a:solidFill>
                  <a:schemeClr val="tx1"/>
                </a:solidFill>
                <a:effectLst/>
                <a:latin typeface="+mn-lt"/>
                <a:ea typeface="+mn-ea"/>
                <a:cs typeface="+mn-cs"/>
              </a:rPr>
              <a:t>DBT</a:t>
            </a:r>
            <a:r>
              <a:rPr lang="en-US" sz="1200" b="0" i="0" u="none" strike="noStrike" kern="1200" dirty="0">
                <a:solidFill>
                  <a:schemeClr val="tx1"/>
                </a:solidFill>
                <a:effectLst/>
                <a:latin typeface="+mn-lt"/>
                <a:ea typeface="+mn-ea"/>
                <a:cs typeface="+mn-cs"/>
              </a:rPr>
              <a:t> the preferred option given its superior evidence base with women in particular. </a:t>
            </a:r>
            <a:endParaRPr lang="en-GB" baseline="0" dirty="0"/>
          </a:p>
          <a:p>
            <a:endParaRPr lang="en-GB" baseline="0" dirty="0"/>
          </a:p>
          <a:p>
            <a:endParaRPr lang="en-GB" dirty="0"/>
          </a:p>
          <a:p>
            <a:r>
              <a:rPr lang="en-GB" sz="1200" kern="1200" dirty="0" err="1">
                <a:solidFill>
                  <a:schemeClr val="tx1"/>
                </a:solidFill>
                <a:effectLst/>
                <a:latin typeface="+mn-lt"/>
                <a:ea typeface="+mn-ea"/>
                <a:cs typeface="+mn-cs"/>
              </a:rPr>
              <a:t>Dimeff</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Linehan</a:t>
            </a:r>
            <a:r>
              <a:rPr lang="en-GB" sz="1200" kern="1200" dirty="0">
                <a:solidFill>
                  <a:schemeClr val="tx1"/>
                </a:solidFill>
                <a:effectLst/>
                <a:latin typeface="+mn-lt"/>
                <a:ea typeface="+mn-ea"/>
                <a:cs typeface="+mn-cs"/>
              </a:rPr>
              <a:t> 2008</a:t>
            </a:r>
          </a:p>
          <a:p>
            <a:r>
              <a:rPr lang="en-US" sz="1200" kern="1200" dirty="0">
                <a:solidFill>
                  <a:schemeClr val="tx1"/>
                </a:solidFill>
                <a:effectLst/>
                <a:latin typeface="+mn-lt"/>
                <a:ea typeface="+mn-ea"/>
                <a:cs typeface="+mn-cs"/>
              </a:rPr>
              <a:t>Dr. </a:t>
            </a:r>
            <a:r>
              <a:rPr lang="en-US" sz="1200" kern="1200" dirty="0" err="1">
                <a:solidFill>
                  <a:schemeClr val="tx1"/>
                </a:solidFill>
                <a:effectLst/>
                <a:latin typeface="+mn-lt"/>
                <a:ea typeface="+mn-ea"/>
                <a:cs typeface="+mn-cs"/>
              </a:rPr>
              <a:t>Linehan’s</a:t>
            </a:r>
            <a:r>
              <a:rPr lang="en-US" sz="1200" kern="1200" dirty="0">
                <a:solidFill>
                  <a:schemeClr val="tx1"/>
                </a:solidFill>
                <a:effectLst/>
                <a:latin typeface="+mn-lt"/>
                <a:ea typeface="+mn-ea"/>
                <a:cs typeface="+mn-cs"/>
              </a:rPr>
              <a:t> basic premise for </a:t>
            </a:r>
            <a:r>
              <a:rPr lang="en-US" sz="1200" kern="1200" dirty="0" err="1">
                <a:solidFill>
                  <a:schemeClr val="tx1"/>
                </a:solidFill>
                <a:effectLst/>
                <a:latin typeface="+mn-lt"/>
                <a:ea typeface="+mn-ea"/>
                <a:cs typeface="+mn-cs"/>
              </a:rPr>
              <a:t>DBT</a:t>
            </a:r>
            <a:r>
              <a:rPr lang="en-US" sz="1200" kern="1200" dirty="0">
                <a:solidFill>
                  <a:schemeClr val="tx1"/>
                </a:solidFill>
                <a:effectLst/>
                <a:latin typeface="+mn-lt"/>
                <a:ea typeface="+mn-ea"/>
                <a:cs typeface="+mn-cs"/>
              </a:rPr>
              <a:t> was that people who wanted to be dead did not have the requisite skills to solve the problems that were causing their profound suffering and build a life worth living. However, a sole emphasis on promoting behavioral change quickly proved unworkable. </a:t>
            </a:r>
            <a:r>
              <a:rPr lang="en-US" sz="1200" b="1" kern="1200" dirty="0">
                <a:solidFill>
                  <a:schemeClr val="tx1"/>
                </a:solidFill>
                <a:effectLst/>
                <a:latin typeface="+mn-lt"/>
                <a:ea typeface="+mn-ea"/>
                <a:cs typeface="+mn-cs"/>
              </a:rPr>
              <a:t>Many patients were exquisitely sensitive to criticism; when prompted to change, they responded by shutting down emotionally or by exhibiting increased, sometimes overwhelming emotional arousal—for example, storming out of sessions or, occasionally, even attacking the therapist. At the same time, dropping the emphasis on change and instead encouraging patients to accept and tolerate situations and feelings that distressed them produced equally negative consequences. Patients then viewed their therapist as ignoring or minimizing their suffering and responded with extreme rage or fell into a sea of hopelessness.</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short, patients </a:t>
            </a:r>
            <a:r>
              <a:rPr lang="en-US" sz="1200" b="1" kern="1200" dirty="0">
                <a:solidFill>
                  <a:schemeClr val="tx1"/>
                </a:solidFill>
                <a:effectLst/>
                <a:latin typeface="+mn-lt"/>
                <a:ea typeface="+mn-ea"/>
                <a:cs typeface="+mn-cs"/>
              </a:rPr>
              <a:t>experienced both promptings for acceptance and promptings for change as invalidating their needs and their experience as a whole, with predictable consequences of emotional and cognitive dysregulation and failure to process new information. </a:t>
            </a:r>
            <a:r>
              <a:rPr lang="en-US" sz="1200" kern="1200" dirty="0">
                <a:solidFill>
                  <a:schemeClr val="tx1"/>
                </a:solidFill>
                <a:effectLst/>
                <a:latin typeface="+mn-lt"/>
                <a:ea typeface="+mn-ea"/>
                <a:cs typeface="+mn-cs"/>
              </a:rPr>
              <a:t>To surmount this dilemma—to keep the suicidal patient in the room and working productively—</a:t>
            </a:r>
            <a:r>
              <a:rPr lang="en-US" sz="1200" kern="1200" dirty="0" err="1">
                <a:solidFill>
                  <a:schemeClr val="tx1"/>
                </a:solidFill>
                <a:effectLst/>
                <a:latin typeface="+mn-lt"/>
                <a:ea typeface="+mn-ea"/>
                <a:cs typeface="+mn-cs"/>
              </a:rPr>
              <a:t>DBT</a:t>
            </a:r>
            <a:r>
              <a:rPr lang="en-US" sz="1200" kern="1200" dirty="0">
                <a:solidFill>
                  <a:schemeClr val="tx1"/>
                </a:solidFill>
                <a:effectLst/>
                <a:latin typeface="+mn-lt"/>
                <a:ea typeface="+mn-ea"/>
                <a:cs typeface="+mn-cs"/>
              </a:rPr>
              <a:t> incorporates a dialectic that unites change and acceptance. The treatment balances the patient’s desire to eliminate all painful experiences (including life itself) with a corresponding effort to accept life’s inevitable pain. Without this synthesis, the patient’s problems tended to converge and overwhelm both patient and therapist; with it, the patient can work on changing one set of problems while tolerating—at least temporarily—the pain evoked by other problems. The treatment of severe disorders requires the </a:t>
            </a:r>
            <a:r>
              <a:rPr lang="en-US" sz="1200" b="1" kern="1200" dirty="0">
                <a:solidFill>
                  <a:schemeClr val="tx1"/>
                </a:solidFill>
                <a:effectLst/>
                <a:latin typeface="+mn-lt"/>
                <a:ea typeface="+mn-ea"/>
                <a:cs typeface="+mn-cs"/>
              </a:rPr>
              <a:t>synthesis of many dialectical polarities, but that of acceptance and change is the most fundamental. </a:t>
            </a:r>
            <a:r>
              <a:rPr lang="en-US" sz="1200" kern="1200" dirty="0">
                <a:solidFill>
                  <a:schemeClr val="tx1"/>
                </a:solidFill>
                <a:effectLst/>
                <a:latin typeface="+mn-lt"/>
                <a:ea typeface="+mn-ea"/>
                <a:cs typeface="+mn-cs"/>
              </a:rPr>
              <a:t>The simultaneous embrace of acceptance and change in </a:t>
            </a:r>
            <a:r>
              <a:rPr lang="en-US" sz="1200" kern="1200" dirty="0" err="1">
                <a:solidFill>
                  <a:schemeClr val="tx1"/>
                </a:solidFill>
                <a:effectLst/>
                <a:latin typeface="+mn-lt"/>
                <a:ea typeface="+mn-ea"/>
                <a:cs typeface="+mn-cs"/>
              </a:rPr>
              <a:t>DBT</a:t>
            </a:r>
            <a:r>
              <a:rPr lang="en-US" sz="1200" kern="1200" dirty="0">
                <a:solidFill>
                  <a:schemeClr val="tx1"/>
                </a:solidFill>
                <a:effectLst/>
                <a:latin typeface="+mn-lt"/>
                <a:ea typeface="+mn-ea"/>
                <a:cs typeface="+mn-cs"/>
              </a:rPr>
              <a:t> is consistent with the philosophical approach found in Twelve-Step programs, expressed in the Serenity Prayer: “God, grant me the serenity to accept the things I cannot change, the courage to change the things I can, and the wisdom to know the difference.”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treatment includes five essential functions: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improving patient motivation to change,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enhancing patient capabilities,</a:t>
            </a:r>
          </a:p>
          <a:p>
            <a:r>
              <a:rPr lang="en-GB" sz="1200" kern="1200" dirty="0">
                <a:solidFill>
                  <a:schemeClr val="tx1"/>
                </a:solidFill>
                <a:effectLst/>
                <a:latin typeface="+mn-lt"/>
                <a:ea typeface="+mn-ea"/>
                <a:cs typeface="+mn-cs"/>
              </a:rPr>
              <a:t>• generalizing new behaviours,</a:t>
            </a:r>
          </a:p>
          <a:p>
            <a:r>
              <a:rPr lang="en-GB" sz="1200" kern="1200" dirty="0">
                <a:solidFill>
                  <a:schemeClr val="tx1"/>
                </a:solidFill>
                <a:effectLst/>
                <a:latin typeface="+mn-lt"/>
                <a:ea typeface="+mn-ea"/>
                <a:cs typeface="+mn-cs"/>
              </a:rPr>
              <a:t>• structuring the environment, and</a:t>
            </a:r>
          </a:p>
          <a:p>
            <a:r>
              <a:rPr lang="en-US" sz="1200" kern="1200" dirty="0">
                <a:solidFill>
                  <a:schemeClr val="tx1"/>
                </a:solidFill>
                <a:effectLst/>
                <a:latin typeface="+mn-lt"/>
                <a:ea typeface="+mn-ea"/>
                <a:cs typeface="+mn-cs"/>
              </a:rPr>
              <a:t>• enhancing therapist capability and motivation.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Like other behavioral approaches, </a:t>
            </a:r>
            <a:r>
              <a:rPr lang="en-US" sz="1200" kern="1200" dirty="0" err="1">
                <a:solidFill>
                  <a:schemeClr val="tx1"/>
                </a:solidFill>
                <a:effectLst/>
                <a:latin typeface="+mn-lt"/>
                <a:ea typeface="+mn-ea"/>
                <a:cs typeface="+mn-cs"/>
              </a:rPr>
              <a:t>DBT</a:t>
            </a:r>
            <a:r>
              <a:rPr lang="en-US" sz="1200" kern="1200" dirty="0">
                <a:solidFill>
                  <a:schemeClr val="tx1"/>
                </a:solidFill>
                <a:effectLst/>
                <a:latin typeface="+mn-lt"/>
                <a:ea typeface="+mn-ea"/>
                <a:cs typeface="+mn-cs"/>
              </a:rPr>
              <a:t> classifies behavioral targets hierarchically. </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DBT</a:t>
            </a:r>
            <a:r>
              <a:rPr lang="en-US" sz="1200" kern="1200" dirty="0">
                <a:solidFill>
                  <a:schemeClr val="tx1"/>
                </a:solidFill>
                <a:effectLst/>
                <a:latin typeface="+mn-lt"/>
                <a:ea typeface="+mn-ea"/>
                <a:cs typeface="+mn-cs"/>
              </a:rPr>
              <a:t> target hierarchy Is to decrease behaviors that are imminently life threatening</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(e.g., suicidal or homicidal); reduce behaviors</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interfere with therapy (e.g., arriving late or not</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attending therapy, being inattentive or intoxicated during</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session, or dissociating during the session); reduce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behaviors with consequences that degrade the quality</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life (e.g., homelessness, probation, or domestic violence); and increase behavioral</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skills. In any given session, a </a:t>
            </a:r>
            <a:r>
              <a:rPr lang="en-US" sz="1200" kern="1200" dirty="0" err="1">
                <a:solidFill>
                  <a:schemeClr val="tx1"/>
                </a:solidFill>
                <a:effectLst/>
                <a:latin typeface="+mn-lt"/>
                <a:ea typeface="+mn-ea"/>
                <a:cs typeface="+mn-cs"/>
              </a:rPr>
              <a:t>DBT</a:t>
            </a:r>
            <a:r>
              <a:rPr lang="en-US" sz="1200" kern="1200" dirty="0">
                <a:solidFill>
                  <a:schemeClr val="tx1"/>
                </a:solidFill>
                <a:effectLst/>
                <a:latin typeface="+mn-lt"/>
                <a:ea typeface="+mn-ea"/>
                <a:cs typeface="+mn-cs"/>
              </a:rPr>
              <a:t> therapist will</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pursue a number of these targets but will place the greatest</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emphasis on the highest order problem behavior manifested</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the patient during the past week.</a:t>
            </a:r>
            <a:r>
              <a:rPr lang="en-GB" sz="1200" kern="1200" dirty="0">
                <a:solidFill>
                  <a:schemeClr val="tx1"/>
                </a:solidFill>
                <a:effectLst/>
                <a:latin typeface="+mn-lt"/>
                <a:ea typeface="+mn-ea"/>
                <a:cs typeface="+mn-cs"/>
              </a:rPr>
              <a:t> For substance-dependent individuals, substance abuse </a:t>
            </a:r>
            <a:r>
              <a:rPr lang="en-US" sz="1200" kern="1200" dirty="0">
                <a:solidFill>
                  <a:schemeClr val="tx1"/>
                </a:solidFill>
                <a:effectLst/>
                <a:latin typeface="+mn-lt"/>
                <a:ea typeface="+mn-ea"/>
                <a:cs typeface="+mn-cs"/>
              </a:rPr>
              <a:t>is the highest order </a:t>
            </a:r>
            <a:r>
              <a:rPr lang="en-US" sz="1200" kern="1200" dirty="0" err="1">
                <a:solidFill>
                  <a:schemeClr val="tx1"/>
                </a:solidFill>
                <a:effectLst/>
                <a:latin typeface="+mn-lt"/>
                <a:ea typeface="+mn-ea"/>
                <a:cs typeface="+mn-cs"/>
              </a:rPr>
              <a:t>DBT</a:t>
            </a:r>
            <a:r>
              <a:rPr lang="en-US" sz="1200" kern="1200" dirty="0">
                <a:solidFill>
                  <a:schemeClr val="tx1"/>
                </a:solidFill>
                <a:effectLst/>
                <a:latin typeface="+mn-lt"/>
                <a:ea typeface="+mn-ea"/>
                <a:cs typeface="+mn-cs"/>
              </a:rPr>
              <a:t> target within the category of</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behaviors that interfere with quality of life. </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DBT’s</a:t>
            </a:r>
            <a:r>
              <a:rPr lang="en-US" sz="1200" kern="1200" dirty="0">
                <a:solidFill>
                  <a:schemeClr val="tx1"/>
                </a:solidFill>
                <a:effectLst/>
                <a:latin typeface="+mn-lt"/>
                <a:ea typeface="+mn-ea"/>
                <a:cs typeface="+mn-cs"/>
              </a:rPr>
              <a:t> substance-</a:t>
            </a:r>
            <a:r>
              <a:rPr lang="en-GB" sz="1200" kern="1200" dirty="0">
                <a:solidFill>
                  <a:schemeClr val="tx1"/>
                </a:solidFill>
                <a:effectLst/>
                <a:latin typeface="+mn-lt"/>
                <a:ea typeface="+mn-ea"/>
                <a:cs typeface="+mn-cs"/>
              </a:rPr>
              <a:t> abuse–specific behavioural targets include: </a:t>
            </a:r>
          </a:p>
          <a:p>
            <a:r>
              <a:rPr lang="en-US" sz="1200" kern="1200" dirty="0">
                <a:solidFill>
                  <a:schemeClr val="tx1"/>
                </a:solidFill>
                <a:effectLst/>
                <a:latin typeface="+mn-lt"/>
                <a:ea typeface="+mn-ea"/>
                <a:cs typeface="+mn-cs"/>
              </a:rPr>
              <a:t>• decreasing abuse of substances, including illicit drugs</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legally prescribed drugs taken in a manner not</a:t>
            </a:r>
            <a:r>
              <a:rPr lang="en-GB" sz="1200" kern="1200" dirty="0">
                <a:solidFill>
                  <a:schemeClr val="tx1"/>
                </a:solidFill>
                <a:effectLst/>
                <a:latin typeface="+mn-lt"/>
                <a:ea typeface="+mn-ea"/>
                <a:cs typeface="+mn-cs"/>
              </a:rPr>
              <a:t> prescribed; </a:t>
            </a:r>
          </a:p>
          <a:p>
            <a:r>
              <a:rPr lang="en-US" sz="1200" kern="1200" dirty="0">
                <a:solidFill>
                  <a:schemeClr val="tx1"/>
                </a:solidFill>
                <a:effectLst/>
                <a:latin typeface="+mn-lt"/>
                <a:ea typeface="+mn-ea"/>
                <a:cs typeface="+mn-cs"/>
              </a:rPr>
              <a:t>• alleviating physical discomfort associated with abstinence</a:t>
            </a:r>
            <a:r>
              <a:rPr lang="en-GB" sz="1200" kern="1200" dirty="0">
                <a:solidFill>
                  <a:schemeClr val="tx1"/>
                </a:solidFill>
                <a:effectLst/>
                <a:latin typeface="+mn-lt"/>
                <a:ea typeface="+mn-ea"/>
                <a:cs typeface="+mn-cs"/>
              </a:rPr>
              <a:t> and/or withdrawal;</a:t>
            </a:r>
          </a:p>
          <a:p>
            <a:r>
              <a:rPr lang="en-US" sz="1200" kern="1200" dirty="0">
                <a:solidFill>
                  <a:schemeClr val="tx1"/>
                </a:solidFill>
                <a:effectLst/>
                <a:latin typeface="+mn-lt"/>
                <a:ea typeface="+mn-ea"/>
                <a:cs typeface="+mn-cs"/>
              </a:rPr>
              <a:t>• diminishing urges, cravings, and temptations to abuse;</a:t>
            </a:r>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avoiding opportunities and cues to abuse, for example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burning bridges to persons, places, and things associated</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drug abuse and by destroying the telephone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numbers of drug contacts, getting a new telephone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number, and throwing away drug paraphernalia;</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reducing behaviors conducive to drug abuse, such as</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momentarily giving up the goal to get off drugs and</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instead functioning as if the use of drugs cannot be</a:t>
            </a:r>
            <a:r>
              <a:rPr lang="en-GB" sz="1200" kern="1200" dirty="0">
                <a:solidFill>
                  <a:schemeClr val="tx1"/>
                </a:solidFill>
                <a:effectLst/>
                <a:latin typeface="+mn-lt"/>
                <a:ea typeface="+mn-ea"/>
                <a:cs typeface="+mn-cs"/>
              </a:rPr>
              <a:t> avoided</a:t>
            </a:r>
          </a:p>
          <a:p>
            <a:r>
              <a:rPr lang="en-US" sz="1200" kern="1200" dirty="0">
                <a:solidFill>
                  <a:schemeClr val="tx1"/>
                </a:solidFill>
                <a:effectLst/>
                <a:latin typeface="+mn-lt"/>
                <a:ea typeface="+mn-ea"/>
                <a:cs typeface="+mn-cs"/>
              </a:rPr>
              <a:t>• increasing community reinforcement of healthy behaviors,</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such as fostering the development of new friends,</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rekindling old friendships, pursuing social/vocational</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activities, and seeking environments that support abstinence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punish behaviors related to drug abuse.</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DIALECTICAL APPROACH TO</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ABSTINENCE</a:t>
            </a:r>
            <a:r>
              <a:rPr lang="en-GB"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quest for abstinence, the </a:t>
            </a:r>
            <a:r>
              <a:rPr lang="en-US" sz="1200" kern="1200" dirty="0" err="1">
                <a:solidFill>
                  <a:schemeClr val="tx1"/>
                </a:solidFill>
                <a:effectLst/>
                <a:latin typeface="+mn-lt"/>
                <a:ea typeface="+mn-ea"/>
                <a:cs typeface="+mn-cs"/>
              </a:rPr>
              <a:t>DBT</a:t>
            </a:r>
            <a:r>
              <a:rPr lang="en-US" sz="1200" kern="1200" dirty="0">
                <a:solidFill>
                  <a:schemeClr val="tx1"/>
                </a:solidFill>
                <a:effectLst/>
                <a:latin typeface="+mn-lt"/>
                <a:ea typeface="+mn-ea"/>
                <a:cs typeface="+mn-cs"/>
              </a:rPr>
              <a:t> dialectic takes the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form of pushing for immediate and permanent cessation</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drug abuse (i.e., change), while also inculcating</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fact that a relapse, should it occur, does not mean</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the patient or the therapy cannot achieve the desired</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result (i.e., acceptance). The dialectical approach therefore</a:t>
            </a:r>
            <a:r>
              <a:rPr lang="en-GB" sz="1200" kern="1200" dirty="0">
                <a:solidFill>
                  <a:schemeClr val="tx1"/>
                </a:solidFill>
                <a:effectLst/>
                <a:latin typeface="+mn-lt"/>
                <a:ea typeface="+mn-ea"/>
                <a:cs typeface="+mn-cs"/>
              </a:rPr>
              <a:t> joins unrelenting insistence on total abstinence with </a:t>
            </a:r>
            <a:r>
              <a:rPr lang="en-US" sz="1200" kern="1200" dirty="0">
                <a:solidFill>
                  <a:schemeClr val="tx1"/>
                </a:solidFill>
                <a:effectLst/>
                <a:latin typeface="+mn-lt"/>
                <a:ea typeface="+mn-ea"/>
                <a:cs typeface="+mn-cs"/>
              </a:rPr>
              <a:t>nonjudgmental, problem-solving responses to relapse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include techniques to reduce the dangers of overdose,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infection, and other adverse consequences.</a:t>
            </a:r>
            <a:r>
              <a:rPr lang="en-GB" sz="1200" kern="1200" dirty="0">
                <a:solidFill>
                  <a:schemeClr val="tx1"/>
                </a:solidFill>
                <a:effectLst/>
                <a:latin typeface="+mn-lt"/>
                <a:ea typeface="+mn-ea"/>
                <a:cs typeface="+mn-cs"/>
              </a:rPr>
              <a:t>  </a:t>
            </a:r>
          </a:p>
          <a:p>
            <a:endParaRPr lang="en-GB" dirty="0"/>
          </a:p>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25</a:t>
            </a:fld>
            <a:endParaRPr lang="en-GB"/>
          </a:p>
        </p:txBody>
      </p:sp>
    </p:spTree>
    <p:extLst>
      <p:ext uri="{BB962C8B-B14F-4D97-AF65-F5344CB8AC3E}">
        <p14:creationId xmlns:p14="http://schemas.microsoft.com/office/powerpoint/2010/main" val="340716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Lecture on MI has more details about ACE</a:t>
            </a:r>
          </a:p>
        </p:txBody>
      </p:sp>
      <p:sp>
        <p:nvSpPr>
          <p:cNvPr id="4" name="Slide Number Placeholder 3"/>
          <p:cNvSpPr>
            <a:spLocks noGrp="1"/>
          </p:cNvSpPr>
          <p:nvPr>
            <p:ph type="sldNum" sz="quarter" idx="10"/>
          </p:nvPr>
        </p:nvSpPr>
        <p:spPr/>
        <p:txBody>
          <a:bodyPr/>
          <a:lstStyle/>
          <a:p>
            <a:fld id="{86E623EF-F146-4267-9795-02424D1632A7}" type="slidenum">
              <a:rPr lang="en-GB" smtClean="0"/>
              <a:t>26</a:t>
            </a:fld>
            <a:endParaRPr lang="en-GB"/>
          </a:p>
        </p:txBody>
      </p:sp>
    </p:spTree>
    <p:extLst>
      <p:ext uri="{BB962C8B-B14F-4D97-AF65-F5344CB8AC3E}">
        <p14:creationId xmlns:p14="http://schemas.microsoft.com/office/powerpoint/2010/main" val="3651084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Multiple risk factors for violence </a:t>
            </a:r>
          </a:p>
          <a:p>
            <a:r>
              <a:rPr lang="en-GB" baseline="0" dirty="0"/>
              <a:t>See </a:t>
            </a:r>
            <a:r>
              <a:rPr lang="en-GB" baseline="0" dirty="0" err="1"/>
              <a:t>Fazel</a:t>
            </a:r>
            <a:r>
              <a:rPr lang="en-GB" baseline="0" dirty="0"/>
              <a:t> abstract below</a:t>
            </a:r>
          </a:p>
          <a:p>
            <a:r>
              <a:rPr lang="en-GB" baseline="0" dirty="0"/>
              <a:t>Contract of behaviour </a:t>
            </a:r>
          </a:p>
          <a:p>
            <a:r>
              <a:rPr lang="en-GB" baseline="0" dirty="0"/>
              <a:t>Concern about buprenorphine – risk of  diversion.  Perhaps could consider </a:t>
            </a:r>
            <a:r>
              <a:rPr lang="en-GB" baseline="0" dirty="0" err="1"/>
              <a:t>espranor</a:t>
            </a:r>
            <a:r>
              <a:rPr lang="en-GB" baseline="0" dirty="0"/>
              <a:t>. </a:t>
            </a:r>
          </a:p>
          <a:p>
            <a:endParaRPr lang="en-GB" baseline="0" dirty="0"/>
          </a:p>
          <a:p>
            <a:r>
              <a:rPr lang="en-GB" b="1" baseline="0" dirty="0" err="1"/>
              <a:t>Fazel</a:t>
            </a:r>
            <a:r>
              <a:rPr lang="en-GB" b="1" baseline="0" dirty="0"/>
              <a:t> 2018</a:t>
            </a:r>
          </a:p>
          <a:p>
            <a:r>
              <a:rPr lang="en-US" dirty="0"/>
              <a:t>Background</a:t>
            </a:r>
          </a:p>
          <a:p>
            <a:r>
              <a:rPr lang="en-US" dirty="0"/>
              <a:t>Interpersonal violence is a leading cause of morbidity and mortality. The strength and population effect of modifiable risk factors for interpersonal violence, and the quality of the research evidence is not known.</a:t>
            </a:r>
          </a:p>
          <a:p>
            <a:r>
              <a:rPr lang="en-US" dirty="0"/>
              <a:t>Aims</a:t>
            </a:r>
          </a:p>
          <a:p>
            <a:r>
              <a:rPr lang="en-US" dirty="0"/>
              <a:t>We aimed to examine the strength and population effect of modifiable risk factors for interpersonal violence, and the quality and reproducibility of the research evidence.</a:t>
            </a:r>
          </a:p>
          <a:p>
            <a:r>
              <a:rPr lang="en-US" dirty="0"/>
              <a:t>Method</a:t>
            </a:r>
          </a:p>
          <a:p>
            <a:r>
              <a:rPr lang="en-US" dirty="0"/>
              <a:t>We conducted an umbrella review of systematic reviews and meta-analyses of risk factors for interpersonal violence. A systematic search was conducted to identify systematic reviews and meta-analyses in general population samples. Effect sizes were extracted, converted into odds ratios and </a:t>
            </a:r>
            <a:r>
              <a:rPr lang="en-US" dirty="0" err="1"/>
              <a:t>synthesised</a:t>
            </a:r>
            <a:r>
              <a:rPr lang="en-US" dirty="0"/>
              <a:t>, and population attributable risk fractions (</a:t>
            </a:r>
            <a:r>
              <a:rPr lang="en-US" dirty="0" err="1"/>
              <a:t>PAF</a:t>
            </a:r>
            <a:r>
              <a:rPr lang="en-US" dirty="0"/>
              <a:t>) were calculated. Quality analyses were performed, including of small study effects, adjustment for confounders and heterogeneity. Secondary analyses for aggression, intimate partner violence and homicide were conducted, and systematic reviews (without meta-analyses) were </a:t>
            </a:r>
            <a:r>
              <a:rPr lang="en-US" dirty="0" err="1"/>
              <a:t>summarised</a:t>
            </a:r>
            <a:r>
              <a:rPr lang="en-US" dirty="0"/>
              <a:t>.</a:t>
            </a:r>
          </a:p>
          <a:p>
            <a:r>
              <a:rPr lang="en-US" dirty="0"/>
              <a:t>Results</a:t>
            </a:r>
          </a:p>
          <a:p>
            <a:r>
              <a:rPr lang="en-US" dirty="0"/>
              <a:t>We identified 22 meta-analyses reporting on risk factors for interpersonal violence. Neuropsychiatric disorders were among the strongest in relative and absolute terms. </a:t>
            </a:r>
            <a:r>
              <a:rPr lang="en-US" b="1" dirty="0"/>
              <a:t>The neuropsychiatric risk factor that had the largest effect at a population level were substance use disorders, with a </a:t>
            </a:r>
            <a:r>
              <a:rPr lang="en-US" b="1" dirty="0" err="1"/>
              <a:t>PAF</a:t>
            </a:r>
            <a:r>
              <a:rPr lang="en-US" b="1" dirty="0"/>
              <a:t> of 14.8% (95% CI 9.0–21.6%), and the most important historical factor was witnessing or being a victim of violence in childhood (</a:t>
            </a:r>
            <a:r>
              <a:rPr lang="en-US" b="1" dirty="0" err="1"/>
              <a:t>PAF</a:t>
            </a:r>
            <a:r>
              <a:rPr lang="en-US" b="1" dirty="0"/>
              <a:t> = 12.2%, 95% CI 6.5–17.4%). </a:t>
            </a:r>
            <a:r>
              <a:rPr lang="en-US" dirty="0"/>
              <a:t>There was evidence of small study effects and large heterogeneity.</a:t>
            </a:r>
          </a:p>
          <a:p>
            <a:r>
              <a:rPr lang="en-US" dirty="0"/>
              <a:t>Conclusions</a:t>
            </a:r>
          </a:p>
          <a:p>
            <a:r>
              <a:rPr lang="en-US" dirty="0"/>
              <a:t>National strategies for the prevention of interpersonal violence may need to review policies concerning the identification and treatment of modifiable risk factors.</a:t>
            </a:r>
          </a:p>
          <a:p>
            <a:endParaRPr lang="en-GB" baseline="0" dirty="0"/>
          </a:p>
          <a:p>
            <a:endParaRPr lang="en-GB" baseline="0" dirty="0"/>
          </a:p>
          <a:p>
            <a:endParaRPr lang="en-GB" baseline="0" dirty="0"/>
          </a:p>
          <a:p>
            <a:r>
              <a:rPr lang="en-US" sz="1200" b="1" i="0" u="none" strike="noStrike" kern="1200" baseline="0" dirty="0">
                <a:solidFill>
                  <a:schemeClr val="tx1"/>
                </a:solidFill>
                <a:latin typeface="+mn-lt"/>
                <a:ea typeface="+mn-ea"/>
                <a:cs typeface="+mn-cs"/>
              </a:rPr>
              <a:t>Treatment evidence antisocial personality disorder and substance misuse </a:t>
            </a:r>
          </a:p>
          <a:p>
            <a:r>
              <a:rPr lang="en-GB" baseline="0" dirty="0" err="1"/>
              <a:t>CADMHC</a:t>
            </a:r>
            <a:r>
              <a:rPr lang="en-GB" baseline="0" dirty="0"/>
              <a:t> </a:t>
            </a:r>
            <a:r>
              <a:rPr lang="en-GB" baseline="0" dirty="0" err="1"/>
              <a:t>pg</a:t>
            </a:r>
            <a:r>
              <a:rPr lang="en-GB" baseline="0" dirty="0"/>
              <a:t> 176 – limited evidence psychological and pharmacological treatments</a:t>
            </a:r>
          </a:p>
          <a:p>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ASPD</a:t>
            </a:r>
            <a:r>
              <a:rPr lang="en-US" sz="1200" b="0" i="0" u="none" strike="noStrike" kern="1200" baseline="0" dirty="0">
                <a:solidFill>
                  <a:schemeClr val="tx1"/>
                </a:solidFill>
                <a:latin typeface="+mn-lt"/>
                <a:ea typeface="+mn-ea"/>
                <a:cs typeface="+mn-cs"/>
              </a:rPr>
              <a:t>  = antisocial personality disorder)</a:t>
            </a:r>
          </a:p>
          <a:p>
            <a:r>
              <a:rPr lang="en-US" sz="1200" b="0" i="0" u="none" strike="noStrike" kern="1200" baseline="0" dirty="0">
                <a:solidFill>
                  <a:schemeClr val="tx1"/>
                </a:solidFill>
                <a:latin typeface="+mn-lt"/>
                <a:ea typeface="+mn-ea"/>
                <a:cs typeface="+mn-cs"/>
              </a:rPr>
              <a:t>A Cochrane review of psychotherapies for </a:t>
            </a:r>
            <a:r>
              <a:rPr lang="en-US" sz="1200" b="0" i="0" u="none" strike="noStrike" kern="1200" baseline="0" dirty="0" err="1">
                <a:solidFill>
                  <a:schemeClr val="tx1"/>
                </a:solidFill>
                <a:latin typeface="+mn-lt"/>
                <a:ea typeface="+mn-ea"/>
                <a:cs typeface="+mn-cs"/>
              </a:rPr>
              <a:t>ASPD</a:t>
            </a:r>
            <a:r>
              <a:rPr lang="en-US" sz="1200" b="0" i="0" u="none" strike="noStrike" kern="1200" baseline="0" dirty="0">
                <a:solidFill>
                  <a:schemeClr val="tx1"/>
                </a:solidFill>
                <a:latin typeface="+mn-lt"/>
                <a:ea typeface="+mn-ea"/>
                <a:cs typeface="+mn-cs"/>
              </a:rPr>
              <a:t> with and without comorbid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disorder examined</a:t>
            </a:r>
          </a:p>
          <a:p>
            <a:r>
              <a:rPr lang="en-US" sz="1200" b="0" i="0" u="none" strike="noStrike" kern="1200" baseline="0" dirty="0">
                <a:solidFill>
                  <a:schemeClr val="tx1"/>
                </a:solidFill>
                <a:latin typeface="+mn-lt"/>
                <a:ea typeface="+mn-ea"/>
                <a:cs typeface="+mn-cs"/>
              </a:rPr>
              <a:t>11 studies and was unable to draw firm conclusions from the available evidence ( Gibbon 2010).  Of the 11 studies</a:t>
            </a:r>
          </a:p>
          <a:p>
            <a:r>
              <a:rPr lang="en-US" sz="1200" b="0" i="0" u="none" strike="noStrike" kern="1200" baseline="0" dirty="0">
                <a:solidFill>
                  <a:schemeClr val="tx1"/>
                </a:solidFill>
                <a:latin typeface="+mn-lt"/>
                <a:ea typeface="+mn-ea"/>
                <a:cs typeface="+mn-cs"/>
              </a:rPr>
              <a:t>included in the review, eight were conducted among people with comorbid </a:t>
            </a:r>
            <a:r>
              <a:rPr lang="en-US" sz="1200" b="0" i="0" u="none" strike="noStrike" kern="1200" baseline="0" dirty="0" err="1">
                <a:solidFill>
                  <a:schemeClr val="tx1"/>
                </a:solidFill>
                <a:latin typeface="+mn-lt"/>
                <a:ea typeface="+mn-ea"/>
                <a:cs typeface="+mn-cs"/>
              </a:rPr>
              <a:t>ASPD</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disorders</a:t>
            </a:r>
          </a:p>
          <a:p>
            <a:r>
              <a:rPr lang="en-US" sz="1200" b="0" i="0" u="none" strike="noStrike" kern="1200" baseline="0" dirty="0">
                <a:solidFill>
                  <a:schemeClr val="tx1"/>
                </a:solidFill>
                <a:latin typeface="+mn-lt"/>
                <a:ea typeface="+mn-ea"/>
                <a:cs typeface="+mn-cs"/>
              </a:rPr>
              <a:t>[No study found significant changes to specific </a:t>
            </a:r>
            <a:r>
              <a:rPr lang="en-US" sz="1200" b="0" i="0" u="none" strike="noStrike" kern="1200" baseline="0" dirty="0" err="1">
                <a:solidFill>
                  <a:schemeClr val="tx1"/>
                </a:solidFill>
                <a:latin typeface="+mn-lt"/>
                <a:ea typeface="+mn-ea"/>
                <a:cs typeface="+mn-cs"/>
              </a:rPr>
              <a:t>ASPD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behaviours</a:t>
            </a:r>
            <a:r>
              <a:rPr lang="en-US" sz="1200" b="0" i="0" u="none" strike="noStrike" kern="1200" baseline="0" dirty="0">
                <a:solidFill>
                  <a:schemeClr val="tx1"/>
                </a:solidFill>
                <a:latin typeface="+mn-lt"/>
                <a:ea typeface="+mn-ea"/>
                <a:cs typeface="+mn-cs"/>
              </a:rPr>
              <a:t> (e.g., offending,</a:t>
            </a:r>
          </a:p>
          <a:p>
            <a:r>
              <a:rPr lang="en-US" sz="1200" b="0" i="0" u="none" strike="noStrike" kern="1200" baseline="0" dirty="0">
                <a:solidFill>
                  <a:schemeClr val="tx1"/>
                </a:solidFill>
                <a:latin typeface="+mn-lt"/>
                <a:ea typeface="+mn-ea"/>
                <a:cs typeface="+mn-cs"/>
              </a:rPr>
              <a:t>aggression, impulsivity); however, several found significant reductions in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following treatment. The</a:t>
            </a:r>
          </a:p>
          <a:p>
            <a:r>
              <a:rPr lang="en-US" sz="1200" b="0" i="0" u="none" strike="noStrike" kern="1200" baseline="0" dirty="0">
                <a:solidFill>
                  <a:schemeClr val="tx1"/>
                </a:solidFill>
                <a:latin typeface="+mn-lt"/>
                <a:ea typeface="+mn-ea"/>
                <a:cs typeface="+mn-cs"/>
              </a:rPr>
              <a:t>addition of contingency management and/or CBT to standard methadone maintenance was found to be</a:t>
            </a:r>
          </a:p>
          <a:p>
            <a:r>
              <a:rPr lang="en-US" sz="1200" b="0" i="0" u="none" strike="noStrike" kern="1200" baseline="0" dirty="0">
                <a:solidFill>
                  <a:schemeClr val="tx1"/>
                </a:solidFill>
                <a:latin typeface="+mn-lt"/>
                <a:ea typeface="+mn-ea"/>
                <a:cs typeface="+mn-cs"/>
              </a:rPr>
              <a:t>superior compared to standard methadone maintenance alone ( see Messina below). </a:t>
            </a:r>
          </a:p>
          <a:p>
            <a:r>
              <a:rPr lang="en-US" sz="1200" b="0" i="0" u="none" strike="noStrike" kern="1200" baseline="0" dirty="0">
                <a:solidFill>
                  <a:schemeClr val="tx1"/>
                </a:solidFill>
                <a:latin typeface="+mn-lt"/>
                <a:ea typeface="+mn-ea"/>
                <a:cs typeface="+mn-cs"/>
              </a:rPr>
              <a:t>Further, contingency management plus standard methadone maintenance has been associated with significantly greater counselling session attendance and improvements in social functioning compared to standard methadone maintenance alone</a:t>
            </a:r>
          </a:p>
          <a:p>
            <a:endParaRPr lang="en-GB" baseline="0" dirty="0"/>
          </a:p>
          <a:p>
            <a:endParaRPr lang="en-GB" baseline="0" dirty="0"/>
          </a:p>
          <a:p>
            <a:r>
              <a:rPr lang="en-GB" sz="1200" kern="1200" dirty="0">
                <a:solidFill>
                  <a:schemeClr val="tx1"/>
                </a:solidFill>
                <a:effectLst/>
                <a:latin typeface="+mn-lt"/>
                <a:ea typeface="+mn-ea"/>
                <a:cs typeface="+mn-cs"/>
              </a:rPr>
              <a:t>Messina 2003</a:t>
            </a:r>
          </a:p>
          <a:p>
            <a:r>
              <a:rPr lang="en-GB" sz="1200" kern="1200" dirty="0">
                <a:solidFill>
                  <a:schemeClr val="tx1"/>
                </a:solidFill>
                <a:effectLst/>
                <a:latin typeface="+mn-lt"/>
                <a:ea typeface="+mn-ea"/>
                <a:cs typeface="+mn-cs"/>
              </a:rPr>
              <a:t>CNS = cocaine negative samples</a:t>
            </a:r>
          </a:p>
          <a:p>
            <a:r>
              <a:rPr lang="en-US" sz="1200" kern="1200" dirty="0">
                <a:solidFill>
                  <a:schemeClr val="tx1"/>
                </a:solidFill>
                <a:effectLst/>
                <a:latin typeface="+mn-lt"/>
                <a:ea typeface="+mn-ea"/>
                <a:cs typeface="+mn-cs"/>
              </a:rPr>
              <a:t>This study compared the efficacy of 2 approaches for the treatment of cocaine dependence among</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methadone-maintained patients with and without antisocial personality disorder (</a:t>
            </a:r>
            <a:r>
              <a:rPr lang="en-US" sz="1200" kern="1200" dirty="0" err="1">
                <a:solidFill>
                  <a:schemeClr val="tx1"/>
                </a:solidFill>
                <a:effectLst/>
                <a:latin typeface="+mn-lt"/>
                <a:ea typeface="+mn-ea"/>
                <a:cs typeface="+mn-cs"/>
              </a:rPr>
              <a:t>ASPD</a:t>
            </a:r>
            <a:r>
              <a:rPr lang="en-US" sz="1200" kern="1200" dirty="0">
                <a:solidFill>
                  <a:schemeClr val="tx1"/>
                </a:solidFill>
                <a:effectLst/>
                <a:latin typeface="+mn-lt"/>
                <a:ea typeface="+mn-ea"/>
                <a:cs typeface="+mn-cs"/>
              </a:rPr>
              <a:t>). Patients were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randomly assigned to 4 study conditions: cognitive– behavioral treatment (CBT), contingency management</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(CM), CBT with CM, or methadone maintenance.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Valliant (1975) had previously speculated that structured behavioral</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programs with incentives for participation might produce the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best results for antisocial opioid patients. Evans and Sullivan</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(1990) also stated that “[it] is highly unlikely that </a:t>
            </a:r>
            <a:r>
              <a:rPr lang="en-US" sz="1200" kern="1200" dirty="0" err="1">
                <a:solidFill>
                  <a:schemeClr val="tx1"/>
                </a:solidFill>
                <a:effectLst/>
                <a:latin typeface="+mn-lt"/>
                <a:ea typeface="+mn-ea"/>
                <a:cs typeface="+mn-cs"/>
              </a:rPr>
              <a:t>antisocials</a:t>
            </a:r>
            <a:r>
              <a:rPr lang="en-US" sz="1200" kern="1200" dirty="0">
                <a:solidFill>
                  <a:schemeClr val="tx1"/>
                </a:solidFill>
                <a:effectLst/>
                <a:latin typeface="+mn-lt"/>
                <a:ea typeface="+mn-ea"/>
                <a:cs typeface="+mn-cs"/>
              </a:rPr>
              <a:t> will</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develop genuine remorse and altruistic reasons for staying clean</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sober. However, they may be interested if it will help them win</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poker, make more money, or stay out of jail” (p. 104).</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has been speculated that </a:t>
            </a:r>
            <a:r>
              <a:rPr lang="en-US" sz="1200" kern="1200" dirty="0" err="1">
                <a:solidFill>
                  <a:schemeClr val="tx1"/>
                </a:solidFill>
                <a:effectLst/>
                <a:latin typeface="+mn-lt"/>
                <a:ea typeface="+mn-ea"/>
                <a:cs typeface="+mn-cs"/>
              </a:rPr>
              <a:t>ASPD</a:t>
            </a:r>
            <a:r>
              <a:rPr lang="en-US" sz="1200" kern="1200" dirty="0">
                <a:solidFill>
                  <a:schemeClr val="tx1"/>
                </a:solidFill>
                <a:effectLst/>
                <a:latin typeface="+mn-lt"/>
                <a:ea typeface="+mn-ea"/>
                <a:cs typeface="+mn-cs"/>
              </a:rPr>
              <a:t> patients have little internal</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motivation, it is reasonable to hypothesize that they will be less</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likely to remain abstinent in the absence of external incentives.</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was hypothesized that </a:t>
            </a:r>
            <a:r>
              <a:rPr lang="en-US" sz="1200" kern="1200" dirty="0" err="1">
                <a:solidFill>
                  <a:schemeClr val="tx1"/>
                </a:solidFill>
                <a:effectLst/>
                <a:latin typeface="+mn-lt"/>
                <a:ea typeface="+mn-ea"/>
                <a:cs typeface="+mn-cs"/>
              </a:rPr>
              <a:t>ASPD</a:t>
            </a:r>
            <a:r>
              <a:rPr lang="en-US" sz="1200" kern="1200" dirty="0">
                <a:solidFill>
                  <a:schemeClr val="tx1"/>
                </a:solidFill>
                <a:effectLst/>
                <a:latin typeface="+mn-lt"/>
                <a:ea typeface="+mn-ea"/>
                <a:cs typeface="+mn-cs"/>
              </a:rPr>
              <a:t> patients in the three cocaine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treatment conditions (CBT, CM, CBT  CM) would have better</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outcomes than </a:t>
            </a:r>
            <a:r>
              <a:rPr lang="en-US" sz="1200" kern="1200" dirty="0" err="1">
                <a:solidFill>
                  <a:schemeClr val="tx1"/>
                </a:solidFill>
                <a:effectLst/>
                <a:latin typeface="+mn-lt"/>
                <a:ea typeface="+mn-ea"/>
                <a:cs typeface="+mn-cs"/>
              </a:rPr>
              <a:t>ASPD</a:t>
            </a:r>
            <a:r>
              <a:rPr lang="en-US" sz="1200" kern="1200" dirty="0">
                <a:solidFill>
                  <a:schemeClr val="tx1"/>
                </a:solidFill>
                <a:effectLst/>
                <a:latin typeface="+mn-lt"/>
                <a:ea typeface="+mn-ea"/>
                <a:cs typeface="+mn-cs"/>
              </a:rPr>
              <a:t> patients in the control condition (MM). This</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hypothesis was supported. Pairwise comparisons of the mean</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number of CNS indicated that </a:t>
            </a:r>
            <a:r>
              <a:rPr lang="en-US" sz="1200" kern="1200" dirty="0" err="1">
                <a:solidFill>
                  <a:schemeClr val="tx1"/>
                </a:solidFill>
                <a:effectLst/>
                <a:latin typeface="+mn-lt"/>
                <a:ea typeface="+mn-ea"/>
                <a:cs typeface="+mn-cs"/>
              </a:rPr>
              <a:t>ASPD</a:t>
            </a:r>
            <a:r>
              <a:rPr lang="en-US" sz="1200" kern="1200" dirty="0">
                <a:solidFill>
                  <a:schemeClr val="tx1"/>
                </a:solidFill>
                <a:effectLst/>
                <a:latin typeface="+mn-lt"/>
                <a:ea typeface="+mn-ea"/>
                <a:cs typeface="+mn-cs"/>
              </a:rPr>
              <a:t> patients in each of the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treatment conditions had significantly higher scores than those in</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control condition (CBT  24.8; CM  39.4; CBT </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CM  37.7 vs. MM  9.3,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 .05). The same pattern was found</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among the study conditions for the non-</a:t>
            </a:r>
            <a:r>
              <a:rPr lang="en-US" sz="1200" kern="1200" dirty="0" err="1">
                <a:solidFill>
                  <a:schemeClr val="tx1"/>
                </a:solidFill>
                <a:effectLst/>
                <a:latin typeface="+mn-lt"/>
                <a:ea typeface="+mn-ea"/>
                <a:cs typeface="+mn-cs"/>
              </a:rPr>
              <a:t>ASPD</a:t>
            </a:r>
            <a:r>
              <a:rPr lang="en-US" sz="1200" kern="1200" dirty="0">
                <a:solidFill>
                  <a:schemeClr val="tx1"/>
                </a:solidFill>
                <a:effectLst/>
                <a:latin typeface="+mn-lt"/>
                <a:ea typeface="+mn-ea"/>
                <a:cs typeface="+mn-cs"/>
              </a:rPr>
              <a:t> group, but differences</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were not statistically significant .The previous findings indicate that </a:t>
            </a:r>
            <a:r>
              <a:rPr lang="en-US" sz="1200" kern="1200" dirty="0" err="1">
                <a:solidFill>
                  <a:schemeClr val="tx1"/>
                </a:solidFill>
                <a:effectLst/>
                <a:latin typeface="+mn-lt"/>
                <a:ea typeface="+mn-ea"/>
                <a:cs typeface="+mn-cs"/>
              </a:rPr>
              <a:t>ASPD</a:t>
            </a:r>
            <a:r>
              <a:rPr lang="en-US" sz="1200" kern="1200" dirty="0">
                <a:solidFill>
                  <a:schemeClr val="tx1"/>
                </a:solidFill>
                <a:effectLst/>
                <a:latin typeface="+mn-lt"/>
                <a:ea typeface="+mn-ea"/>
                <a:cs typeface="+mn-cs"/>
              </a:rPr>
              <a:t> patients responded</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positively to the three cocaine treatment conditions; however, we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also hypothesized a cumulative treatment effect for </a:t>
            </a:r>
            <a:r>
              <a:rPr lang="en-US" sz="1200" kern="1200" dirty="0" err="1">
                <a:solidFill>
                  <a:schemeClr val="tx1"/>
                </a:solidFill>
                <a:effectLst/>
                <a:latin typeface="+mn-lt"/>
                <a:ea typeface="+mn-ea"/>
                <a:cs typeface="+mn-cs"/>
              </a:rPr>
              <a:t>ASPD</a:t>
            </a:r>
            <a:r>
              <a:rPr lang="en-US" sz="1200" kern="1200" dirty="0">
                <a:solidFill>
                  <a:schemeClr val="tx1"/>
                </a:solidFill>
                <a:effectLst/>
                <a:latin typeface="+mn-lt"/>
                <a:ea typeface="+mn-ea"/>
                <a:cs typeface="+mn-cs"/>
              </a:rPr>
              <a:t> patients,</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optimum performance in the CBT  CM condition (CBT</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CM  CBT  CM). This hypothesis was not supported. Pairwise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comparisons did show that the mean number of CNS for the </a:t>
            </a:r>
            <a:r>
              <a:rPr lang="en-US" sz="1200" kern="1200" dirty="0" err="1">
                <a:solidFill>
                  <a:schemeClr val="tx1"/>
                </a:solidFill>
                <a:effectLst/>
                <a:latin typeface="+mn-lt"/>
                <a:ea typeface="+mn-ea"/>
                <a:cs typeface="+mn-cs"/>
              </a:rPr>
              <a:t>ASPD</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patients in the CM condition was significantly higher than the</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mean number of CNS for the </a:t>
            </a:r>
            <a:r>
              <a:rPr lang="en-US" sz="1200" kern="1200" dirty="0" err="1">
                <a:solidFill>
                  <a:schemeClr val="tx1"/>
                </a:solidFill>
                <a:effectLst/>
                <a:latin typeface="+mn-lt"/>
                <a:ea typeface="+mn-ea"/>
                <a:cs typeface="+mn-cs"/>
              </a:rPr>
              <a:t>ASPD</a:t>
            </a:r>
            <a:r>
              <a:rPr lang="en-US" sz="1200" kern="1200" dirty="0">
                <a:solidFill>
                  <a:schemeClr val="tx1"/>
                </a:solidFill>
                <a:effectLst/>
                <a:latin typeface="+mn-lt"/>
                <a:ea typeface="+mn-ea"/>
                <a:cs typeface="+mn-cs"/>
              </a:rPr>
              <a:t> patients in the CBT-only</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condition (CBT  24.8 vs. CM  39.4,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 .05). However, no</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differences were found for the </a:t>
            </a:r>
            <a:r>
              <a:rPr lang="en-US" sz="1200" kern="1200" dirty="0" err="1">
                <a:solidFill>
                  <a:schemeClr val="tx1"/>
                </a:solidFill>
                <a:effectLst/>
                <a:latin typeface="+mn-lt"/>
                <a:ea typeface="+mn-ea"/>
                <a:cs typeface="+mn-cs"/>
              </a:rPr>
              <a:t>ASPD</a:t>
            </a:r>
            <a:r>
              <a:rPr lang="en-US" sz="1200" kern="1200" dirty="0">
                <a:solidFill>
                  <a:schemeClr val="tx1"/>
                </a:solidFill>
                <a:effectLst/>
                <a:latin typeface="+mn-lt"/>
                <a:ea typeface="+mn-ea"/>
                <a:cs typeface="+mn-cs"/>
              </a:rPr>
              <a:t> patients in the CBT  CM</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condition compared with the </a:t>
            </a:r>
            <a:r>
              <a:rPr lang="en-US" sz="1200" kern="1200" dirty="0" err="1">
                <a:solidFill>
                  <a:schemeClr val="tx1"/>
                </a:solidFill>
                <a:effectLst/>
                <a:latin typeface="+mn-lt"/>
                <a:ea typeface="+mn-ea"/>
                <a:cs typeface="+mn-cs"/>
              </a:rPr>
              <a:t>ASPD</a:t>
            </a:r>
            <a:r>
              <a:rPr lang="en-US" sz="1200" kern="1200" dirty="0">
                <a:solidFill>
                  <a:schemeClr val="tx1"/>
                </a:solidFill>
                <a:effectLst/>
                <a:latin typeface="+mn-lt"/>
                <a:ea typeface="+mn-ea"/>
                <a:cs typeface="+mn-cs"/>
              </a:rPr>
              <a:t> patients in the CM or CBT only</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groups (shown in Table 4).</a:t>
            </a:r>
            <a:r>
              <a:rPr lang="en-GB"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Moreover, </a:t>
            </a:r>
            <a:r>
              <a:rPr lang="en-US" sz="1200" b="1" kern="1200" dirty="0" err="1">
                <a:solidFill>
                  <a:schemeClr val="tx1"/>
                </a:solidFill>
                <a:effectLst/>
                <a:latin typeface="+mn-lt"/>
                <a:ea typeface="+mn-ea"/>
                <a:cs typeface="+mn-cs"/>
              </a:rPr>
              <a:t>ASPD</a:t>
            </a:r>
            <a:r>
              <a:rPr lang="en-US" sz="1200" b="1" kern="1200" dirty="0">
                <a:solidFill>
                  <a:schemeClr val="tx1"/>
                </a:solidFill>
                <a:effectLst/>
                <a:latin typeface="+mn-lt"/>
                <a:ea typeface="+mn-ea"/>
                <a:cs typeface="+mn-cs"/>
              </a:rPr>
              <a:t> patients in the CM condition performed significantly</a:t>
            </a:r>
            <a:r>
              <a:rPr lang="en-GB"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better than the non-</a:t>
            </a:r>
            <a:r>
              <a:rPr lang="en-US" sz="1200" b="1" kern="1200" dirty="0" err="1">
                <a:solidFill>
                  <a:schemeClr val="tx1"/>
                </a:solidFill>
                <a:effectLst/>
                <a:latin typeface="+mn-lt"/>
                <a:ea typeface="+mn-ea"/>
                <a:cs typeface="+mn-cs"/>
              </a:rPr>
              <a:t>ASPD</a:t>
            </a:r>
            <a:r>
              <a:rPr lang="en-US" sz="1200" b="1" kern="1200" dirty="0">
                <a:solidFill>
                  <a:schemeClr val="tx1"/>
                </a:solidFill>
                <a:effectLst/>
                <a:latin typeface="+mn-lt"/>
                <a:ea typeface="+mn-ea"/>
                <a:cs typeface="+mn-cs"/>
              </a:rPr>
              <a:t> CM patients (</a:t>
            </a:r>
            <a:r>
              <a:rPr lang="en-US" sz="1200" b="1" kern="1200" dirty="0" err="1">
                <a:solidFill>
                  <a:schemeClr val="tx1"/>
                </a:solidFill>
                <a:effectLst/>
                <a:latin typeface="+mn-lt"/>
                <a:ea typeface="+mn-ea"/>
                <a:cs typeface="+mn-cs"/>
              </a:rPr>
              <a:t>ASPD</a:t>
            </a:r>
            <a:r>
              <a:rPr lang="en-US" sz="1200" b="1" kern="1200" dirty="0">
                <a:solidFill>
                  <a:schemeClr val="tx1"/>
                </a:solidFill>
                <a:effectLst/>
                <a:latin typeface="+mn-lt"/>
                <a:ea typeface="+mn-ea"/>
                <a:cs typeface="+mn-cs"/>
              </a:rPr>
              <a:t>–CM</a:t>
            </a:r>
            <a:r>
              <a:rPr lang="en-GB"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CNS  39.4 vs. non-</a:t>
            </a:r>
            <a:r>
              <a:rPr lang="en-US" sz="1200" b="1" kern="1200" dirty="0" err="1">
                <a:solidFill>
                  <a:schemeClr val="tx1"/>
                </a:solidFill>
                <a:effectLst/>
                <a:latin typeface="+mn-lt"/>
                <a:ea typeface="+mn-ea"/>
                <a:cs typeface="+mn-cs"/>
              </a:rPr>
              <a:t>ASPD</a:t>
            </a:r>
            <a:r>
              <a:rPr lang="en-US" sz="1200" b="1" kern="1200" dirty="0">
                <a:solidFill>
                  <a:schemeClr val="tx1"/>
                </a:solidFill>
                <a:effectLst/>
                <a:latin typeface="+mn-lt"/>
                <a:ea typeface="+mn-ea"/>
                <a:cs typeface="+mn-cs"/>
              </a:rPr>
              <a:t>–CM CNS  25.5, </a:t>
            </a:r>
            <a:r>
              <a:rPr lang="en-US" sz="1200" b="1" i="1" kern="1200" dirty="0">
                <a:solidFill>
                  <a:schemeClr val="tx1"/>
                </a:solidFill>
                <a:effectLst/>
                <a:latin typeface="+mn-lt"/>
                <a:ea typeface="+mn-ea"/>
                <a:cs typeface="+mn-cs"/>
              </a:rPr>
              <a:t>p </a:t>
            </a:r>
            <a:r>
              <a:rPr lang="en-US" sz="1200" b="1" kern="1200" dirty="0">
                <a:solidFill>
                  <a:schemeClr val="tx1"/>
                </a:solidFill>
                <a:effectLst/>
                <a:latin typeface="+mn-lt"/>
                <a:ea typeface="+mn-ea"/>
                <a:cs typeface="+mn-cs"/>
              </a:rPr>
              <a:t> .05).</a:t>
            </a:r>
            <a:r>
              <a:rPr lang="en-US" sz="1200" kern="1200" dirty="0">
                <a:solidFill>
                  <a:schemeClr val="tx1"/>
                </a:solidFill>
                <a:effectLst/>
                <a:latin typeface="+mn-lt"/>
                <a:ea typeface="+mn-ea"/>
                <a:cs typeface="+mn-cs"/>
              </a:rPr>
              <a:t> The CNS</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means were higher for </a:t>
            </a:r>
            <a:r>
              <a:rPr lang="en-US" sz="1200" kern="1200" dirty="0" err="1">
                <a:solidFill>
                  <a:schemeClr val="tx1"/>
                </a:solidFill>
                <a:effectLst/>
                <a:latin typeface="+mn-lt"/>
                <a:ea typeface="+mn-ea"/>
                <a:cs typeface="+mn-cs"/>
              </a:rPr>
              <a:t>ASPD</a:t>
            </a:r>
            <a:r>
              <a:rPr lang="en-US" sz="1200" kern="1200" dirty="0">
                <a:solidFill>
                  <a:schemeClr val="tx1"/>
                </a:solidFill>
                <a:effectLst/>
                <a:latin typeface="+mn-lt"/>
                <a:ea typeface="+mn-ea"/>
                <a:cs typeface="+mn-cs"/>
              </a:rPr>
              <a:t> patients in all of the other study</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conditions except MM, but differences were not significant </a:t>
            </a: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27</a:t>
            </a:fld>
            <a:endParaRPr lang="en-GB"/>
          </a:p>
        </p:txBody>
      </p:sp>
    </p:spTree>
    <p:extLst>
      <p:ext uri="{BB962C8B-B14F-4D97-AF65-F5344CB8AC3E}">
        <p14:creationId xmlns:p14="http://schemas.microsoft.com/office/powerpoint/2010/main" val="677997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28</a:t>
            </a:fld>
            <a:endParaRPr lang="en-GB"/>
          </a:p>
        </p:txBody>
      </p:sp>
    </p:spTree>
    <p:extLst>
      <p:ext uri="{BB962C8B-B14F-4D97-AF65-F5344CB8AC3E}">
        <p14:creationId xmlns:p14="http://schemas.microsoft.com/office/powerpoint/2010/main" val="989268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Consider how to distinguish</a:t>
            </a:r>
            <a:r>
              <a:rPr lang="en-US" b="1" baseline="0" dirty="0"/>
              <a:t> symptoms of depression from substances use </a:t>
            </a:r>
            <a:r>
              <a:rPr lang="en-US" b="1" dirty="0" err="1"/>
              <a:t>Mestre</a:t>
            </a:r>
            <a:r>
              <a:rPr lang="en-US" b="1" dirty="0"/>
              <a:t>-pinto (2014)</a:t>
            </a:r>
            <a:r>
              <a:rPr lang="en-US" b="1" baseline="0" dirty="0"/>
              <a:t> </a:t>
            </a:r>
          </a:p>
          <a:p>
            <a:r>
              <a:rPr lang="en-US" dirty="0"/>
              <a:t>Careful assess certain core symptoms of depression</a:t>
            </a:r>
          </a:p>
          <a:p>
            <a:pPr lvl="1"/>
            <a:r>
              <a:rPr lang="en-US" dirty="0"/>
              <a:t>‘feeling of sadness’, ‘discouragement’, or ‘loss of interest’ – being present for two week</a:t>
            </a:r>
          </a:p>
          <a:p>
            <a:r>
              <a:rPr lang="en-US" dirty="0"/>
              <a:t>Assess for symptoms not directly related to a  drug or associated lifestyle</a:t>
            </a:r>
          </a:p>
          <a:p>
            <a:pPr lvl="1"/>
            <a:r>
              <a:rPr lang="en-US" dirty="0"/>
              <a:t> ‘feeling tired or lack energy’, ‘difficulty concentrating’, ‘loss of self-confidence/sense of futility’, and ‘thoughts of death’</a:t>
            </a: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Consider complications of “dual depression” (</a:t>
            </a:r>
            <a:r>
              <a:rPr lang="en-GB" sz="1200" b="1" dirty="0"/>
              <a:t>Tirado-Muñoz, 2018)</a:t>
            </a:r>
            <a:endParaRPr lang="en-US" sz="1200" b="1" i="0" u="none" strike="noStrike" kern="120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Clinical characteristics of dual depression </a:t>
            </a:r>
          </a:p>
          <a:p>
            <a:r>
              <a:rPr lang="en-US" sz="1200" b="0" i="0" u="none" strike="noStrike" kern="1200" baseline="0" dirty="0">
                <a:solidFill>
                  <a:schemeClr val="tx1"/>
                </a:solidFill>
                <a:latin typeface="+mn-lt"/>
                <a:ea typeface="+mn-ea"/>
                <a:cs typeface="+mn-cs"/>
              </a:rPr>
              <a:t>MD = Major Depression; </a:t>
            </a:r>
            <a:r>
              <a:rPr lang="en-US" sz="1200" b="0" i="0" u="none" strike="noStrike" kern="1200" baseline="0" dirty="0" err="1">
                <a:solidFill>
                  <a:schemeClr val="tx1"/>
                </a:solidFill>
                <a:latin typeface="+mn-lt"/>
                <a:ea typeface="+mn-ea"/>
                <a:cs typeface="+mn-cs"/>
              </a:rPr>
              <a:t>SUD</a:t>
            </a:r>
            <a:r>
              <a:rPr lang="en-US" sz="1200" b="0" i="0" u="none" strike="noStrike" kern="1200" baseline="0" dirty="0">
                <a:solidFill>
                  <a:schemeClr val="tx1"/>
                </a:solidFill>
                <a:latin typeface="+mn-lt"/>
                <a:ea typeface="+mn-ea"/>
                <a:cs typeface="+mn-cs"/>
              </a:rPr>
              <a:t> = substance use disorder</a:t>
            </a:r>
          </a:p>
          <a:p>
            <a:r>
              <a:rPr lang="en-US" sz="1200" b="0" i="0" u="none" strike="noStrike" kern="1200" baseline="0" dirty="0">
                <a:solidFill>
                  <a:schemeClr val="tx1"/>
                </a:solidFill>
                <a:latin typeface="+mn-lt"/>
                <a:ea typeface="+mn-ea"/>
                <a:cs typeface="+mn-cs"/>
              </a:rPr>
              <a:t>Dual MD is more frequent when </a:t>
            </a:r>
            <a:r>
              <a:rPr lang="en-US" sz="1200" b="0" i="0" u="none" strike="noStrike" kern="1200" baseline="0" dirty="0" err="1">
                <a:solidFill>
                  <a:schemeClr val="tx1"/>
                </a:solidFill>
                <a:latin typeface="+mn-lt"/>
                <a:ea typeface="+mn-ea"/>
                <a:cs typeface="+mn-cs"/>
              </a:rPr>
              <a:t>SUD</a:t>
            </a:r>
            <a:r>
              <a:rPr lang="en-US" sz="1200" b="0" i="0" u="none" strike="noStrike" kern="1200" baseline="0" dirty="0">
                <a:solidFill>
                  <a:schemeClr val="tx1"/>
                </a:solidFill>
                <a:latin typeface="+mn-lt"/>
                <a:ea typeface="+mn-ea"/>
                <a:cs typeface="+mn-cs"/>
              </a:rPr>
              <a:t> severity is moderate-severe than</a:t>
            </a:r>
          </a:p>
          <a:p>
            <a:r>
              <a:rPr lang="en-US" sz="1200" b="0" i="0" u="none" strike="noStrike" kern="1200" baseline="0" dirty="0">
                <a:solidFill>
                  <a:schemeClr val="tx1"/>
                </a:solidFill>
                <a:latin typeface="+mn-lt"/>
                <a:ea typeface="+mn-ea"/>
                <a:cs typeface="+mn-cs"/>
              </a:rPr>
              <a:t>if </a:t>
            </a:r>
            <a:r>
              <a:rPr lang="en-US" sz="1200" b="0" i="0" u="none" strike="noStrike" kern="1200" baseline="0" dirty="0" err="1">
                <a:solidFill>
                  <a:schemeClr val="tx1"/>
                </a:solidFill>
                <a:latin typeface="+mn-lt"/>
                <a:ea typeface="+mn-ea"/>
                <a:cs typeface="+mn-cs"/>
              </a:rPr>
              <a:t>SUD</a:t>
            </a:r>
            <a:r>
              <a:rPr lang="en-US" sz="1200" b="0" i="0" u="none" strike="noStrike" kern="1200" baseline="0" dirty="0">
                <a:solidFill>
                  <a:schemeClr val="tx1"/>
                </a:solidFill>
                <a:latin typeface="+mn-lt"/>
                <a:ea typeface="+mn-ea"/>
                <a:cs typeface="+mn-cs"/>
              </a:rPr>
              <a:t> is mild (DSM-IV criteria show dual MD to be more frequent in</a:t>
            </a:r>
          </a:p>
          <a:p>
            <a:r>
              <a:rPr lang="en-US" sz="1200" b="0" i="0" u="none" strike="noStrike" kern="1200" baseline="0" dirty="0">
                <a:solidFill>
                  <a:schemeClr val="tx1"/>
                </a:solidFill>
                <a:latin typeface="+mn-lt"/>
                <a:ea typeface="+mn-ea"/>
                <a:cs typeface="+mn-cs"/>
              </a:rPr>
              <a:t>dependence disorders than in abuse disorders)</a:t>
            </a:r>
          </a:p>
          <a:p>
            <a:r>
              <a:rPr lang="en-US" sz="1200" b="0" i="0" u="none" strike="noStrike" kern="1200" baseline="0" dirty="0">
                <a:solidFill>
                  <a:schemeClr val="tx1"/>
                </a:solidFill>
                <a:latin typeface="+mn-lt"/>
                <a:ea typeface="+mn-ea"/>
                <a:cs typeface="+mn-cs"/>
              </a:rPr>
              <a:t>Dual MD is more frequently independent rather than induced (except in</a:t>
            </a:r>
          </a:p>
          <a:p>
            <a:r>
              <a:rPr lang="en-US" sz="1200" b="0" i="0" u="none" strike="noStrike" kern="1200" baseline="0" dirty="0">
                <a:solidFill>
                  <a:schemeClr val="tx1"/>
                </a:solidFill>
                <a:latin typeface="+mn-lt"/>
                <a:ea typeface="+mn-ea"/>
                <a:cs typeface="+mn-cs"/>
              </a:rPr>
              <a:t>the case of alcohol </a:t>
            </a:r>
            <a:r>
              <a:rPr lang="en-US" sz="1200" b="0" i="0" u="none" strike="noStrike" kern="1200" baseline="0" dirty="0" err="1">
                <a:solidFill>
                  <a:schemeClr val="tx1"/>
                </a:solidFill>
                <a:latin typeface="+mn-lt"/>
                <a:ea typeface="+mn-ea"/>
                <a:cs typeface="+mn-cs"/>
              </a:rPr>
              <a:t>SUD</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The presence of MD (primary or induced) is associated with unfavorable</a:t>
            </a:r>
          </a:p>
          <a:p>
            <a:r>
              <a:rPr lang="en-GB" sz="1200" b="0" i="0" u="none" strike="noStrike" kern="1200" baseline="0" dirty="0" err="1">
                <a:solidFill>
                  <a:schemeClr val="tx1"/>
                </a:solidFill>
                <a:latin typeface="+mn-lt"/>
                <a:ea typeface="+mn-ea"/>
                <a:cs typeface="+mn-cs"/>
              </a:rPr>
              <a:t>SUD</a:t>
            </a:r>
            <a:r>
              <a:rPr lang="en-GB" sz="1200" b="0" i="0" u="none" strike="noStrike" kern="1200" baseline="0" dirty="0">
                <a:solidFill>
                  <a:schemeClr val="tx1"/>
                </a:solidFill>
                <a:latin typeface="+mn-lt"/>
                <a:ea typeface="+mn-ea"/>
                <a:cs typeface="+mn-cs"/>
              </a:rPr>
              <a:t> progress</a:t>
            </a:r>
          </a:p>
          <a:p>
            <a:r>
              <a:rPr lang="en-US" sz="1200" b="0" i="0" u="none" strike="noStrike" kern="1200" baseline="0" dirty="0">
                <a:solidFill>
                  <a:schemeClr val="tx1"/>
                </a:solidFill>
                <a:latin typeface="+mn-lt"/>
                <a:ea typeface="+mn-ea"/>
                <a:cs typeface="+mn-cs"/>
              </a:rPr>
              <a:t>The presence of </a:t>
            </a:r>
            <a:r>
              <a:rPr lang="en-US" sz="1200" b="0" i="0" u="none" strike="noStrike" kern="1200" baseline="0" dirty="0" err="1">
                <a:solidFill>
                  <a:schemeClr val="tx1"/>
                </a:solidFill>
                <a:latin typeface="+mn-lt"/>
                <a:ea typeface="+mn-ea"/>
                <a:cs typeface="+mn-cs"/>
              </a:rPr>
              <a:t>SUD</a:t>
            </a:r>
            <a:r>
              <a:rPr lang="en-US" sz="1200" b="0" i="0" u="none" strike="noStrike" kern="1200" baseline="0" dirty="0">
                <a:solidFill>
                  <a:schemeClr val="tx1"/>
                </a:solidFill>
                <a:latin typeface="+mn-lt"/>
                <a:ea typeface="+mn-ea"/>
                <a:cs typeface="+mn-cs"/>
              </a:rPr>
              <a:t> is associated with unfavorable MD progress</a:t>
            </a:r>
          </a:p>
          <a:p>
            <a:r>
              <a:rPr lang="en-US" sz="1200" b="0" i="0" u="none" strike="noStrike" kern="1200" baseline="0" dirty="0">
                <a:solidFill>
                  <a:schemeClr val="tx1"/>
                </a:solidFill>
                <a:latin typeface="+mn-lt"/>
                <a:ea typeface="+mn-ea"/>
                <a:cs typeface="+mn-cs"/>
              </a:rPr>
              <a:t>Patients with dual depression have a higher prevalence of attempted/</a:t>
            </a:r>
          </a:p>
          <a:p>
            <a:r>
              <a:rPr lang="en-GB" sz="1200" b="0" i="0" u="none" strike="noStrike" kern="1200" baseline="0" dirty="0">
                <a:solidFill>
                  <a:schemeClr val="tx1"/>
                </a:solidFill>
                <a:latin typeface="+mn-lt"/>
                <a:ea typeface="+mn-ea"/>
                <a:cs typeface="+mn-cs"/>
              </a:rPr>
              <a:t>completed suicides</a:t>
            </a:r>
          </a:p>
          <a:p>
            <a:r>
              <a:rPr lang="en-US" sz="1200" b="0" i="0" u="none" strike="noStrike" kern="1200" baseline="0" dirty="0">
                <a:solidFill>
                  <a:schemeClr val="tx1"/>
                </a:solidFill>
                <a:latin typeface="+mn-lt"/>
                <a:ea typeface="+mn-ea"/>
                <a:cs typeface="+mn-cs"/>
              </a:rPr>
              <a:t>Patients with dual depression have more medical and psychiatric</a:t>
            </a:r>
          </a:p>
          <a:p>
            <a:r>
              <a:rPr lang="en-GB" sz="1200" b="0" i="0" u="none" strike="noStrike" kern="1200" baseline="0" dirty="0">
                <a:solidFill>
                  <a:schemeClr val="tx1"/>
                </a:solidFill>
                <a:latin typeface="+mn-lt"/>
                <a:ea typeface="+mn-ea"/>
                <a:cs typeface="+mn-cs"/>
              </a:rPr>
              <a:t>comorbidities (including more </a:t>
            </a:r>
            <a:r>
              <a:rPr lang="en-GB" sz="1200" b="0" i="0" u="none" strike="noStrike" kern="1200" baseline="0" dirty="0" err="1">
                <a:solidFill>
                  <a:schemeClr val="tx1"/>
                </a:solidFill>
                <a:latin typeface="+mn-lt"/>
                <a:ea typeface="+mn-ea"/>
                <a:cs typeface="+mn-cs"/>
              </a:rPr>
              <a:t>SUDs</a:t>
            </a:r>
            <a:r>
              <a:rPr lang="en-GB"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Patients with dual depression present greater social problems</a:t>
            </a:r>
          </a:p>
          <a:p>
            <a:r>
              <a:rPr lang="en-US" sz="1200" b="0" i="0" u="none" strike="noStrike" kern="1200" baseline="0" dirty="0">
                <a:solidFill>
                  <a:schemeClr val="tx1"/>
                </a:solidFill>
                <a:latin typeface="+mn-lt"/>
                <a:ea typeface="+mn-ea"/>
                <a:cs typeface="+mn-cs"/>
              </a:rPr>
              <a:t>and increased use of health resources, including more psychiatric</a:t>
            </a:r>
          </a:p>
          <a:p>
            <a:r>
              <a:rPr lang="en-GB" sz="1200" b="0" i="0" u="none" strike="noStrike" kern="1200" baseline="0" dirty="0">
                <a:solidFill>
                  <a:schemeClr val="tx1"/>
                </a:solidFill>
                <a:latin typeface="+mn-lt"/>
                <a:ea typeface="+mn-ea"/>
                <a:cs typeface="+mn-cs"/>
              </a:rPr>
              <a:t>admissions</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Psychological</a:t>
            </a:r>
            <a:r>
              <a:rPr lang="en-US" sz="1200" b="1" i="0" u="none" strike="noStrike" kern="1200" baseline="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Treatment</a:t>
            </a:r>
            <a:r>
              <a:rPr lang="en-US" sz="1200" b="1" i="0" u="none" strike="noStrike" kern="1200" baseline="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Hides 2010)</a:t>
            </a:r>
          </a:p>
          <a:p>
            <a:r>
              <a:rPr lang="en-US" sz="1200" b="0" i="0" u="none" strike="noStrike" kern="1200" dirty="0">
                <a:solidFill>
                  <a:schemeClr val="tx1"/>
                </a:solidFill>
                <a:effectLst/>
                <a:latin typeface="+mn-lt"/>
                <a:ea typeface="+mn-ea"/>
                <a:cs typeface="+mn-cs"/>
              </a:rPr>
              <a:t>“While there is support for the efficacy of CBT over no treatment control conditions, there is little evidence that CBT is more efficacious than other psychotherapies. “</a:t>
            </a:r>
          </a:p>
          <a:p>
            <a:r>
              <a:rPr lang="en-US" sz="1200" b="0" i="0" u="none" strike="noStrike" kern="1200" dirty="0">
                <a:solidFill>
                  <a:schemeClr val="tx1"/>
                </a:solidFill>
                <a:effectLst/>
                <a:latin typeface="+mn-lt"/>
                <a:ea typeface="+mn-ea"/>
                <a:cs typeface="+mn-cs"/>
              </a:rPr>
              <a:t>Other psychotherapy (</a:t>
            </a:r>
            <a:r>
              <a:rPr lang="en-US" sz="1200" b="0" i="0" u="none" strike="noStrike" kern="1200" dirty="0" err="1">
                <a:solidFill>
                  <a:schemeClr val="tx1"/>
                </a:solidFill>
                <a:effectLst/>
                <a:latin typeface="+mn-lt"/>
                <a:ea typeface="+mn-ea"/>
                <a:cs typeface="+mn-cs"/>
              </a:rPr>
              <a:t>CADMHC</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Some</a:t>
            </a:r>
            <a:r>
              <a:rPr lang="en-US" sz="1200" b="0" i="0" u="none" strike="noStrike" kern="1200" baseline="0" dirty="0">
                <a:solidFill>
                  <a:schemeClr val="tx1"/>
                </a:solidFill>
                <a:effectLst/>
                <a:latin typeface="+mn-lt"/>
                <a:ea typeface="+mn-ea"/>
                <a:cs typeface="+mn-cs"/>
              </a:rPr>
              <a:t> evidence for benefit for </a:t>
            </a:r>
            <a:r>
              <a:rPr lang="en-US" sz="1200" b="0" i="0" u="none" strike="noStrike" kern="1200" baseline="0" dirty="0" err="1">
                <a:solidFill>
                  <a:schemeClr val="tx1"/>
                </a:solidFill>
                <a:effectLst/>
                <a:latin typeface="+mn-lt"/>
                <a:ea typeface="+mn-ea"/>
                <a:cs typeface="+mn-cs"/>
              </a:rPr>
              <a:t>Behavioural</a:t>
            </a:r>
            <a:r>
              <a:rPr lang="en-US" sz="1200" b="0" i="0" u="none" strike="noStrike" kern="1200" baseline="0" dirty="0">
                <a:solidFill>
                  <a:schemeClr val="tx1"/>
                </a:solidFill>
                <a:effectLst/>
                <a:latin typeface="+mn-lt"/>
                <a:ea typeface="+mn-ea"/>
                <a:cs typeface="+mn-cs"/>
              </a:rPr>
              <a:t> activation and Mindfulness based relapse prevention in co-occurring depression and Substance misuse disorders</a:t>
            </a:r>
          </a:p>
          <a:p>
            <a:endParaRPr lang="en-US" sz="1200" b="0" i="0" u="none" strike="noStrike" kern="1200" baseline="0" dirty="0">
              <a:solidFill>
                <a:schemeClr val="tx1"/>
              </a:solidFill>
              <a:effectLst/>
              <a:latin typeface="+mn-lt"/>
              <a:ea typeface="+mn-ea"/>
              <a:cs typeface="+mn-cs"/>
            </a:endParaRPr>
          </a:p>
          <a:p>
            <a:r>
              <a:rPr lang="en-GB" b="1" baseline="0" dirty="0"/>
              <a:t>Hides 2010</a:t>
            </a:r>
          </a:p>
          <a:p>
            <a:r>
              <a:rPr lang="en-US" sz="1200" b="1" i="0" u="none" strike="noStrike" kern="1200" dirty="0">
                <a:solidFill>
                  <a:schemeClr val="tx1"/>
                </a:solidFill>
                <a:effectLst/>
                <a:latin typeface="+mn-lt"/>
                <a:ea typeface="+mn-ea"/>
                <a:cs typeface="+mn-cs"/>
              </a:rPr>
              <a:t>Areas</a:t>
            </a:r>
            <a:r>
              <a:rPr lang="en-US" sz="1200" b="1" i="0" u="none" strike="noStrike" kern="1200" baseline="0" dirty="0">
                <a:solidFill>
                  <a:schemeClr val="tx1"/>
                </a:solidFill>
                <a:effectLst/>
                <a:latin typeface="+mn-lt"/>
                <a:ea typeface="+mn-ea"/>
                <a:cs typeface="+mn-cs"/>
              </a:rPr>
              <a:t> for development</a:t>
            </a:r>
            <a:endParaRPr lang="en-US" sz="1200" b="1" i="0" u="none" strike="noStrike" kern="1200" dirty="0">
              <a:solidFill>
                <a:schemeClr val="tx1"/>
              </a:solidFill>
              <a:effectLst/>
              <a:latin typeface="+mn-lt"/>
              <a:ea typeface="+mn-ea"/>
              <a:cs typeface="+mn-cs"/>
            </a:endParaRPr>
          </a:p>
          <a:p>
            <a:r>
              <a:rPr lang="en-US" b="0" dirty="0">
                <a:effectLst/>
              </a:rPr>
              <a:t>Consider</a:t>
            </a:r>
            <a:r>
              <a:rPr lang="en-US" b="0" baseline="0" dirty="0">
                <a:effectLst/>
              </a:rPr>
              <a:t> </a:t>
            </a:r>
            <a:r>
              <a:rPr lang="en-US" b="0" dirty="0">
                <a:effectLst/>
              </a:rPr>
              <a:t>‘third wave’ treatments approaches </a:t>
            </a:r>
            <a:r>
              <a:rPr lang="en-US" sz="1200" b="0" i="0" u="none" strike="noStrike" kern="1200" dirty="0">
                <a:solidFill>
                  <a:schemeClr val="tx1"/>
                </a:solidFill>
                <a:effectLst/>
                <a:latin typeface="+mn-lt"/>
                <a:ea typeface="+mn-ea"/>
                <a:cs typeface="+mn-cs"/>
              </a:rPr>
              <a:t>including acceptance and commitment therapy and mindfulness‐based cognitive therapy </a:t>
            </a:r>
            <a:endParaRPr lang="en-US" sz="1200" b="1" i="0" u="sng" strike="noStrike" kern="1200" dirty="0">
              <a:solidFill>
                <a:schemeClr val="tx1"/>
              </a:solidFill>
              <a:effectLst/>
              <a:latin typeface="+mn-lt"/>
              <a:ea typeface="+mn-ea"/>
              <a:cs typeface="+mn-cs"/>
            </a:endParaRPr>
          </a:p>
          <a:p>
            <a:r>
              <a:rPr lang="en-US" b="0" dirty="0">
                <a:effectLst/>
              </a:rPr>
              <a:t>Trial the safety, tolerability and feasibility of substance use pharmacotherapies alone and in combination with antidepressants and CBT.</a:t>
            </a:r>
            <a:r>
              <a:rPr lang="en-US" dirty="0"/>
              <a:t> </a:t>
            </a:r>
            <a:r>
              <a:rPr lang="en-US" b="0" dirty="0">
                <a:effectLst/>
              </a:rPr>
              <a:t> </a:t>
            </a:r>
          </a:p>
          <a:p>
            <a:r>
              <a:rPr lang="en-US" b="0" dirty="0">
                <a:effectLst/>
              </a:rPr>
              <a:t>Determine the efficacy of CBT compared with benign (e.g. befriending, supportive psychotherapy) and more active treatments for depression and substance use while controlling for treatment contact over longer‐term follow‐up periods.</a:t>
            </a:r>
            <a:r>
              <a:rPr lang="en-US" dirty="0"/>
              <a:t> </a:t>
            </a:r>
            <a:r>
              <a:rPr lang="en-US" b="0" dirty="0">
                <a:effectLst/>
              </a:rPr>
              <a:t> </a:t>
            </a:r>
          </a:p>
          <a:p>
            <a:r>
              <a:rPr lang="en-US" b="0" dirty="0">
                <a:effectLst/>
              </a:rPr>
              <a:t>Determine the optimal focus, length, intensity, context and modality for delivering CBT.</a:t>
            </a:r>
            <a:r>
              <a:rPr lang="en-US" dirty="0"/>
              <a:t> </a:t>
            </a:r>
            <a:r>
              <a:rPr lang="en-US" b="0" dirty="0">
                <a:effectLst/>
              </a:rPr>
              <a:t> </a:t>
            </a:r>
          </a:p>
          <a:p>
            <a:r>
              <a:rPr lang="en-US" b="0" dirty="0">
                <a:effectLst/>
              </a:rPr>
              <a:t>Determine whether the addition of other psychotherapies (e.g. Contingency</a:t>
            </a:r>
            <a:r>
              <a:rPr lang="en-US" b="0" baseline="0" dirty="0">
                <a:effectLst/>
              </a:rPr>
              <a:t> </a:t>
            </a:r>
            <a:r>
              <a:rPr lang="en-US" b="0" dirty="0">
                <a:effectLst/>
              </a:rPr>
              <a:t>Management) with demonstrated efficacy in the treatment of depression and/or substance use improves the outcomes of existing CBT interventions in the comorbid group (e.g. CBT only, CBT + CM).</a:t>
            </a:r>
            <a:r>
              <a:rPr lang="en-US" dirty="0"/>
              <a:t> </a:t>
            </a:r>
            <a:r>
              <a:rPr lang="en-US" b="0" dirty="0">
                <a:effectLst/>
              </a:rPr>
              <a:t> </a:t>
            </a:r>
          </a:p>
          <a:p>
            <a:r>
              <a:rPr lang="en-US" b="0" dirty="0">
                <a:effectLst/>
              </a:rPr>
              <a:t>Identity moderators and mediators of CBT treatment outcomes and determine whether providing CBT to the individuals who are most likely to benefit and/or whether enhancing the mechanisms of change (mediators) in CBT treatment improves outcome.</a:t>
            </a:r>
            <a:r>
              <a:rPr lang="en-US" dirty="0"/>
              <a:t> </a:t>
            </a:r>
            <a:endParaRPr lang="en-US" b="0" dirty="0">
              <a:effectLst/>
            </a:endParaRPr>
          </a:p>
          <a:p>
            <a:r>
              <a:rPr lang="en-US" b="0" dirty="0">
                <a:effectLst/>
              </a:rPr>
              <a:t>Determine whether CBT, antidepressants, placebo or some combinations of these treatments have better outcomes.</a:t>
            </a:r>
            <a:r>
              <a:rPr lang="en-US" dirty="0"/>
              <a:t> </a:t>
            </a:r>
          </a:p>
          <a:p>
            <a:r>
              <a:rPr lang="en-US" b="0" dirty="0">
                <a:effectLst/>
              </a:rPr>
              <a:t>Determine whether it is possible to develop effective training and supervision programs to implement CBT into routine clinical practice.</a:t>
            </a:r>
            <a:endParaRPr lang="en-GB" baseline="0" dirty="0"/>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Hides 2010 (Abstract)</a:t>
            </a:r>
          </a:p>
          <a:p>
            <a:r>
              <a:rPr lang="en-US" sz="1200" b="1" i="0" u="none" strike="noStrike" kern="1200" dirty="0">
                <a:solidFill>
                  <a:schemeClr val="tx1"/>
                </a:solidFill>
                <a:effectLst/>
                <a:latin typeface="+mn-lt"/>
                <a:ea typeface="+mn-ea"/>
                <a:cs typeface="+mn-cs"/>
              </a:rPr>
              <a:t>Issues and Approach</a:t>
            </a:r>
            <a:r>
              <a:rPr lang="en-US" sz="1200" b="0" i="0" u="none" strike="noStrike" kern="1200" dirty="0">
                <a:solidFill>
                  <a:schemeClr val="tx1"/>
                </a:solidFill>
                <a:effectLst/>
                <a:latin typeface="+mn-lt"/>
                <a:ea typeface="+mn-ea"/>
                <a:cs typeface="+mn-cs"/>
              </a:rPr>
              <a:t>. The high rates of co‐occurring depression and substance use, and the negative impact of this on illness course and </a:t>
            </a:r>
          </a:p>
          <a:p>
            <a:r>
              <a:rPr lang="en-US" sz="1200" b="0" i="0" u="none" strike="noStrike" kern="1200" dirty="0">
                <a:solidFill>
                  <a:schemeClr val="tx1"/>
                </a:solidFill>
                <a:effectLst/>
                <a:latin typeface="+mn-lt"/>
                <a:ea typeface="+mn-ea"/>
                <a:cs typeface="+mn-cs"/>
              </a:rPr>
              <a:t>outcomes have been well established. Despite this, few clinical trials have examined the efficacy of cognitive </a:t>
            </a:r>
            <a:r>
              <a:rPr lang="en-US" sz="1200" b="0" i="0" u="none" strike="noStrike" kern="1200" dirty="0" err="1">
                <a:solidFill>
                  <a:schemeClr val="tx1"/>
                </a:solidFill>
                <a:effectLst/>
                <a:latin typeface="+mn-lt"/>
                <a:ea typeface="+mn-ea"/>
                <a:cs typeface="+mn-cs"/>
              </a:rPr>
              <a:t>behaviour</a:t>
            </a:r>
            <a:r>
              <a:rPr lang="en-US" sz="1200" b="0" i="0" u="none" strike="noStrike" kern="1200" dirty="0">
                <a:solidFill>
                  <a:schemeClr val="tx1"/>
                </a:solidFill>
                <a:effectLst/>
                <a:latin typeface="+mn-lt"/>
                <a:ea typeface="+mn-ea"/>
                <a:cs typeface="+mn-cs"/>
              </a:rPr>
              <a:t> therapy (CBT). This paper systematically reviews these clinical trials, with an aim of providing recommendations for how future research can develop a more robust evidence base for the treatment of these common comorbidities. Leading electronic databases, including PubMed (ISI) and </a:t>
            </a:r>
            <a:r>
              <a:rPr lang="en-US" sz="1200" b="0" i="0" u="none" strike="noStrike" kern="1200" dirty="0" err="1">
                <a:solidFill>
                  <a:schemeClr val="tx1"/>
                </a:solidFill>
                <a:effectLst/>
                <a:latin typeface="+mn-lt"/>
                <a:ea typeface="+mn-ea"/>
                <a:cs typeface="+mn-cs"/>
              </a:rPr>
              <a:t>PsychINFO</a:t>
            </a:r>
            <a:r>
              <a:rPr lang="en-US" sz="1200" b="0" i="0" u="none" strike="noStrike" kern="1200" dirty="0">
                <a:solidFill>
                  <a:schemeClr val="tx1"/>
                </a:solidFill>
                <a:effectLst/>
                <a:latin typeface="+mn-lt"/>
                <a:ea typeface="+mn-ea"/>
                <a:cs typeface="+mn-cs"/>
              </a:rPr>
              <a:t> (CSA), were searched for peer‐reviewed journal articles using CBT for the treatment of co‐occurring depression and substance use. Of the 55 articles identified, 12 met inclusion criteria and were included in the review. </a:t>
            </a:r>
          </a:p>
          <a:p>
            <a:r>
              <a:rPr lang="en-US" sz="1200" b="1" i="0" u="none" strike="noStrike" kern="1200" dirty="0">
                <a:solidFill>
                  <a:schemeClr val="tx1"/>
                </a:solidFill>
                <a:effectLst/>
                <a:latin typeface="+mn-lt"/>
                <a:ea typeface="+mn-ea"/>
                <a:cs typeface="+mn-cs"/>
              </a:rPr>
              <a:t>Key Findings. </a:t>
            </a:r>
          </a:p>
          <a:p>
            <a:r>
              <a:rPr lang="en-US" sz="1200" b="0" i="0" u="none" strike="noStrike" kern="1200" dirty="0">
                <a:solidFill>
                  <a:schemeClr val="tx1"/>
                </a:solidFill>
                <a:effectLst/>
                <a:latin typeface="+mn-lt"/>
                <a:ea typeface="+mn-ea"/>
                <a:cs typeface="+mn-cs"/>
              </a:rPr>
              <a:t>There is only a limited evidence for the effectiveness of CBT either alone or in combination with antidepressant medication for the treatment of co‐occurring depression and substance use. While there is support for the efficacy of CBT over no treatment control conditions, there is little evidence that CBT is more efficacious than other psychotherapies. There is, however, consistent evidence of improvements in both depression and substance use outcomes, regardless of the type of treatment provided and there is growing evidence that that the effects of CBT are durable and increase over time during follow up. </a:t>
            </a:r>
          </a:p>
          <a:p>
            <a:r>
              <a:rPr lang="en-US" sz="1200" b="1" i="0" u="none" strike="noStrike" kern="1200" dirty="0">
                <a:solidFill>
                  <a:schemeClr val="tx1"/>
                </a:solidFill>
                <a:effectLst/>
                <a:latin typeface="+mn-lt"/>
                <a:ea typeface="+mn-ea"/>
                <a:cs typeface="+mn-cs"/>
              </a:rPr>
              <a:t>Conclusions</a:t>
            </a:r>
            <a:r>
              <a:rPr lang="en-US" sz="1200" b="0" i="0" u="none" strike="noStrike" kern="1200" dirty="0">
                <a:solidFill>
                  <a:schemeClr val="tx1"/>
                </a:solidFill>
                <a:effectLst/>
                <a:latin typeface="+mn-lt"/>
                <a:ea typeface="+mn-ea"/>
                <a:cs typeface="+mn-cs"/>
              </a:rPr>
              <a:t>. Rather than declaring the ‘dodo bird verdict’ that CBT and all other psychotherapies are equally efficacious, it would be more beneficial to develop more potent forms of CBT by identifying variables that mediate treatment outcomes. </a:t>
            </a:r>
            <a:endParaRPr lang="en-US" sz="1200" b="0" i="0" u="none" strike="noStrike" kern="1200" baseline="0" dirty="0">
              <a:solidFill>
                <a:schemeClr val="tx1"/>
              </a:solidFill>
              <a:effectLst/>
              <a:latin typeface="+mn-lt"/>
              <a:ea typeface="+mn-ea"/>
              <a:cs typeface="+mn-cs"/>
            </a:endParaRPr>
          </a:p>
          <a:p>
            <a:endParaRPr lang="en-US" sz="1200" b="0" i="0" u="none" strike="noStrike" kern="1200" baseline="0" dirty="0">
              <a:solidFill>
                <a:schemeClr val="tx1"/>
              </a:solidFill>
              <a:effectLst/>
              <a:latin typeface="+mn-lt"/>
              <a:ea typeface="+mn-ea"/>
              <a:cs typeface="+mn-cs"/>
            </a:endParaRPr>
          </a:p>
          <a:p>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effectLst/>
                <a:latin typeface="+mn-lt"/>
                <a:ea typeface="+mn-ea"/>
                <a:cs typeface="+mn-cs"/>
              </a:rPr>
              <a:t>Pharmacological treatment  - inconsistency in reviews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Some suggest </a:t>
            </a:r>
            <a:r>
              <a:rPr lang="en-US" sz="1200" b="0" i="0" u="none" strike="noStrike" kern="1200" baseline="0" dirty="0" err="1">
                <a:solidFill>
                  <a:schemeClr val="tx1"/>
                </a:solidFill>
                <a:effectLst/>
                <a:latin typeface="+mn-lt"/>
                <a:ea typeface="+mn-ea"/>
                <a:cs typeface="+mn-cs"/>
              </a:rPr>
              <a:t>SSRIs</a:t>
            </a:r>
            <a:r>
              <a:rPr lang="en-US" sz="1200" b="0" i="0" u="none" strike="noStrike" kern="1200" baseline="0" dirty="0">
                <a:solidFill>
                  <a:schemeClr val="tx1"/>
                </a:solidFill>
                <a:effectLst/>
                <a:latin typeface="+mn-lt"/>
                <a:ea typeface="+mn-ea"/>
                <a:cs typeface="+mn-cs"/>
              </a:rPr>
              <a:t> not helpful – others suggest helpful – see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Seems reasonable to have a trial but that not to persist.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err="1">
                <a:solidFill>
                  <a:schemeClr val="tx1"/>
                </a:solidFill>
                <a:effectLst/>
                <a:latin typeface="+mn-lt"/>
                <a:ea typeface="+mn-ea"/>
                <a:cs typeface="+mn-cs"/>
              </a:rPr>
              <a:t>CADMHC</a:t>
            </a:r>
            <a:r>
              <a:rPr lang="en-US" sz="1200" b="1" i="0" u="none" strike="noStrike" kern="1200" baseline="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AOD</a:t>
            </a:r>
            <a:r>
              <a:rPr lang="en-US" sz="1200" b="1" i="0" u="none" strike="noStrike" kern="1200" dirty="0">
                <a:solidFill>
                  <a:schemeClr val="tx1"/>
                </a:solidFill>
                <a:effectLst/>
                <a:latin typeface="+mn-lt"/>
                <a:ea typeface="+mn-ea"/>
                <a:cs typeface="+mn-cs"/>
              </a:rPr>
              <a:t> = Alcohol and</a:t>
            </a:r>
            <a:r>
              <a:rPr lang="en-US" sz="1200" b="1" i="0" u="none" strike="noStrike" kern="1200" baseline="0" dirty="0">
                <a:solidFill>
                  <a:schemeClr val="tx1"/>
                </a:solidFill>
                <a:effectLst/>
                <a:latin typeface="+mn-lt"/>
                <a:ea typeface="+mn-ea"/>
                <a:cs typeface="+mn-cs"/>
              </a:rPr>
              <a:t> Other</a:t>
            </a:r>
            <a:r>
              <a:rPr lang="en-US" sz="1200" b="1" i="0" u="none" strike="noStrike" kern="1200" dirty="0">
                <a:solidFill>
                  <a:schemeClr val="tx1"/>
                </a:solidFill>
                <a:effectLst/>
                <a:latin typeface="+mn-lt"/>
                <a:ea typeface="+mn-ea"/>
                <a:cs typeface="+mn-cs"/>
              </a:rPr>
              <a:t> Drugs) </a:t>
            </a:r>
          </a:p>
          <a:p>
            <a:r>
              <a:rPr lang="en-US" sz="1200" b="0" i="0" u="none" strike="noStrike" kern="1200" baseline="0" dirty="0">
                <a:solidFill>
                  <a:schemeClr val="tx1"/>
                </a:solidFill>
                <a:latin typeface="+mn-lt"/>
                <a:ea typeface="+mn-ea"/>
                <a:cs typeface="+mn-cs"/>
              </a:rPr>
              <a:t>“Although studies of comorbid alcohol dependence and major depression support the use of </a:t>
            </a:r>
            <a:r>
              <a:rPr lang="en-US" sz="1200" b="0" i="0" u="none" strike="noStrike" kern="1200" baseline="0" dirty="0" err="1">
                <a:solidFill>
                  <a:schemeClr val="tx1"/>
                </a:solidFill>
                <a:latin typeface="+mn-lt"/>
                <a:ea typeface="+mn-ea"/>
                <a:cs typeface="+mn-cs"/>
              </a:rPr>
              <a:t>SSRIs</a:t>
            </a:r>
            <a:r>
              <a:rPr lang="en-US" sz="1200" b="0" i="0" u="none" strike="noStrike" kern="1200" baseline="0" dirty="0">
                <a:solidFill>
                  <a:schemeClr val="tx1"/>
                </a:solidFill>
                <a:latin typeface="+mn-lt"/>
                <a:ea typeface="+mn-ea"/>
                <a:cs typeface="+mn-cs"/>
              </a:rPr>
              <a:t>, studies</a:t>
            </a:r>
          </a:p>
          <a:p>
            <a:r>
              <a:rPr lang="en-US" sz="1200" b="0" i="0" u="none" strike="noStrike" kern="1200" baseline="0" dirty="0">
                <a:solidFill>
                  <a:schemeClr val="tx1"/>
                </a:solidFill>
                <a:latin typeface="+mn-lt"/>
                <a:ea typeface="+mn-ea"/>
                <a:cs typeface="+mn-cs"/>
              </a:rPr>
              <a:t>of cocaine and opiate dependent clients do not” pp 133</a:t>
            </a:r>
          </a:p>
          <a:p>
            <a:r>
              <a:rPr lang="en-US" sz="1200" b="1" i="0" u="none" strike="noStrike" kern="120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At present, there is limited evidence to support the use of antidepressants in treating depressed opioid dependent persons currently receiving opioid agonist </a:t>
            </a:r>
            <a:r>
              <a:rPr lang="en-GB" sz="1200" b="0" i="0" u="none" strike="noStrike" kern="1200" baseline="0" dirty="0">
                <a:solidFill>
                  <a:schemeClr val="tx1"/>
                </a:solidFill>
                <a:latin typeface="+mn-lt"/>
                <a:ea typeface="+mn-ea"/>
                <a:cs typeface="+mn-cs"/>
              </a:rPr>
              <a:t>treatment.”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Different types of antidepressants seem to be suitable for different types of substance use disorders [416].</a:t>
            </a:r>
          </a:p>
          <a:p>
            <a:r>
              <a:rPr lang="en-US" sz="1200" b="0" i="0" u="none" strike="noStrike" kern="1200" baseline="0" dirty="0">
                <a:solidFill>
                  <a:schemeClr val="tx1"/>
                </a:solidFill>
                <a:latin typeface="+mn-lt"/>
                <a:ea typeface="+mn-ea"/>
                <a:cs typeface="+mn-cs"/>
              </a:rPr>
              <a:t>In particular, individuals with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disorders tend to respond better to antidepressants that have a</a:t>
            </a:r>
          </a:p>
          <a:p>
            <a:r>
              <a:rPr lang="en-US" sz="1200" b="0" i="0" u="none" strike="noStrike" kern="1200" baseline="0" dirty="0">
                <a:solidFill>
                  <a:schemeClr val="tx1"/>
                </a:solidFill>
                <a:latin typeface="+mn-lt"/>
                <a:ea typeface="+mn-ea"/>
                <a:cs typeface="+mn-cs"/>
              </a:rPr>
              <a:t>similar direct or side effect profile to their substance of abuse. Hence, the more sedating antidepressants</a:t>
            </a:r>
          </a:p>
          <a:p>
            <a:r>
              <a:rPr lang="en-US" sz="1200" b="0" i="0" u="none" strike="noStrike" kern="1200" baseline="0" dirty="0">
                <a:solidFill>
                  <a:schemeClr val="tx1"/>
                </a:solidFill>
                <a:latin typeface="+mn-lt"/>
                <a:ea typeface="+mn-ea"/>
                <a:cs typeface="+mn-cs"/>
              </a:rPr>
              <a:t>such as doxepin or paroxetine are more effective in depressed abusers of alcohol, heroin and sedatives,</a:t>
            </a:r>
          </a:p>
          <a:p>
            <a:r>
              <a:rPr lang="en-US" sz="1200" b="0" i="0" u="none" strike="noStrike" kern="1200" baseline="0" dirty="0">
                <a:solidFill>
                  <a:schemeClr val="tx1"/>
                </a:solidFill>
                <a:latin typeface="+mn-lt"/>
                <a:ea typeface="+mn-ea"/>
                <a:cs typeface="+mn-cs"/>
              </a:rPr>
              <a:t>and the more stimulating antidepressants such as </a:t>
            </a:r>
            <a:r>
              <a:rPr lang="en-US" sz="1200" b="0" i="0" u="none" strike="noStrike" kern="1200" baseline="0" dirty="0" err="1">
                <a:solidFill>
                  <a:schemeClr val="tx1"/>
                </a:solidFill>
                <a:latin typeface="+mn-lt"/>
                <a:ea typeface="+mn-ea"/>
                <a:cs typeface="+mn-cs"/>
              </a:rPr>
              <a:t>desipramine</a:t>
            </a:r>
            <a:r>
              <a:rPr lang="en-US" sz="1200" b="0" i="0" u="none" strike="noStrike" kern="1200" baseline="0" dirty="0">
                <a:solidFill>
                  <a:schemeClr val="tx1"/>
                </a:solidFill>
                <a:latin typeface="+mn-lt"/>
                <a:ea typeface="+mn-ea"/>
                <a:cs typeface="+mn-cs"/>
              </a:rPr>
              <a:t> and bupropion have greater efficacy</a:t>
            </a:r>
          </a:p>
          <a:p>
            <a:r>
              <a:rPr lang="en-US" sz="1200" b="0" i="0" u="none" strike="noStrike" kern="1200" baseline="0" dirty="0">
                <a:solidFill>
                  <a:schemeClr val="tx1"/>
                </a:solidFill>
                <a:latin typeface="+mn-lt"/>
                <a:ea typeface="+mn-ea"/>
                <a:cs typeface="+mn-cs"/>
              </a:rPr>
              <a:t>in depressed abusers of stimulants and nicotine. As there are no guidelines as yet for the treatment of</a:t>
            </a:r>
          </a:p>
          <a:p>
            <a:r>
              <a:rPr lang="en-US" sz="1200" b="0" i="0" u="none" strike="noStrike" kern="1200" baseline="0" dirty="0">
                <a:solidFill>
                  <a:schemeClr val="tx1"/>
                </a:solidFill>
                <a:latin typeface="+mn-lt"/>
                <a:ea typeface="+mn-ea"/>
                <a:cs typeface="+mn-cs"/>
              </a:rPr>
              <a:t>comorbidity with depression in users of psychostimulants such as amphetamines and ecstasy the</a:t>
            </a:r>
          </a:p>
          <a:p>
            <a:r>
              <a:rPr lang="en-US" sz="1200" b="0" i="0" u="none" strike="noStrike" kern="1200" baseline="0" dirty="0">
                <a:solidFill>
                  <a:schemeClr val="tx1"/>
                </a:solidFill>
                <a:latin typeface="+mn-lt"/>
                <a:ea typeface="+mn-ea"/>
                <a:cs typeface="+mn-cs"/>
              </a:rPr>
              <a:t>use of the more stimulating antidepressants for these clients provides the best guidance at this time.”</a:t>
            </a:r>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“Naltrexone has been found to be associated with better drinking outcomes in clients being treated with</a:t>
            </a:r>
          </a:p>
          <a:p>
            <a:r>
              <a:rPr lang="en-US" sz="1200" b="0" i="0" u="none" strike="noStrike" kern="1200" baseline="0" dirty="0">
                <a:solidFill>
                  <a:schemeClr val="tx1"/>
                </a:solidFill>
                <a:latin typeface="+mn-lt"/>
                <a:ea typeface="+mn-ea"/>
                <a:cs typeface="+mn-cs"/>
              </a:rPr>
              <a:t>antidepressants for their depression and anxiety. With little support for the use of antidepressants</a:t>
            </a:r>
          </a:p>
          <a:p>
            <a:r>
              <a:rPr lang="en-US" sz="1200" b="0" i="0" u="none" strike="noStrike" kern="1200" baseline="0" dirty="0">
                <a:solidFill>
                  <a:schemeClr val="tx1"/>
                </a:solidFill>
                <a:latin typeface="+mn-lt"/>
                <a:ea typeface="+mn-ea"/>
                <a:cs typeface="+mn-cs"/>
              </a:rPr>
              <a:t>alone to reduce excessive drinking, more recent research indicates that the use of antidepressants</a:t>
            </a:r>
          </a:p>
          <a:p>
            <a:r>
              <a:rPr lang="en-US" sz="1200" b="0" i="0" u="none" strike="noStrike" kern="1200" baseline="0" dirty="0">
                <a:solidFill>
                  <a:schemeClr val="tx1"/>
                </a:solidFill>
                <a:latin typeface="+mn-lt"/>
                <a:ea typeface="+mn-ea"/>
                <a:cs typeface="+mn-cs"/>
              </a:rPr>
              <a:t>combined with naltrexone may lead to improved outcomes. </a:t>
            </a:r>
            <a:r>
              <a:rPr lang="en-US" sz="1200" b="0" i="0" u="none" strike="noStrike" kern="1200" baseline="0" dirty="0" err="1">
                <a:solidFill>
                  <a:schemeClr val="tx1"/>
                </a:solidFill>
                <a:latin typeface="+mn-lt"/>
                <a:ea typeface="+mn-ea"/>
                <a:cs typeface="+mn-cs"/>
              </a:rPr>
              <a:t>Pettinati</a:t>
            </a:r>
            <a:r>
              <a:rPr lang="en-US" sz="1200" b="0" i="0" u="none" strike="noStrike" kern="1200" baseline="0" dirty="0">
                <a:solidFill>
                  <a:schemeClr val="tx1"/>
                </a:solidFill>
                <a:latin typeface="+mn-lt"/>
                <a:ea typeface="+mn-ea"/>
                <a:cs typeface="+mn-cs"/>
              </a:rPr>
              <a:t> and colleagues (2010) found that when</a:t>
            </a:r>
          </a:p>
          <a:p>
            <a:r>
              <a:rPr lang="en-US" sz="1200" b="0" i="0" u="none" strike="noStrike" kern="1200" baseline="0" dirty="0">
                <a:solidFill>
                  <a:schemeClr val="tx1"/>
                </a:solidFill>
                <a:latin typeface="+mn-lt"/>
                <a:ea typeface="+mn-ea"/>
                <a:cs typeface="+mn-cs"/>
              </a:rPr>
              <a:t>sertraline and naltrexone were combined in the treatment of co-occurring depression and alcohol</a:t>
            </a:r>
          </a:p>
          <a:p>
            <a:r>
              <a:rPr lang="en-US" sz="1200" b="0" i="0" u="none" strike="noStrike" kern="1200" baseline="0" dirty="0">
                <a:solidFill>
                  <a:schemeClr val="tx1"/>
                </a:solidFill>
                <a:latin typeface="+mn-lt"/>
                <a:ea typeface="+mn-ea"/>
                <a:cs typeface="+mn-cs"/>
              </a:rPr>
              <a:t>dependence, there were better outcomes in terms of abstinence and relapse, relative to either sertraline or</a:t>
            </a:r>
          </a:p>
          <a:p>
            <a:r>
              <a:rPr lang="en-US" sz="1200" b="0" i="0" u="none" strike="noStrike" kern="1200" baseline="0" dirty="0">
                <a:solidFill>
                  <a:schemeClr val="tx1"/>
                </a:solidFill>
                <a:latin typeface="+mn-lt"/>
                <a:ea typeface="+mn-ea"/>
                <a:cs typeface="+mn-cs"/>
              </a:rPr>
              <a:t>naltrexone alone, or placebo”</a:t>
            </a:r>
          </a:p>
          <a:p>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a:t>
            </a:r>
            <a:r>
              <a:rPr lang="en-GB" sz="1200" b="1" dirty="0"/>
              <a:t>Tirado-Muñoz, 2018)</a:t>
            </a:r>
            <a:endParaRPr lang="en-US" sz="1200" b="1" i="0" u="none" strike="noStrike" kern="1200" dirty="0">
              <a:solidFill>
                <a:schemeClr val="tx1"/>
              </a:solidFill>
              <a:effectLst/>
              <a:latin typeface="+mn-lt"/>
              <a:ea typeface="+mn-ea"/>
              <a:cs typeface="+mn-cs"/>
            </a:endParaRPr>
          </a:p>
          <a:p>
            <a:r>
              <a:rPr lang="en-US" sz="1200" b="0" i="0" u="none" strike="noStrike" kern="1200" baseline="0" dirty="0" err="1">
                <a:solidFill>
                  <a:schemeClr val="tx1"/>
                </a:solidFill>
                <a:latin typeface="+mn-lt"/>
                <a:ea typeface="+mn-ea"/>
                <a:cs typeface="+mn-cs"/>
              </a:rPr>
              <a:t>SSRIs</a:t>
            </a:r>
            <a:r>
              <a:rPr lang="en-US" sz="1200" b="0" i="0" u="none" strike="noStrike" kern="1200" baseline="0" dirty="0">
                <a:solidFill>
                  <a:schemeClr val="tx1"/>
                </a:solidFill>
                <a:latin typeface="+mn-lt"/>
                <a:ea typeface="+mn-ea"/>
                <a:cs typeface="+mn-cs"/>
              </a:rPr>
              <a:t> are the most commonly used antidepressants in studies of treatment of dual depression  and have in no case demonstrated efficacy</a:t>
            </a:r>
          </a:p>
          <a:p>
            <a:r>
              <a:rPr lang="en-US" sz="1200" b="0" i="0" u="none" strike="noStrike" kern="1200" baseline="0" dirty="0">
                <a:solidFill>
                  <a:schemeClr val="tx1"/>
                </a:solidFill>
                <a:latin typeface="+mn-lt"/>
                <a:ea typeface="+mn-ea"/>
                <a:cs typeface="+mn-cs"/>
              </a:rPr>
              <a:t>in the treatment of depression comorbid with alcohol, cocaine or opiate use disorders.</a:t>
            </a:r>
          </a:p>
          <a:p>
            <a:r>
              <a:rPr lang="en-US" sz="1200" b="0" i="0" u="none" strike="noStrike" kern="1200" baseline="0" dirty="0">
                <a:solidFill>
                  <a:schemeClr val="tx1"/>
                </a:solidFill>
                <a:latin typeface="+mn-lt"/>
                <a:ea typeface="+mn-ea"/>
                <a:cs typeface="+mn-cs"/>
              </a:rPr>
              <a:t>There are few studies with other non-</a:t>
            </a:r>
            <a:r>
              <a:rPr lang="en-US" sz="1200" b="0" i="0" u="none" strike="noStrike" kern="1200" baseline="0" dirty="0" err="1">
                <a:solidFill>
                  <a:schemeClr val="tx1"/>
                </a:solidFill>
                <a:latin typeface="+mn-lt"/>
                <a:ea typeface="+mn-ea"/>
                <a:cs typeface="+mn-cs"/>
              </a:rPr>
              <a:t>SSRI</a:t>
            </a:r>
            <a:r>
              <a:rPr lang="en-US" sz="1200" b="0" i="0" u="none" strike="noStrike" kern="1200" baseline="0" dirty="0">
                <a:solidFill>
                  <a:schemeClr val="tx1"/>
                </a:solidFill>
                <a:latin typeface="+mn-lt"/>
                <a:ea typeface="+mn-ea"/>
                <a:cs typeface="+mn-cs"/>
              </a:rPr>
              <a:t> antidepressant drugs, and in this case evidence indicates that:</a:t>
            </a:r>
          </a:p>
          <a:p>
            <a:r>
              <a:rPr lang="en-US" sz="1200" b="0" i="0" u="none" strike="noStrike" kern="1200" baseline="0" dirty="0">
                <a:solidFill>
                  <a:schemeClr val="tx1"/>
                </a:solidFill>
                <a:latin typeface="+mn-lt"/>
                <a:ea typeface="+mn-ea"/>
                <a:cs typeface="+mn-cs"/>
              </a:rPr>
              <a:t>a) imipramine and </a:t>
            </a:r>
            <a:r>
              <a:rPr lang="en-US" sz="1200" b="0" i="0" u="none" strike="noStrike" kern="1200" baseline="0" dirty="0" err="1">
                <a:solidFill>
                  <a:schemeClr val="tx1"/>
                </a:solidFill>
                <a:latin typeface="+mn-lt"/>
                <a:ea typeface="+mn-ea"/>
                <a:cs typeface="+mn-cs"/>
              </a:rPr>
              <a:t>desipramine</a:t>
            </a:r>
            <a:r>
              <a:rPr lang="en-US" sz="1200" b="0" i="0" u="none" strike="noStrike" kern="1200" baseline="0" dirty="0">
                <a:solidFill>
                  <a:schemeClr val="tx1"/>
                </a:solidFill>
                <a:latin typeface="+mn-lt"/>
                <a:ea typeface="+mn-ea"/>
                <a:cs typeface="+mn-cs"/>
              </a:rPr>
              <a:t> are effective in improving depression in patients with Major Depression  and alcohol</a:t>
            </a:r>
          </a:p>
          <a:p>
            <a:r>
              <a:rPr lang="en-US" sz="1200" b="0" i="0" u="none" strike="noStrike" kern="1200" baseline="0" dirty="0">
                <a:solidFill>
                  <a:schemeClr val="tx1"/>
                </a:solidFill>
                <a:latin typeface="+mn-lt"/>
                <a:ea typeface="+mn-ea"/>
                <a:cs typeface="+mn-cs"/>
              </a:rPr>
              <a:t>use disorder, and </a:t>
            </a:r>
            <a:r>
              <a:rPr lang="en-US" sz="1200" b="0" i="0" u="none" strike="noStrike" kern="1200" baseline="0" dirty="0" err="1">
                <a:solidFill>
                  <a:schemeClr val="tx1"/>
                </a:solidFill>
                <a:latin typeface="+mn-lt"/>
                <a:ea typeface="+mn-ea"/>
                <a:cs typeface="+mn-cs"/>
              </a:rPr>
              <a:t>desipramine</a:t>
            </a:r>
            <a:r>
              <a:rPr lang="en-US" sz="1200" b="0" i="0" u="none" strike="noStrike" kern="1200" baseline="0" dirty="0">
                <a:solidFill>
                  <a:schemeClr val="tx1"/>
                </a:solidFill>
                <a:latin typeface="+mn-lt"/>
                <a:ea typeface="+mn-ea"/>
                <a:cs typeface="+mn-cs"/>
              </a:rPr>
              <a:t> in MD and cocaine use disorder; </a:t>
            </a:r>
          </a:p>
          <a:p>
            <a:r>
              <a:rPr lang="en-US" sz="1200" b="0" i="0" u="none" strike="noStrike" kern="1200" baseline="0" dirty="0">
                <a:solidFill>
                  <a:schemeClr val="tx1"/>
                </a:solidFill>
                <a:latin typeface="+mn-lt"/>
                <a:ea typeface="+mn-ea"/>
                <a:cs typeface="+mn-cs"/>
              </a:rPr>
              <a:t>b) other antidepressants studied, such as venlafaxine, mirtazapine and </a:t>
            </a:r>
            <a:r>
              <a:rPr lang="en-US" sz="1200" b="0" i="0" u="none" strike="noStrike" kern="1200" baseline="0" dirty="0" err="1">
                <a:solidFill>
                  <a:schemeClr val="tx1"/>
                </a:solidFill>
                <a:latin typeface="+mn-lt"/>
                <a:ea typeface="+mn-ea"/>
                <a:cs typeface="+mn-cs"/>
              </a:rPr>
              <a:t>nefazodone</a:t>
            </a:r>
            <a:r>
              <a:rPr lang="en-US" sz="1200" b="0" i="0" u="none" strike="noStrike" kern="1200" baseline="0" dirty="0">
                <a:solidFill>
                  <a:schemeClr val="tx1"/>
                </a:solidFill>
                <a:latin typeface="+mn-lt"/>
                <a:ea typeface="+mn-ea"/>
                <a:cs typeface="+mn-cs"/>
              </a:rPr>
              <a:t>, have not proved efficacious in improving dual depression.</a:t>
            </a:r>
          </a:p>
          <a:p>
            <a:r>
              <a:rPr lang="en-US" sz="1200" b="0" i="0" u="none" strike="noStrike" kern="1200" baseline="0" dirty="0">
                <a:solidFill>
                  <a:schemeClr val="tx1"/>
                </a:solidFill>
                <a:latin typeface="+mn-lt"/>
                <a:ea typeface="+mn-ea"/>
                <a:cs typeface="+mn-cs"/>
              </a:rPr>
              <a:t>3. No antidepressant has been shown to be effective in </a:t>
            </a:r>
            <a:r>
              <a:rPr lang="en-GB" sz="1200" b="0" i="0" u="none" strike="noStrike" kern="1200" baseline="0" dirty="0">
                <a:solidFill>
                  <a:schemeClr val="tx1"/>
                </a:solidFill>
                <a:latin typeface="+mn-lt"/>
                <a:ea typeface="+mn-ea"/>
                <a:cs typeface="+mn-cs"/>
              </a:rPr>
              <a:t>reducing substance use.</a:t>
            </a:r>
            <a:endParaRPr lang="en-GB" baseline="0" dirty="0"/>
          </a:p>
          <a:p>
            <a:endParaRPr lang="en-GB" baseline="0" dirty="0"/>
          </a:p>
          <a:p>
            <a:r>
              <a:rPr lang="en-GB" baseline="0" dirty="0"/>
              <a:t>Hence consider non </a:t>
            </a:r>
            <a:r>
              <a:rPr lang="en-GB" baseline="0" dirty="0" err="1"/>
              <a:t>SSRIs</a:t>
            </a:r>
            <a:r>
              <a:rPr lang="en-GB" baseline="0" dirty="0"/>
              <a:t> in dual depression e.g.’</a:t>
            </a:r>
          </a:p>
          <a:p>
            <a:r>
              <a:rPr lang="en-GB" sz="1200" b="0" i="0" u="none" strike="noStrike" kern="1200" baseline="0" dirty="0">
                <a:solidFill>
                  <a:schemeClr val="tx1"/>
                </a:solidFill>
                <a:latin typeface="+mn-lt"/>
                <a:ea typeface="+mn-ea"/>
                <a:cs typeface="+mn-cs"/>
              </a:rPr>
              <a:t>Duloxetine Bupropion </a:t>
            </a:r>
            <a:r>
              <a:rPr lang="en-GB" sz="1200" b="0" i="0" u="none" strike="noStrike" kern="1200" baseline="0" dirty="0" err="1">
                <a:solidFill>
                  <a:schemeClr val="tx1"/>
                </a:solidFill>
                <a:latin typeface="+mn-lt"/>
                <a:ea typeface="+mn-ea"/>
                <a:cs typeface="+mn-cs"/>
              </a:rPr>
              <a:t>Agomelatine</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Mirtazapine Venlafaxine Tricyclic antidepressants</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1" i="0" u="none" strike="noStrike" kern="1200" baseline="0" dirty="0" err="1">
                <a:solidFill>
                  <a:schemeClr val="tx1"/>
                </a:solidFill>
                <a:latin typeface="+mn-lt"/>
                <a:ea typeface="+mn-ea"/>
                <a:cs typeface="+mn-cs"/>
              </a:rPr>
              <a:t>Agabio</a:t>
            </a:r>
            <a:r>
              <a:rPr lang="en-GB" sz="1200" b="1" i="0" u="none" strike="noStrike" kern="1200" baseline="0" dirty="0">
                <a:solidFill>
                  <a:schemeClr val="tx1"/>
                </a:solidFill>
                <a:latin typeface="+mn-lt"/>
                <a:ea typeface="+mn-ea"/>
                <a:cs typeface="+mn-cs"/>
              </a:rPr>
              <a:t> 2018	</a:t>
            </a:r>
          </a:p>
          <a:p>
            <a:r>
              <a:rPr lang="en-US" sz="1200" b="1" i="0" u="none" strike="noStrike" kern="1200" dirty="0">
                <a:solidFill>
                  <a:schemeClr val="tx1"/>
                </a:solidFill>
                <a:effectLst/>
                <a:latin typeface="+mn-lt"/>
                <a:ea typeface="+mn-ea"/>
                <a:cs typeface="+mn-cs"/>
              </a:rPr>
              <a:t>Moderate‐quality evidence found that antidepressants increased the number of participants abstinent from alcohol during the trial (7 studies, 424 participants, RR 1.71, 95% Cl 1.22 to 2.39) and reduced the number of drinks per drinking days (7 studies, 451 participants, mean difference (MD) ‐1.13 drinks per drinking days, 95% Cl ‐1.79 to ‐0.46). </a:t>
            </a:r>
            <a:r>
              <a:rPr lang="en-US" sz="1200" b="0" i="0" u="none" strike="noStrike" kern="1200" dirty="0">
                <a:solidFill>
                  <a:schemeClr val="tx1"/>
                </a:solidFill>
                <a:effectLst/>
                <a:latin typeface="+mn-lt"/>
                <a:ea typeface="+mn-ea"/>
                <a:cs typeface="+mn-cs"/>
              </a:rPr>
              <a:t>After the exclusion of studies with high risk of bias, the number of abstinent remained higher (RR 1.69, 95% CI 1.18 to 2.43) and the number of drinks per drinking days lower (MD ‐1.21 number of drinks per drinking days, 95% CI ‐1.91 to ‐0.51) among participants who received antidepressants compared to those who received placebo. However, other outcomes such as the rate of abstinent days did not differ between antidepressants and placebo (9 studies, 821 participants, MD 1.34, 95% Cl ‐1.66 to 4.34; low‐quality evidence). </a:t>
            </a:r>
          </a:p>
          <a:p>
            <a:r>
              <a:rPr lang="en-US" sz="1200" b="0" i="0" u="none" strike="noStrike" kern="1200" dirty="0">
                <a:solidFill>
                  <a:schemeClr val="tx1"/>
                </a:solidFill>
                <a:effectLst/>
                <a:latin typeface="+mn-lt"/>
                <a:ea typeface="+mn-ea"/>
                <a:cs typeface="+mn-cs"/>
              </a:rPr>
              <a:t>Low‐quality evidence suggested no differences between antidepressants and placebo in the number of dropouts (17 studies, 1159 participants, RR 0.98, 95% Cl 0.79 to 1.22) and adverse events as withdrawal for medical reasons (10 studies, 947 participants, RR 1.15, 95% Cl 0.65 to 2.04). </a:t>
            </a:r>
          </a:p>
          <a:p>
            <a:r>
              <a:rPr lang="en-US" sz="1200" b="1" i="0" u="none" strike="noStrike" kern="1200" dirty="0">
                <a:solidFill>
                  <a:schemeClr val="tx1"/>
                </a:solidFill>
                <a:effectLst/>
                <a:latin typeface="+mn-lt"/>
                <a:ea typeface="+mn-ea"/>
                <a:cs typeface="+mn-cs"/>
              </a:rPr>
              <a:t>There were few studies comparing one antidepressant versus another antidepressant or antidepressants versus other interventions, and these had a small sample size and were heterogeneous in terms of the types of interventions that were compared, yielding results that were not informative</a:t>
            </a:r>
          </a:p>
          <a:p>
            <a:endParaRPr lang="en-GB" baseline="0" dirty="0"/>
          </a:p>
          <a:p>
            <a:endParaRPr lang="en-GB" baseline="0" dirty="0"/>
          </a:p>
          <a:p>
            <a:r>
              <a:rPr lang="en-US" sz="1200" b="1" i="0" u="none" strike="noStrike" kern="1200" dirty="0" err="1">
                <a:solidFill>
                  <a:schemeClr val="tx1"/>
                </a:solidFill>
                <a:effectLst/>
                <a:latin typeface="+mn-lt"/>
                <a:ea typeface="+mn-ea"/>
                <a:cs typeface="+mn-cs"/>
              </a:rPr>
              <a:t>Pettinati</a:t>
            </a:r>
            <a:r>
              <a:rPr lang="en-US" sz="1200" b="1" i="0" u="none" strike="noStrike" kern="1200" dirty="0">
                <a:solidFill>
                  <a:schemeClr val="tx1"/>
                </a:solidFill>
                <a:effectLst/>
                <a:latin typeface="+mn-lt"/>
                <a:ea typeface="+mn-ea"/>
                <a:cs typeface="+mn-cs"/>
              </a:rPr>
              <a:t> (2010)</a:t>
            </a:r>
          </a:p>
          <a:p>
            <a:r>
              <a:rPr lang="en-US" sz="1200" b="0" i="0" u="none" strike="noStrike" kern="1200" dirty="0">
                <a:solidFill>
                  <a:schemeClr val="tx1"/>
                </a:solidFill>
                <a:effectLst/>
                <a:latin typeface="+mn-lt"/>
                <a:ea typeface="+mn-ea"/>
                <a:cs typeface="+mn-cs"/>
              </a:rPr>
              <a:t>Abstract</a:t>
            </a:r>
          </a:p>
          <a:p>
            <a:r>
              <a:rPr lang="en-US" sz="1200" b="0" i="0" u="none" strike="noStrike" kern="1200" dirty="0">
                <a:solidFill>
                  <a:schemeClr val="tx1"/>
                </a:solidFill>
                <a:effectLst/>
                <a:latin typeface="+mn-lt"/>
                <a:ea typeface="+mn-ea"/>
                <a:cs typeface="+mn-cs"/>
              </a:rPr>
              <a:t>BACKGROUND</a:t>
            </a:r>
          </a:p>
          <a:p>
            <a:r>
              <a:rPr lang="en-US" sz="1200" b="0" i="0" u="none" strike="noStrike" kern="1200" dirty="0">
                <a:solidFill>
                  <a:schemeClr val="tx1"/>
                </a:solidFill>
                <a:effectLst/>
                <a:latin typeface="+mn-lt"/>
                <a:ea typeface="+mn-ea"/>
                <a:cs typeface="+mn-cs"/>
              </a:rPr>
              <a:t>Empirical evidence has only weakly supported antidepressant treatment for patients with co-occurring depression and alcohol dependence. While some studies have demonstrated that antidepressants reduce these patients’ depressive symptoms, most studies have not found antidepressants helpful in reducing excessive drinking in these patients. We provide results from a double blind, placebo-controlled trial that evaluated the efficacy of combining approved medications for depression (sertraline) and alcohol dependence (naltrexone) for treating patients with both disorders.</a:t>
            </a:r>
          </a:p>
          <a:p>
            <a:r>
              <a:rPr lang="en-US" sz="1200" b="0" i="0" u="none" strike="noStrike" kern="1200" dirty="0">
                <a:solidFill>
                  <a:schemeClr val="tx1"/>
                </a:solidFill>
                <a:effectLst/>
                <a:latin typeface="+mn-lt"/>
                <a:ea typeface="+mn-ea"/>
                <a:cs typeface="+mn-cs"/>
              </a:rPr>
              <a:t>METHODS</a:t>
            </a:r>
          </a:p>
          <a:p>
            <a:r>
              <a:rPr lang="en-US" sz="1200" b="0" i="0" u="none" strike="noStrike" kern="1200" dirty="0">
                <a:solidFill>
                  <a:schemeClr val="tx1"/>
                </a:solidFill>
                <a:effectLst/>
                <a:latin typeface="+mn-lt"/>
                <a:ea typeface="+mn-ea"/>
                <a:cs typeface="+mn-cs"/>
              </a:rPr>
              <a:t>170 depressed, alcohol-dependent patients were randomized for 14 weeks to sertraline (200mg/day), naltrexone (100mg/day), the combination, or placebo, while receiving weekly cognitive behavioral therapy.</a:t>
            </a:r>
          </a:p>
          <a:p>
            <a:r>
              <a:rPr lang="en-US" sz="1200" b="0" i="0" u="none" strike="noStrike" kern="1200" dirty="0">
                <a:solidFill>
                  <a:schemeClr val="tx1"/>
                </a:solidFill>
                <a:effectLst/>
                <a:latin typeface="+mn-lt"/>
                <a:ea typeface="+mn-ea"/>
                <a:cs typeface="+mn-cs"/>
              </a:rPr>
              <a:t>RESULTS</a:t>
            </a:r>
          </a:p>
          <a:p>
            <a:r>
              <a:rPr lang="en-US" sz="1200" b="0" i="0" u="none" strike="noStrike" kern="1200" dirty="0">
                <a:solidFill>
                  <a:schemeClr val="tx1"/>
                </a:solidFill>
                <a:effectLst/>
                <a:latin typeface="+mn-lt"/>
                <a:ea typeface="+mn-ea"/>
                <a:cs typeface="+mn-cs"/>
              </a:rPr>
              <a:t>The sertraline + naltrexone combination produced a higher alcohol abstinence rate (53.7%; p = .001; odds ratio = 3.7), and a longer delay before relapse to heavy drinking (98 median days; p = .003; </a:t>
            </a:r>
            <a:r>
              <a:rPr lang="en-US" sz="1200" b="0" i="1" u="none" strike="noStrike" kern="1200" dirty="0">
                <a:solidFill>
                  <a:schemeClr val="tx1"/>
                </a:solidFill>
                <a:effectLst/>
                <a:latin typeface="+mn-lt"/>
                <a:ea typeface="+mn-ea"/>
                <a:cs typeface="+mn-cs"/>
              </a:rPr>
              <a:t>d</a:t>
            </a:r>
            <a:r>
              <a:rPr lang="en-US" sz="1200" b="0" i="0" u="none" strike="noStrike" kern="1200" dirty="0">
                <a:solidFill>
                  <a:schemeClr val="tx1"/>
                </a:solidFill>
                <a:effectLst/>
                <a:latin typeface="+mn-lt"/>
                <a:ea typeface="+mn-ea"/>
                <a:cs typeface="+mn-cs"/>
              </a:rPr>
              <a:t> = .54), than the other treatments: naltrexone (21.3% abstinent, 29 days), sertraline (27.5% abstinent, 23 days), or placebo (23.1% abstinent, 26 days). There also was a trend for more patients in the medication combination group not to be depressed by the end of treatment (83.3%; p = .014; odds ratio = 3.6), compared to the other treatments. The serious adverse event rate was 25.9%, with fewer reported by the medication combination group (11.9%; p &lt; .02) than the other treatments.</a:t>
            </a:r>
          </a:p>
          <a:p>
            <a:r>
              <a:rPr lang="en-US" sz="1200" b="0" i="0" u="none" strike="noStrike" kern="1200" dirty="0">
                <a:solidFill>
                  <a:schemeClr val="tx1"/>
                </a:solidFill>
                <a:effectLst/>
                <a:latin typeface="+mn-lt"/>
                <a:ea typeface="+mn-ea"/>
                <a:cs typeface="+mn-cs"/>
              </a:rPr>
              <a:t>CONCLUSION</a:t>
            </a:r>
          </a:p>
          <a:p>
            <a:r>
              <a:rPr lang="en-US" sz="1200" b="0" i="0" u="none" strike="noStrike" kern="1200" dirty="0">
                <a:solidFill>
                  <a:schemeClr val="tx1"/>
                </a:solidFill>
                <a:effectLst/>
                <a:latin typeface="+mn-lt"/>
                <a:ea typeface="+mn-ea"/>
                <a:cs typeface="+mn-cs"/>
              </a:rPr>
              <a:t>More depressed, alcohol-dependent patients taking the sertraline + naltrexone combination achieved abstinence from alcohol, delayed relapse to heavy drinking, reported fewer serious adverse events, and tended not to be depressed by the end of treatment.</a:t>
            </a:r>
          </a:p>
          <a:p>
            <a:endParaRPr lang="en-GB" baseline="0" dirty="0"/>
          </a:p>
          <a:p>
            <a:r>
              <a:rPr lang="en-GB" b="1" baseline="0" dirty="0"/>
              <a:t>Safety Concerns</a:t>
            </a:r>
          </a:p>
          <a:p>
            <a:endParaRPr lang="en-GB" baseline="0" dirty="0"/>
          </a:p>
          <a:p>
            <a:r>
              <a:rPr lang="en-GB" baseline="0" dirty="0"/>
              <a:t>Interactions – see appendix of lecture. </a:t>
            </a:r>
          </a:p>
          <a:p>
            <a:endParaRPr lang="en-GB" b="0" i="0" baseline="0" dirty="0"/>
          </a:p>
          <a:p>
            <a:r>
              <a:rPr lang="en-GB" b="1" i="0" baseline="0" dirty="0"/>
              <a:t>National confidential enquiry for 2006 -2016 inclusive (total 13,698 for period 2006 -2016)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were an estimated 5,938 suicides in patients with a history of alcohol misuse, 45% of the total sample, an average of 540 deaths per year. 4,375 had a history of drug misuse, 33% of the total sample, an average of 398 deaths per year. 7,193 had a history of either alcohol or drug misuse or both, 54% of patient suicides, an average of 654 deaths per year. </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Opiates and opioids were the most common drugs used in self-poisoning and accounted for a third of these deaths (Table 9). Non-opiate analgesics were used in 7%, the majority (169, 6% of all self-poisonings) by paracetamol. Antipsychotic drugs were used in 11% and antidepressants (typically tricyclics or </a:t>
            </a:r>
            <a:r>
              <a:rPr lang="en-US" sz="1200" b="0" i="0" u="none" strike="noStrike" kern="1200" baseline="0" dirty="0" err="1">
                <a:solidFill>
                  <a:schemeClr val="tx1"/>
                </a:solidFill>
                <a:latin typeface="+mn-lt"/>
                <a:ea typeface="+mn-ea"/>
                <a:cs typeface="+mn-cs"/>
              </a:rPr>
              <a:t>SSRI</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SNRIs</a:t>
            </a:r>
            <a:r>
              <a:rPr lang="en-US" sz="1200" b="0" i="0" u="none" strike="noStrike" kern="1200" baseline="0" dirty="0">
                <a:solidFill>
                  <a:schemeClr val="tx1"/>
                </a:solidFill>
                <a:latin typeface="+mn-lt"/>
                <a:ea typeface="+mn-ea"/>
                <a:cs typeface="+mn-cs"/>
              </a:rPr>
              <a:t>) in 21%. 2006 -2016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b="0" i="0" baseline="0" dirty="0"/>
          </a:p>
        </p:txBody>
      </p:sp>
      <p:sp>
        <p:nvSpPr>
          <p:cNvPr id="4" name="Slide Number Placeholder 3"/>
          <p:cNvSpPr>
            <a:spLocks noGrp="1"/>
          </p:cNvSpPr>
          <p:nvPr>
            <p:ph type="sldNum" sz="quarter" idx="10"/>
          </p:nvPr>
        </p:nvSpPr>
        <p:spPr/>
        <p:txBody>
          <a:bodyPr/>
          <a:lstStyle/>
          <a:p>
            <a:fld id="{86E623EF-F146-4267-9795-02424D1632A7}" type="slidenum">
              <a:rPr lang="en-GB" smtClean="0"/>
              <a:t>29</a:t>
            </a:fld>
            <a:endParaRPr lang="en-GB"/>
          </a:p>
        </p:txBody>
      </p:sp>
    </p:spTree>
    <p:extLst>
      <p:ext uri="{BB962C8B-B14F-4D97-AF65-F5344CB8AC3E}">
        <p14:creationId xmlns:p14="http://schemas.microsoft.com/office/powerpoint/2010/main" val="2157227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30</a:t>
            </a:fld>
            <a:endParaRPr lang="en-GB"/>
          </a:p>
        </p:txBody>
      </p:sp>
    </p:spTree>
    <p:extLst>
      <p:ext uri="{BB962C8B-B14F-4D97-AF65-F5344CB8AC3E}">
        <p14:creationId xmlns:p14="http://schemas.microsoft.com/office/powerpoint/2010/main" val="3688432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Here</a:t>
            </a:r>
            <a:r>
              <a:rPr lang="en-GB" b="1" baseline="0" dirty="0"/>
              <a:t> need to consider if symptoms relate to the anxiety disorder or withdrawals </a:t>
            </a:r>
            <a:endParaRPr lang="en-GB" b="1" dirty="0"/>
          </a:p>
          <a:p>
            <a:r>
              <a:rPr lang="en-GB" b="1" dirty="0"/>
              <a:t>Important to consider drug diaries</a:t>
            </a:r>
            <a:r>
              <a:rPr lang="en-GB" b="1" baseline="0" dirty="0"/>
              <a:t> and any collateral history of </a:t>
            </a:r>
            <a:r>
              <a:rPr lang="en-GB" b="1" baseline="0" dirty="0" err="1"/>
              <a:t>oversedation</a:t>
            </a:r>
            <a:endParaRPr lang="en-GB" b="1" dirty="0"/>
          </a:p>
          <a:p>
            <a:endParaRPr lang="en-GB" b="1" dirty="0"/>
          </a:p>
          <a:p>
            <a:endParaRPr lang="en-GB" b="1" dirty="0"/>
          </a:p>
          <a:p>
            <a:r>
              <a:rPr lang="en-GB" b="1" baseline="0" dirty="0"/>
              <a:t>Generalised anxiety disorder symptoms</a:t>
            </a:r>
          </a:p>
          <a:p>
            <a:r>
              <a:rPr lang="en-GB" baseline="0" dirty="0" err="1"/>
              <a:t>ICD</a:t>
            </a:r>
            <a:r>
              <a:rPr lang="en-GB" baseline="0" dirty="0"/>
              <a:t> 10 outlines this should involve elements of</a:t>
            </a:r>
          </a:p>
          <a:p>
            <a:r>
              <a:rPr lang="en-GB" baseline="0" dirty="0"/>
              <a:t>Apprehension – e.g., worries about the future</a:t>
            </a:r>
          </a:p>
          <a:p>
            <a:r>
              <a:rPr lang="en-GB" baseline="0" dirty="0"/>
              <a:t>Motor tension – e.g., restless fidgeting</a:t>
            </a:r>
          </a:p>
          <a:p>
            <a:r>
              <a:rPr lang="en-GB" baseline="0" dirty="0"/>
              <a:t>Autonomic </a:t>
            </a:r>
            <a:r>
              <a:rPr lang="en-GB" baseline="0" dirty="0" err="1"/>
              <a:t>overactivity</a:t>
            </a:r>
            <a:r>
              <a:rPr lang="en-GB" baseline="0" dirty="0"/>
              <a:t>  e.g., sweating, tachycardia</a:t>
            </a:r>
          </a:p>
          <a:p>
            <a:r>
              <a:rPr lang="en-GB" baseline="0" dirty="0"/>
              <a:t>Present most days foo several weeks/ months</a:t>
            </a:r>
          </a:p>
          <a:p>
            <a:r>
              <a:rPr lang="en-GB" baseline="0" dirty="0"/>
              <a:t>DSM V several factors distinguish this from </a:t>
            </a:r>
            <a:r>
              <a:rPr lang="en-GB" baseline="0" dirty="0" err="1"/>
              <a:t>nonpathological</a:t>
            </a:r>
            <a:r>
              <a:rPr lang="en-GB" baseline="0" dirty="0"/>
              <a:t> anxiety – </a:t>
            </a:r>
          </a:p>
          <a:p>
            <a:r>
              <a:rPr lang="en-GB" baseline="0" dirty="0"/>
              <a:t>Worries are excessive and interfere with psychosocial functioning ( normal anxiety for example may be put off with when more pressing matters arise)</a:t>
            </a:r>
          </a:p>
          <a:p>
            <a:r>
              <a:rPr lang="en-GB" baseline="0" dirty="0"/>
              <a:t>Worries are more pervasive and more pronounced that normal anxiety</a:t>
            </a:r>
          </a:p>
          <a:p>
            <a:r>
              <a:rPr lang="en-GB" baseline="0" dirty="0"/>
              <a:t>Worries are more likely to accompanied by physical symptoms</a:t>
            </a:r>
          </a:p>
          <a:p>
            <a:endParaRPr lang="en-GB" baseline="0" dirty="0"/>
          </a:p>
          <a:p>
            <a:r>
              <a:rPr lang="en-GB" baseline="0" dirty="0" err="1"/>
              <a:t>CIWA</a:t>
            </a:r>
            <a:r>
              <a:rPr lang="en-GB" baseline="0" dirty="0"/>
              <a:t> B – see appendix </a:t>
            </a:r>
          </a:p>
          <a:p>
            <a:endParaRPr lang="en-GB" baseline="0" dirty="0"/>
          </a:p>
          <a:p>
            <a:endParaRPr lang="en-GB" baseline="0" dirty="0"/>
          </a:p>
          <a:p>
            <a:r>
              <a:rPr lang="en-GB" b="1" baseline="0" dirty="0"/>
              <a:t>Treatment of anxiety and alcohol and drug </a:t>
            </a:r>
            <a:r>
              <a:rPr lang="en-GB" b="1" baseline="0" dirty="0" err="1"/>
              <a:t>disoerder</a:t>
            </a:r>
            <a:r>
              <a:rPr lang="en-GB" b="1" baseline="0" dirty="0"/>
              <a:t> </a:t>
            </a:r>
          </a:p>
          <a:p>
            <a:endParaRPr lang="en-GB" baseline="0" dirty="0"/>
          </a:p>
          <a:p>
            <a:r>
              <a:rPr lang="en-GB" b="1" baseline="0" dirty="0" err="1"/>
              <a:t>CADMHC</a:t>
            </a:r>
            <a:r>
              <a:rPr lang="en-GB" b="1" baseline="0" dirty="0"/>
              <a:t> </a:t>
            </a:r>
            <a:r>
              <a:rPr lang="en-GB" b="1" baseline="0" dirty="0" err="1"/>
              <a:t>pg</a:t>
            </a:r>
            <a:r>
              <a:rPr lang="en-GB" b="1" baseline="0" dirty="0"/>
              <a:t> 142</a:t>
            </a:r>
          </a:p>
          <a:p>
            <a:r>
              <a:rPr lang="en-GB" sz="1200" b="1" i="0" u="none" strike="noStrike" kern="1200" baseline="0" dirty="0">
                <a:solidFill>
                  <a:schemeClr val="tx1"/>
                </a:solidFill>
                <a:latin typeface="+mn-lt"/>
                <a:ea typeface="+mn-ea"/>
                <a:cs typeface="+mn-cs"/>
              </a:rPr>
              <a:t>Generalised anxiety disorder (GAD) Alcohol and other Drugs (</a:t>
            </a:r>
            <a:r>
              <a:rPr lang="en-GB" sz="1200" b="1" i="0" u="none" strike="noStrike" kern="1200" baseline="0" dirty="0" err="1">
                <a:solidFill>
                  <a:schemeClr val="tx1"/>
                </a:solidFill>
                <a:latin typeface="+mn-lt"/>
                <a:ea typeface="+mn-ea"/>
                <a:cs typeface="+mn-cs"/>
              </a:rPr>
              <a:t>AOD</a:t>
            </a:r>
            <a:r>
              <a:rPr lang="en-GB" sz="1200" b="1" i="0" u="none" strike="noStrike" kern="1200" baseline="0" dirty="0">
                <a:solidFill>
                  <a:schemeClr val="tx1"/>
                </a:solidFill>
                <a:latin typeface="+mn-lt"/>
                <a:ea typeface="+mn-ea"/>
                <a:cs typeface="+mn-cs"/>
              </a:rPr>
              <a:t>) </a:t>
            </a:r>
          </a:p>
          <a:p>
            <a:r>
              <a:rPr lang="en-GB" sz="1200" b="1" i="0" u="none" strike="noStrike" kern="1200" baseline="0" dirty="0">
                <a:solidFill>
                  <a:schemeClr val="tx1"/>
                </a:solidFill>
                <a:latin typeface="+mn-lt"/>
                <a:ea typeface="+mn-ea"/>
                <a:cs typeface="+mn-cs"/>
              </a:rPr>
              <a:t>Psychotherapy</a:t>
            </a:r>
          </a:p>
          <a:p>
            <a:r>
              <a:rPr lang="en-US" sz="1200" b="0" i="0" u="none" strike="noStrike" kern="1200" baseline="0" dirty="0">
                <a:solidFill>
                  <a:schemeClr val="tx1"/>
                </a:solidFill>
                <a:latin typeface="+mn-lt"/>
                <a:ea typeface="+mn-ea"/>
                <a:cs typeface="+mn-cs"/>
              </a:rPr>
              <a:t>There is currently very little evidence regarding the effectiveness of psychological therapies for co-occurring GAD and </a:t>
            </a:r>
            <a:r>
              <a:rPr lang="en-US" sz="1200" b="0" i="0" u="none" strike="noStrike" kern="1200" baseline="0" dirty="0" err="1">
                <a:solidFill>
                  <a:schemeClr val="tx1"/>
                </a:solidFill>
                <a:latin typeface="+mn-lt"/>
                <a:ea typeface="+mn-ea"/>
                <a:cs typeface="+mn-cs"/>
              </a:rPr>
              <a:t>AOD</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Kushner 2013</a:t>
            </a:r>
          </a:p>
          <a:p>
            <a:r>
              <a:rPr lang="en-US" sz="1200" b="0" i="0" u="none" strike="noStrike" kern="1200" dirty="0">
                <a:solidFill>
                  <a:schemeClr val="tx1"/>
                </a:solidFill>
                <a:effectLst/>
                <a:latin typeface="+mn-lt"/>
                <a:ea typeface="+mn-ea"/>
                <a:cs typeface="+mn-cs"/>
              </a:rPr>
              <a:t>Method: 344 patients undergoing residential AUD treatment with current social phobia, generalized anxiety disorder, or panic disorder were randomly assigned to receive either the CBT or an active comparison treatment, Progressive Muscle Relaxation Training (</a:t>
            </a:r>
            <a:r>
              <a:rPr lang="en-US" sz="1200" b="0" i="0" u="none" strike="noStrike" kern="1200" dirty="0" err="1">
                <a:solidFill>
                  <a:schemeClr val="tx1"/>
                </a:solidFill>
                <a:effectLst/>
                <a:latin typeface="+mn-lt"/>
                <a:ea typeface="+mn-ea"/>
                <a:cs typeface="+mn-cs"/>
              </a:rPr>
              <a:t>PMRT</a:t>
            </a:r>
            <a:r>
              <a:rPr lang="en-US" sz="1200" b="0" i="0" u="none" strike="noStrike" kern="1200" dirty="0">
                <a:solidFill>
                  <a:schemeClr val="tx1"/>
                </a:solidFill>
                <a:effectLst/>
                <a:latin typeface="+mn-lt"/>
                <a:ea typeface="+mn-ea"/>
                <a:cs typeface="+mn-cs"/>
              </a:rPr>
              <a:t>). Assessments took place immediately following treatment and 4 months later (n = 247). Results: </a:t>
            </a:r>
            <a:r>
              <a:rPr lang="en-US" sz="1200" b="1" i="0" u="none" strike="noStrike" kern="1200" dirty="0">
                <a:solidFill>
                  <a:schemeClr val="tx1"/>
                </a:solidFill>
                <a:effectLst/>
                <a:latin typeface="+mn-lt"/>
                <a:ea typeface="+mn-ea"/>
                <a:cs typeface="+mn-cs"/>
              </a:rPr>
              <a:t>As predicted, the CBT group demonstrated significantly better alcohol outcomes 4 months following treatment than did the </a:t>
            </a:r>
            <a:r>
              <a:rPr lang="en-US" sz="1200" b="1" i="0" u="none" strike="noStrike" kern="1200" dirty="0" err="1">
                <a:solidFill>
                  <a:schemeClr val="tx1"/>
                </a:solidFill>
                <a:effectLst/>
                <a:latin typeface="+mn-lt"/>
                <a:ea typeface="+mn-ea"/>
                <a:cs typeface="+mn-cs"/>
              </a:rPr>
              <a:t>PMRT</a:t>
            </a:r>
            <a:r>
              <a:rPr lang="en-US" sz="1200" b="1" i="0" u="none" strike="noStrike" kern="1200" dirty="0">
                <a:solidFill>
                  <a:schemeClr val="tx1"/>
                </a:solidFill>
                <a:effectLst/>
                <a:latin typeface="+mn-lt"/>
                <a:ea typeface="+mn-ea"/>
                <a:cs typeface="+mn-cs"/>
              </a:rPr>
              <a:t> group. Although both groups experienced a substantial degree of anxiety reduction following treatment, there were no significant group differences immediately after treatment and only a slight advantage for the CBT group 4 months after treatment</a:t>
            </a:r>
            <a:r>
              <a:rPr lang="en-US" sz="1200" b="0" i="0" u="none" strike="noStrike" kern="1200" dirty="0">
                <a:solidFill>
                  <a:schemeClr val="tx1"/>
                </a:solidFill>
                <a:effectLst/>
                <a:latin typeface="+mn-lt"/>
                <a:ea typeface="+mn-ea"/>
                <a:cs typeface="+mn-cs"/>
              </a:rPr>
              <a:t>. Conclusions: These findings suggest that specific interventions aimed at weakening the association between the experience of anxiety and drinking motivation play an important role in improving the alcohol outcomes of these difficult-to-treat patients beyond that of anxiety reduction alone.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Pharmacotherapy </a:t>
            </a:r>
            <a:r>
              <a:rPr lang="en-US" sz="1200" b="0" i="0" u="none" strike="noStrike" kern="1200" dirty="0" err="1">
                <a:solidFill>
                  <a:schemeClr val="tx1"/>
                </a:solidFill>
                <a:effectLst/>
                <a:latin typeface="+mn-lt"/>
                <a:ea typeface="+mn-ea"/>
                <a:cs typeface="+mn-cs"/>
              </a:rPr>
              <a:t>CADMHC</a:t>
            </a:r>
            <a:endParaRPr lang="en-US" sz="1200" b="0" i="0" u="none" strike="noStrike"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The use of </a:t>
            </a:r>
            <a:r>
              <a:rPr lang="en-US" sz="1200" b="1" i="0" u="none" strike="noStrike" kern="1200" baseline="0" dirty="0" err="1">
                <a:solidFill>
                  <a:schemeClr val="tx1"/>
                </a:solidFill>
                <a:latin typeface="+mn-lt"/>
                <a:ea typeface="+mn-ea"/>
                <a:cs typeface="+mn-cs"/>
              </a:rPr>
              <a:t>SSRIs</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is considered preferable to benzodiazepines for GAD because they are more effective in treating symptoms such as worry, tension, irritability and concentration problems; and they have a safer side-effect profile </a:t>
            </a:r>
          </a:p>
          <a:p>
            <a:r>
              <a:rPr lang="en-US" sz="1200" b="0" i="0" u="none" strike="noStrike" kern="1200" baseline="0" dirty="0">
                <a:solidFill>
                  <a:schemeClr val="tx1"/>
                </a:solidFill>
                <a:latin typeface="+mn-lt"/>
                <a:ea typeface="+mn-ea"/>
                <a:cs typeface="+mn-cs"/>
              </a:rPr>
              <a:t>Some research has found </a:t>
            </a:r>
            <a:r>
              <a:rPr lang="en-US" sz="1200" b="1" i="0" u="none" strike="noStrike" kern="1200" baseline="0" dirty="0" err="1">
                <a:solidFill>
                  <a:schemeClr val="tx1"/>
                </a:solidFill>
                <a:latin typeface="+mn-lt"/>
                <a:ea typeface="+mn-ea"/>
                <a:cs typeface="+mn-cs"/>
              </a:rPr>
              <a:t>buspirone</a:t>
            </a:r>
            <a:r>
              <a:rPr lang="en-US" sz="1200" b="0" i="0" u="none" strike="noStrike" kern="1200" baseline="0" dirty="0">
                <a:solidFill>
                  <a:schemeClr val="tx1"/>
                </a:solidFill>
                <a:latin typeface="+mn-lt"/>
                <a:ea typeface="+mn-ea"/>
                <a:cs typeface="+mn-cs"/>
              </a:rPr>
              <a:t>, a non-benzodiazepine anti-anxiety medication, to be effective in</a:t>
            </a:r>
          </a:p>
          <a:p>
            <a:r>
              <a:rPr lang="en-US" sz="1200" b="0" i="0" u="none" strike="noStrike" kern="1200" baseline="0" dirty="0">
                <a:solidFill>
                  <a:schemeClr val="tx1"/>
                </a:solidFill>
                <a:latin typeface="+mn-lt"/>
                <a:ea typeface="+mn-ea"/>
                <a:cs typeface="+mn-cs"/>
              </a:rPr>
              <a:t>treating anxiety in people with alcohol use disorders as well as increasing treatment retention in this group</a:t>
            </a:r>
            <a:endParaRPr lang="en-US" sz="1200" b="0" i="0" u="none" strike="noStrike"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McHugh highlights the dearth of literature addressing the safety and efficacy of </a:t>
            </a:r>
            <a:r>
              <a:rPr lang="en-US" sz="1200" b="1" i="0" u="none" strike="noStrike" kern="1200" baseline="0" dirty="0">
                <a:solidFill>
                  <a:schemeClr val="tx1"/>
                </a:solidFill>
                <a:latin typeface="+mn-lt"/>
                <a:ea typeface="+mn-ea"/>
                <a:cs typeface="+mn-cs"/>
              </a:rPr>
              <a:t>benzodiazepine</a:t>
            </a:r>
            <a:r>
              <a:rPr lang="en-US" sz="1200" b="0" i="0" u="none" strike="noStrike" kern="1200" baseline="0" dirty="0">
                <a:solidFill>
                  <a:schemeClr val="tx1"/>
                </a:solidFill>
                <a:latin typeface="+mn-lt"/>
                <a:ea typeface="+mn-ea"/>
                <a:cs typeface="+mn-cs"/>
              </a:rPr>
              <a:t> use in this comorbid group, and recommends using alternative treatments as a first line of treatment, only resorting to benzodiazepines</a:t>
            </a:r>
          </a:p>
          <a:p>
            <a:r>
              <a:rPr lang="en-US" sz="1200" b="0" i="0" u="none" strike="noStrike" kern="1200" baseline="0" dirty="0">
                <a:solidFill>
                  <a:schemeClr val="tx1"/>
                </a:solidFill>
                <a:latin typeface="+mn-lt"/>
                <a:ea typeface="+mn-ea"/>
                <a:cs typeface="+mn-cs"/>
              </a:rPr>
              <a:t>once other options have failed.</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err="1">
                <a:solidFill>
                  <a:schemeClr val="tx1"/>
                </a:solidFill>
                <a:latin typeface="+mn-lt"/>
                <a:ea typeface="+mn-ea"/>
                <a:cs typeface="+mn-cs"/>
              </a:rPr>
              <a:t>Pregabalin</a:t>
            </a:r>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Unclear role of </a:t>
            </a:r>
            <a:r>
              <a:rPr lang="en-US" sz="1200" b="0" i="0" u="none" strike="noStrike" kern="1200" baseline="0" dirty="0" err="1">
                <a:solidFill>
                  <a:schemeClr val="tx1"/>
                </a:solidFill>
                <a:latin typeface="+mn-lt"/>
                <a:ea typeface="+mn-ea"/>
                <a:cs typeface="+mn-cs"/>
              </a:rPr>
              <a:t>pregabalin</a:t>
            </a:r>
            <a:r>
              <a:rPr lang="en-US" sz="1200" b="0" i="0" u="none" strike="noStrike" kern="1200" baseline="0" dirty="0">
                <a:solidFill>
                  <a:schemeClr val="tx1"/>
                </a:solidFill>
                <a:latin typeface="+mn-lt"/>
                <a:ea typeface="+mn-ea"/>
                <a:cs typeface="+mn-cs"/>
              </a:rPr>
              <a:t> in those with alcohol or drug dependence and </a:t>
            </a:r>
            <a:r>
              <a:rPr lang="en-US" sz="1200" b="0" i="0" u="none" strike="noStrike" kern="1200" baseline="0" dirty="0" err="1">
                <a:solidFill>
                  <a:schemeClr val="tx1"/>
                </a:solidFill>
                <a:latin typeface="+mn-lt"/>
                <a:ea typeface="+mn-ea"/>
                <a:cs typeface="+mn-cs"/>
              </a:rPr>
              <a:t>pregabalin</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Reduction from benzodiazepines </a:t>
            </a:r>
          </a:p>
          <a:p>
            <a:r>
              <a:rPr lang="en-GB" baseline="0" dirty="0" err="1"/>
              <a:t>Baandrup</a:t>
            </a:r>
            <a:r>
              <a:rPr lang="en-GB" baseline="0" dirty="0"/>
              <a:t> 2018</a:t>
            </a:r>
          </a:p>
          <a:p>
            <a:r>
              <a:rPr lang="en-US" dirty="0"/>
              <a:t>We extracted data on 18 different comparisons in a total of 2295 participants. We are uncertain whether valproate and tricyclic antidepressants increase the chance of discontinuing benzodiazepines, and whether benzodiazepine withdrawal symptoms are reduced by </a:t>
            </a:r>
            <a:r>
              <a:rPr lang="en-US" dirty="0" err="1"/>
              <a:t>pregabalin</a:t>
            </a:r>
            <a:r>
              <a:rPr lang="en-US" dirty="0"/>
              <a:t>, </a:t>
            </a:r>
            <a:r>
              <a:rPr lang="en-US" dirty="0" err="1"/>
              <a:t>captodiame</a:t>
            </a:r>
            <a:r>
              <a:rPr lang="en-US" dirty="0"/>
              <a:t>, paroxetine, tricyclic antidepressants, and flumazenil, as we assessed the quality of the evidence as very low. We are uncertain as to whether symptoms of anxiety after withdrawal of benzodiazepines are reduced by carbamazepine, </a:t>
            </a:r>
            <a:r>
              <a:rPr lang="en-US" dirty="0" err="1"/>
              <a:t>pregabalin</a:t>
            </a:r>
            <a:r>
              <a:rPr lang="en-US" dirty="0"/>
              <a:t>, </a:t>
            </a:r>
            <a:r>
              <a:rPr lang="en-US" dirty="0" err="1"/>
              <a:t>captodiame</a:t>
            </a:r>
            <a:r>
              <a:rPr lang="en-US" dirty="0"/>
              <a:t>, paroxetine, and flumazenil, as we assessed the quality of the evidence as very low. The effects of the evaluated medications were too uncertain to inform clinical practice due to risk of bias (systematic errors with overestimation of benefits and underestimation of harms) and risk of chance occurrence (random errors giving any result). Tolerability and safety were poorly reported across the included studies, making it impossible to assess the balance between possible benefits and adverse effects. Consequently, no conclusions can be drawn about the effectiveness of the interventions</a:t>
            </a:r>
            <a:endParaRPr lang="en-GB" baseline="0" dirty="0"/>
          </a:p>
          <a:p>
            <a:endParaRPr lang="en-GB" baseline="0" dirty="0"/>
          </a:p>
          <a:p>
            <a:endParaRPr lang="en-GB" baseline="0" dirty="0"/>
          </a:p>
          <a:p>
            <a:r>
              <a:rPr lang="en-GB" baseline="0" dirty="0"/>
              <a:t>Darker 2015(BZD= benzodiazepine)</a:t>
            </a:r>
          </a:p>
          <a:p>
            <a:r>
              <a:rPr lang="en-GB" dirty="0"/>
              <a:t>CBT plus taper is effective in the short term (three month time period) in reducing BZD use. However, this is not maintained at six months and subsequently. The possibility of including a 'top‐up' of CBT to sustain long term effects should be investigated. Currently there is insufficient evidence to support the use of MI to reduce BZD use. There is some evidence to suggest that a tailored GP letter versus a general GP letter, standardised interview versus TAU and relaxation versus TAU could be effective for BZD reduction. There is currently insufficient evidence for other psychosocial approaches to reduce BZD use. </a:t>
            </a:r>
            <a:endParaRPr lang="en-GB" baseline="0" dirty="0"/>
          </a:p>
          <a:p>
            <a:endParaRPr lang="en-US" sz="1200" b="0" i="0" u="none" strike="noStrike" kern="1200" baseline="0" dirty="0">
              <a:solidFill>
                <a:schemeClr val="tx1"/>
              </a:solidFill>
              <a:latin typeface="+mn-lt"/>
              <a:ea typeface="+mn-ea"/>
              <a:cs typeface="+mn-cs"/>
            </a:endParaRPr>
          </a:p>
          <a:p>
            <a:endParaRPr lang="en-GB" baseline="0" dirty="0"/>
          </a:p>
          <a:p>
            <a:r>
              <a:rPr lang="en-GB" baseline="0" dirty="0"/>
              <a:t>McHugh 2015</a:t>
            </a:r>
          </a:p>
          <a:p>
            <a:r>
              <a:rPr lang="en-GB" sz="1200" b="1" i="0" u="none" strike="noStrike" kern="1200" baseline="0" dirty="0">
                <a:solidFill>
                  <a:schemeClr val="tx1"/>
                </a:solidFill>
                <a:latin typeface="+mn-lt"/>
                <a:ea typeface="+mn-ea"/>
                <a:cs typeface="+mn-cs"/>
              </a:rPr>
              <a:t>Problems with psychological treatment approaches in this group</a:t>
            </a:r>
          </a:p>
          <a:p>
            <a:r>
              <a:rPr lang="en-US" sz="1200" b="0" i="0" u="none" strike="noStrike" kern="1200" baseline="0" dirty="0">
                <a:solidFill>
                  <a:schemeClr val="tx1"/>
                </a:solidFill>
                <a:latin typeface="+mn-lt"/>
                <a:ea typeface="+mn-ea"/>
                <a:cs typeface="+mn-cs"/>
              </a:rPr>
              <a:t>Another potential problem with the use of an exposure therapy in </a:t>
            </a:r>
            <a:r>
              <a:rPr lang="en-US" sz="1200" b="0" i="0" u="none" strike="noStrike" kern="1200" baseline="0" dirty="0" err="1">
                <a:solidFill>
                  <a:schemeClr val="tx1"/>
                </a:solidFill>
                <a:latin typeface="+mn-lt"/>
                <a:ea typeface="+mn-ea"/>
                <a:cs typeface="+mn-cs"/>
              </a:rPr>
              <a:t>SUD</a:t>
            </a:r>
            <a:r>
              <a:rPr lang="en-US" sz="1200" b="0" i="0" u="none" strike="noStrike" kern="1200" baseline="0" dirty="0">
                <a:solidFill>
                  <a:schemeClr val="tx1"/>
                </a:solidFill>
                <a:latin typeface="+mn-lt"/>
                <a:ea typeface="+mn-ea"/>
                <a:cs typeface="+mn-cs"/>
              </a:rPr>
              <a:t> populations entails whether extinction learning may be hampered in this population. Extinction learning is the process of decreasing fear responses to stimuli by presenting the stimulus in the absence of a feared consequence. In other words, extinction learning involves creating a new memory associating the feared stimulus with safety. This learning process involves a well-established </a:t>
            </a:r>
            <a:r>
              <a:rPr lang="en-US" sz="1200" b="0" i="0" u="none" strike="noStrike" kern="1200" baseline="0" dirty="0" err="1">
                <a:solidFill>
                  <a:schemeClr val="tx1"/>
                </a:solidFill>
                <a:latin typeface="+mn-lt"/>
                <a:ea typeface="+mn-ea"/>
                <a:cs typeface="+mn-cs"/>
              </a:rPr>
              <a:t>neurocircuitry</a:t>
            </a:r>
            <a:r>
              <a:rPr lang="en-US" sz="1200" b="0" i="0" u="none" strike="noStrike" kern="1200" baseline="0" dirty="0">
                <a:solidFill>
                  <a:schemeClr val="tx1"/>
                </a:solidFill>
                <a:latin typeface="+mn-lt"/>
                <a:ea typeface="+mn-ea"/>
                <a:cs typeface="+mn-cs"/>
              </a:rPr>
              <a:t> including </a:t>
            </a:r>
            <a:r>
              <a:rPr lang="en-US" sz="1200" b="0" i="0" u="none" strike="noStrike" kern="1200" baseline="0" dirty="0" err="1">
                <a:solidFill>
                  <a:schemeClr val="tx1"/>
                </a:solidFill>
                <a:latin typeface="+mn-lt"/>
                <a:ea typeface="+mn-ea"/>
                <a:cs typeface="+mn-cs"/>
              </a:rPr>
              <a:t>fronto</a:t>
            </a:r>
            <a:r>
              <a:rPr lang="en-US" sz="1200" b="0" i="0" u="none" strike="noStrike" kern="1200" baseline="0" dirty="0">
                <a:solidFill>
                  <a:schemeClr val="tx1"/>
                </a:solidFill>
                <a:latin typeface="+mn-lt"/>
                <a:ea typeface="+mn-ea"/>
                <a:cs typeface="+mn-cs"/>
              </a:rPr>
              <a:t>-limbic pathways that may be enhanced or disrupted pharmacologically. However, it is not clear how the acute and sustained effects of substances of abuse may impact this process.</a:t>
            </a:r>
          </a:p>
          <a:p>
            <a:r>
              <a:rPr lang="en-US" sz="1200" b="0" i="0" u="none" strike="noStrike" kern="1200" baseline="0" dirty="0">
                <a:solidFill>
                  <a:schemeClr val="tx1"/>
                </a:solidFill>
                <a:latin typeface="+mn-lt"/>
                <a:ea typeface="+mn-ea"/>
                <a:cs typeface="+mn-cs"/>
              </a:rPr>
              <a:t>Research in animals has suggested that the presence of substances of abuse can interfere with both fear conditioning and fear extinction. Models of chronic alcohol use in mice suggest that fear extinction is impaired, possibly due to down-regulation of </a:t>
            </a:r>
            <a:r>
              <a:rPr lang="en-US" sz="1200" b="0" i="0" u="none" strike="noStrike" kern="1200" baseline="0" dirty="0" err="1">
                <a:solidFill>
                  <a:schemeClr val="tx1"/>
                </a:solidFill>
                <a:latin typeface="+mn-lt"/>
                <a:ea typeface="+mn-ea"/>
                <a:cs typeface="+mn-cs"/>
              </a:rPr>
              <a:t>NMDA</a:t>
            </a:r>
            <a:r>
              <a:rPr lang="en-US" sz="1200" b="0" i="0" u="none" strike="noStrike" kern="1200" baseline="0" dirty="0">
                <a:solidFill>
                  <a:schemeClr val="tx1"/>
                </a:solidFill>
                <a:latin typeface="+mn-lt"/>
                <a:ea typeface="+mn-ea"/>
                <a:cs typeface="+mn-cs"/>
              </a:rPr>
              <a:t> receptors in the medial prefrontal cortex, a crucial piece of the neural pathways implicated in extinction learning. Additionally, alcohol withdrawal and  acute alcohol administration have been shown to impair fear extinction in rats. Although other substances are less well studied, there is also evidence for impaired extinction (particularly between-session consolidation) following chronic nicotine, morphine, and cocaine exposure.</a:t>
            </a:r>
          </a:p>
          <a:p>
            <a:r>
              <a:rPr lang="en-US" sz="1200" b="0" i="0" u="none" strike="noStrike" kern="1200" baseline="0" dirty="0">
                <a:solidFill>
                  <a:schemeClr val="tx1"/>
                </a:solidFill>
                <a:latin typeface="+mn-lt"/>
                <a:ea typeface="+mn-ea"/>
                <a:cs typeface="+mn-cs"/>
              </a:rPr>
              <a:t>Studies of the effect of substances of abuse in the human brain suggest that these neural circuitries are impacted by a number of these substances. However, the direct examination of the effects of substances on extinction learning has been very limited. A study in opioid-dependent methadone maintenance patients found that fear conditioning was significantly impaired in this group. Fear extinction could not be evaluated because the acquisition of fear was so poor that extinction could not be tested.</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Other anxiety and substance misuse co-occurring recommendations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CADMHC</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pg</a:t>
            </a:r>
            <a:r>
              <a:rPr lang="en-US" sz="1200" b="0" i="0" u="none" strike="noStrike" kern="1200" baseline="0" dirty="0">
                <a:solidFill>
                  <a:schemeClr val="tx1"/>
                </a:solidFill>
                <a:latin typeface="+mn-lt"/>
                <a:ea typeface="+mn-ea"/>
                <a:cs typeface="+mn-cs"/>
              </a:rPr>
              <a:t> 144 </a:t>
            </a:r>
          </a:p>
          <a:p>
            <a:r>
              <a:rPr lang="en-GB" sz="1200" b="1" i="0" u="none" strike="noStrike" kern="1200" baseline="0" dirty="0">
                <a:solidFill>
                  <a:schemeClr val="tx1"/>
                </a:solidFill>
                <a:latin typeface="+mn-lt"/>
                <a:ea typeface="+mn-ea"/>
                <a:cs typeface="+mn-cs"/>
              </a:rPr>
              <a:t>Social anxiety disorder (SAD)</a:t>
            </a:r>
          </a:p>
          <a:p>
            <a:r>
              <a:rPr lang="en-US" sz="1200" b="0" i="0" u="none" strike="noStrike" kern="1200" baseline="0" dirty="0">
                <a:solidFill>
                  <a:schemeClr val="tx1"/>
                </a:solidFill>
                <a:latin typeface="+mn-lt"/>
                <a:ea typeface="+mn-ea"/>
                <a:cs typeface="+mn-cs"/>
              </a:rPr>
              <a:t>Research that has been conducted on comorbid SAD and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disorders shows mixed findings.</a:t>
            </a:r>
          </a:p>
          <a:p>
            <a:r>
              <a:rPr lang="en-US" sz="1200" b="0" i="0" u="none" strike="noStrike" kern="1200" baseline="0" dirty="0">
                <a:solidFill>
                  <a:schemeClr val="tx1"/>
                </a:solidFill>
                <a:latin typeface="+mn-lt"/>
                <a:ea typeface="+mn-ea"/>
                <a:cs typeface="+mn-cs"/>
              </a:rPr>
              <a:t>Although earlier research indicated either no symptom improvement or deleterious outcomes, more recent</a:t>
            </a:r>
          </a:p>
          <a:p>
            <a:r>
              <a:rPr lang="en-US" sz="1200" b="0" i="0" u="none" strike="noStrike" kern="1200" baseline="0" dirty="0">
                <a:solidFill>
                  <a:schemeClr val="tx1"/>
                </a:solidFill>
                <a:latin typeface="+mn-lt"/>
                <a:ea typeface="+mn-ea"/>
                <a:cs typeface="+mn-cs"/>
              </a:rPr>
              <a:t>research of integrated treatments show promise.</a:t>
            </a:r>
          </a:p>
          <a:p>
            <a:r>
              <a:rPr lang="en-GB" sz="1200" b="1" i="0" u="none" strike="noStrike" kern="1200" baseline="0" dirty="0">
                <a:solidFill>
                  <a:schemeClr val="tx1"/>
                </a:solidFill>
                <a:latin typeface="+mn-lt"/>
                <a:ea typeface="+mn-ea"/>
                <a:cs typeface="+mn-cs"/>
              </a:rPr>
              <a:t>Psychotherapy</a:t>
            </a:r>
          </a:p>
          <a:p>
            <a:r>
              <a:rPr lang="en-US" sz="1200" b="0" i="0" u="none" strike="noStrike" kern="1200" baseline="0" dirty="0">
                <a:solidFill>
                  <a:schemeClr val="tx1"/>
                </a:solidFill>
                <a:latin typeface="+mn-lt"/>
                <a:ea typeface="+mn-ea"/>
                <a:cs typeface="+mn-cs"/>
              </a:rPr>
              <a:t>Studies of psychological treatments for comorbid SAD and alcohol use disorders suggest that the</a:t>
            </a:r>
          </a:p>
          <a:p>
            <a:r>
              <a:rPr lang="en-US" sz="1200" b="0" i="0" u="none" strike="noStrike" kern="1200" baseline="0" dirty="0">
                <a:solidFill>
                  <a:schemeClr val="tx1"/>
                </a:solidFill>
                <a:latin typeface="+mn-lt"/>
                <a:ea typeface="+mn-ea"/>
                <a:cs typeface="+mn-cs"/>
              </a:rPr>
              <a:t>treatment of both disorders concurrently is no more beneficial than treatments focused on drinking alone</a:t>
            </a:r>
          </a:p>
          <a:p>
            <a:r>
              <a:rPr lang="en-US" sz="1200" b="0" i="0" u="none" strike="noStrike" kern="1200" baseline="0" dirty="0">
                <a:solidFill>
                  <a:schemeClr val="tx1"/>
                </a:solidFill>
                <a:latin typeface="+mn-lt"/>
                <a:ea typeface="+mn-ea"/>
                <a:cs typeface="+mn-cs"/>
              </a:rPr>
              <a:t>and that concurrent treatment may even have a deleterious effect on drinking outcomes.</a:t>
            </a:r>
          </a:p>
          <a:p>
            <a:r>
              <a:rPr lang="en-US" sz="1200" b="0" i="0" u="none" strike="noStrike" kern="1200" baseline="0" dirty="0">
                <a:solidFill>
                  <a:schemeClr val="tx1"/>
                </a:solidFill>
                <a:latin typeface="+mn-lt"/>
                <a:ea typeface="+mn-ea"/>
                <a:cs typeface="+mn-cs"/>
              </a:rPr>
              <a:t>One study showed that Adding CBT and an optional </a:t>
            </a:r>
            <a:r>
              <a:rPr lang="en-US" sz="1200" b="0" i="0" u="none" strike="noStrike" kern="1200" baseline="0" dirty="0" err="1">
                <a:solidFill>
                  <a:schemeClr val="tx1"/>
                </a:solidFill>
                <a:latin typeface="+mn-lt"/>
                <a:ea typeface="+mn-ea"/>
                <a:cs typeface="+mn-cs"/>
              </a:rPr>
              <a:t>SSRI</a:t>
            </a:r>
            <a:r>
              <a:rPr lang="en-US" sz="1200" b="0" i="0" u="none" strike="noStrike" kern="1200" baseline="0" dirty="0">
                <a:solidFill>
                  <a:schemeClr val="tx1"/>
                </a:solidFill>
                <a:latin typeface="+mn-lt"/>
                <a:ea typeface="+mn-ea"/>
                <a:cs typeface="+mn-cs"/>
              </a:rPr>
              <a:t> to relapse prevention treatment for alcohol dependence yielded superior results for symptoms of anxiety in people with SAD, but did not improve drinking outcomes relative to alcohol relapse prevention treatment alone.</a:t>
            </a:r>
          </a:p>
          <a:p>
            <a:r>
              <a:rPr lang="en-US" sz="1200" b="0" i="0" u="none" strike="noStrike" kern="1200" baseline="0" dirty="0">
                <a:solidFill>
                  <a:schemeClr val="tx1"/>
                </a:solidFill>
                <a:latin typeface="+mn-lt"/>
                <a:ea typeface="+mn-ea"/>
                <a:cs typeface="+mn-cs"/>
              </a:rPr>
              <a:t>Another study examined the efficacy of CBT for SAD and alcohol dependence compared with CBT for</a:t>
            </a:r>
          </a:p>
          <a:p>
            <a:r>
              <a:rPr lang="en-US" sz="1200" b="0" i="0" u="none" strike="noStrike" kern="1200" baseline="0" dirty="0">
                <a:solidFill>
                  <a:schemeClr val="tx1"/>
                </a:solidFill>
                <a:latin typeface="+mn-lt"/>
                <a:ea typeface="+mn-ea"/>
                <a:cs typeface="+mn-cs"/>
              </a:rPr>
              <a:t>alcohol dependence only.  The authors found overall improvements in anxiety symptoms with no significant advantage of the additional CBT treatment, but poorer outcomes for the combined treatment group in regards to alcohol use. </a:t>
            </a:r>
          </a:p>
          <a:p>
            <a:r>
              <a:rPr lang="en-US" sz="1200" b="0" i="0" u="none" strike="noStrike" kern="1200" baseline="0" dirty="0">
                <a:solidFill>
                  <a:schemeClr val="tx1"/>
                </a:solidFill>
                <a:latin typeface="+mn-lt"/>
                <a:ea typeface="+mn-ea"/>
                <a:cs typeface="+mn-cs"/>
              </a:rPr>
              <a:t>It should be noted, however, that neither of these studies examined integrated treatments for SAD and substance use, but treatment administered within a parallel model. </a:t>
            </a:r>
          </a:p>
          <a:p>
            <a:r>
              <a:rPr lang="en-US" sz="1200" b="0" i="0" u="none" strike="noStrike" kern="1200" baseline="0" dirty="0">
                <a:solidFill>
                  <a:schemeClr val="tx1"/>
                </a:solidFill>
                <a:latin typeface="+mn-lt"/>
                <a:ea typeface="+mn-ea"/>
                <a:cs typeface="+mn-cs"/>
              </a:rPr>
              <a:t>Recently, an integrated treatment has been developed for social anxiety and alcohol use disorders, which combines CBT and MI Preliminary findings indicate that it may be a promising approach for the treatment of comorbid SAD and alcohol use disorders. Compared to participants randomly allocated to receive CBT for alcohol alone, participants receiving integrated CBT had better outcomes for symptoms of social anxiety, general functioning, and quality of life. Both groups reduced their alcohol use, with </a:t>
            </a:r>
            <a:r>
              <a:rPr lang="en-GB" sz="1200" b="0" i="0" u="none" strike="noStrike" kern="1200" baseline="0" dirty="0">
                <a:solidFill>
                  <a:schemeClr val="tx1"/>
                </a:solidFill>
                <a:latin typeface="+mn-lt"/>
                <a:ea typeface="+mn-ea"/>
                <a:cs typeface="+mn-cs"/>
              </a:rPr>
              <a:t>no difference between groups.</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Pharmacotherapy</a:t>
            </a:r>
          </a:p>
          <a:p>
            <a:r>
              <a:rPr lang="en-US" sz="1200" b="0" i="0" u="none" strike="noStrike" kern="1200" baseline="0" dirty="0">
                <a:solidFill>
                  <a:schemeClr val="tx1"/>
                </a:solidFill>
                <a:latin typeface="+mn-lt"/>
                <a:ea typeface="+mn-ea"/>
                <a:cs typeface="+mn-cs"/>
              </a:rPr>
              <a:t>In terms of pharmacological treatment for SAD, there is evidence to suggest that treatment with </a:t>
            </a:r>
            <a:r>
              <a:rPr lang="en-US" sz="1200" b="0" i="0" u="none" strike="noStrike" kern="1200" baseline="0" dirty="0" err="1">
                <a:solidFill>
                  <a:schemeClr val="tx1"/>
                </a:solidFill>
                <a:latin typeface="+mn-lt"/>
                <a:ea typeface="+mn-ea"/>
                <a:cs typeface="+mn-cs"/>
              </a:rPr>
              <a:t>SSRIs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can be effective in reducing anxiety symptoms . There is also some evidence that </a:t>
            </a:r>
            <a:r>
              <a:rPr lang="en-US" sz="1200" b="0" i="0" u="none" strike="noStrike" kern="1200" baseline="0" dirty="0" err="1">
                <a:solidFill>
                  <a:schemeClr val="tx1"/>
                </a:solidFill>
                <a:latin typeface="+mn-lt"/>
                <a:ea typeface="+mn-ea"/>
                <a:cs typeface="+mn-cs"/>
              </a:rPr>
              <a:t>SSRIs</a:t>
            </a:r>
            <a:r>
              <a:rPr lang="en-US" sz="1200" b="0" i="0" u="none" strike="noStrike" kern="1200" baseline="0" dirty="0">
                <a:solidFill>
                  <a:schemeClr val="tx1"/>
                </a:solidFill>
                <a:latin typeface="+mn-lt"/>
                <a:ea typeface="+mn-ea"/>
                <a:cs typeface="+mn-cs"/>
              </a:rPr>
              <a:t> can be</a:t>
            </a:r>
          </a:p>
          <a:p>
            <a:r>
              <a:rPr lang="en-US" sz="1200" b="0" i="0" u="none" strike="noStrike" kern="1200" baseline="0" dirty="0">
                <a:solidFill>
                  <a:schemeClr val="tx1"/>
                </a:solidFill>
                <a:latin typeface="+mn-lt"/>
                <a:ea typeface="+mn-ea"/>
                <a:cs typeface="+mn-cs"/>
              </a:rPr>
              <a:t>effective at treating co-occurring SAD and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disorders, although their effectiveness at reducing </a:t>
            </a:r>
            <a:r>
              <a:rPr lang="en-US" sz="1200" b="0" i="0" u="none" strike="noStrike" kern="1200" baseline="0" dirty="0" err="1">
                <a:solidFill>
                  <a:schemeClr val="tx1"/>
                </a:solidFill>
                <a:latin typeface="+mn-lt"/>
                <a:ea typeface="+mn-ea"/>
                <a:cs typeface="+mn-cs"/>
              </a:rPr>
              <a:t>AOD</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use may be limited. In a double-blind, placebo-controlled trial, paroxetine was found to reduce</a:t>
            </a:r>
          </a:p>
          <a:p>
            <a:r>
              <a:rPr lang="en-US" sz="1200" b="0" i="0" u="none" strike="noStrike" kern="1200" baseline="0" dirty="0">
                <a:solidFill>
                  <a:schemeClr val="tx1"/>
                </a:solidFill>
                <a:latin typeface="+mn-lt"/>
                <a:ea typeface="+mn-ea"/>
                <a:cs typeface="+mn-cs"/>
              </a:rPr>
              <a:t>symptoms of social anxiety and reliance on alcohol for self-medication of anxiety symptoms, but it did not</a:t>
            </a:r>
          </a:p>
          <a:p>
            <a:r>
              <a:rPr lang="en-US" sz="1200" b="0" i="0" u="none" strike="noStrike" kern="1200" baseline="0" dirty="0">
                <a:solidFill>
                  <a:schemeClr val="tx1"/>
                </a:solidFill>
                <a:latin typeface="+mn-lt"/>
                <a:ea typeface="+mn-ea"/>
                <a:cs typeface="+mn-cs"/>
              </a:rPr>
              <a:t>reduce actual quantity and frequency of drinking.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CADMHC</a:t>
            </a:r>
            <a:r>
              <a:rPr lang="en-US" sz="1200" b="0" i="0" u="none" strike="noStrike" kern="1200" baseline="0" dirty="0">
                <a:solidFill>
                  <a:schemeClr val="tx1"/>
                </a:solidFill>
                <a:latin typeface="+mn-lt"/>
                <a:ea typeface="+mn-ea"/>
                <a:cs typeface="+mn-cs"/>
              </a:rPr>
              <a:t> 2016 </a:t>
            </a:r>
            <a:r>
              <a:rPr lang="en-US" sz="1200" b="0" i="0" u="none" strike="noStrike" kern="1200" baseline="0" dirty="0" err="1">
                <a:solidFill>
                  <a:schemeClr val="tx1"/>
                </a:solidFill>
                <a:latin typeface="+mn-lt"/>
                <a:ea typeface="+mn-ea"/>
                <a:cs typeface="+mn-cs"/>
              </a:rPr>
              <a:t>pg</a:t>
            </a:r>
            <a:r>
              <a:rPr lang="en-US" sz="1200" b="0" i="0" u="none" strike="noStrike" kern="1200" baseline="0" dirty="0">
                <a:solidFill>
                  <a:schemeClr val="tx1"/>
                </a:solidFill>
                <a:latin typeface="+mn-lt"/>
                <a:ea typeface="+mn-ea"/>
                <a:cs typeface="+mn-cs"/>
              </a:rPr>
              <a:t> 143</a:t>
            </a:r>
          </a:p>
          <a:p>
            <a:r>
              <a:rPr lang="en-GB" sz="1200" b="1" i="0" u="none" strike="noStrike" kern="1200" baseline="0" dirty="0">
                <a:solidFill>
                  <a:schemeClr val="tx1"/>
                </a:solidFill>
                <a:latin typeface="+mn-lt"/>
                <a:ea typeface="+mn-ea"/>
                <a:cs typeface="+mn-cs"/>
              </a:rPr>
              <a:t>Panic disorder</a:t>
            </a:r>
          </a:p>
          <a:p>
            <a:r>
              <a:rPr lang="en-US" sz="1200" b="0" i="0" u="none" strike="noStrike" kern="1200" baseline="0" dirty="0">
                <a:solidFill>
                  <a:schemeClr val="tx1"/>
                </a:solidFill>
                <a:latin typeface="+mn-lt"/>
                <a:ea typeface="+mn-ea"/>
                <a:cs typeface="+mn-cs"/>
              </a:rPr>
              <a:t>Little research has examined the treatment of panic disorder when it co-occurs with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disorders. In</a:t>
            </a:r>
          </a:p>
          <a:p>
            <a:r>
              <a:rPr lang="en-US" sz="1200" b="0" i="0" u="none" strike="noStrike" kern="1200" baseline="0" dirty="0">
                <a:solidFill>
                  <a:schemeClr val="tx1"/>
                </a:solidFill>
                <a:latin typeface="+mn-lt"/>
                <a:ea typeface="+mn-ea"/>
                <a:cs typeface="+mn-cs"/>
              </a:rPr>
              <a:t>the absence of this evidence, the use of similar strategies to those found to be efficacious in the treatment</a:t>
            </a:r>
          </a:p>
          <a:p>
            <a:r>
              <a:rPr lang="en-US" sz="1200" b="0" i="0" u="none" strike="noStrike" kern="1200" baseline="0" dirty="0">
                <a:solidFill>
                  <a:schemeClr val="tx1"/>
                </a:solidFill>
                <a:latin typeface="+mn-lt"/>
                <a:ea typeface="+mn-ea"/>
                <a:cs typeface="+mn-cs"/>
              </a:rPr>
              <a:t>of panic disorder alone is appropriate. However, it remains unclear as to whether the same approach for treating panic disorder as a single  disorder is equally efficacious in the treatment of comorbid panic disorder and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disorders.</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Psychotherapy</a:t>
            </a:r>
          </a:p>
          <a:p>
            <a:r>
              <a:rPr lang="en-US" sz="1200" b="0" i="0" u="none" strike="noStrike" kern="1200" baseline="0" dirty="0">
                <a:solidFill>
                  <a:schemeClr val="tx1"/>
                </a:solidFill>
                <a:latin typeface="+mn-lt"/>
                <a:ea typeface="+mn-ea"/>
                <a:cs typeface="+mn-cs"/>
              </a:rPr>
              <a:t>Findings from studies examining psychological treatments designed to address symptoms of both panic</a:t>
            </a:r>
          </a:p>
          <a:p>
            <a:r>
              <a:rPr lang="en-US" sz="1200" b="0" i="0" u="none" strike="noStrike" kern="1200" baseline="0" dirty="0">
                <a:solidFill>
                  <a:schemeClr val="tx1"/>
                </a:solidFill>
                <a:latin typeface="+mn-lt"/>
                <a:ea typeface="+mn-ea"/>
                <a:cs typeface="+mn-cs"/>
              </a:rPr>
              <a:t>disorder and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present mixed evidence. In an </a:t>
            </a:r>
            <a:r>
              <a:rPr lang="en-US" sz="1200" b="0" i="0" u="none" strike="noStrike" kern="1200" baseline="0" dirty="0" err="1">
                <a:solidFill>
                  <a:schemeClr val="tx1"/>
                </a:solidFill>
                <a:latin typeface="+mn-lt"/>
                <a:ea typeface="+mn-ea"/>
                <a:cs typeface="+mn-cs"/>
              </a:rPr>
              <a:t>RCT</a:t>
            </a:r>
            <a:r>
              <a:rPr lang="en-US" sz="1200" b="0" i="0" u="none" strike="noStrike" kern="1200" baseline="0" dirty="0">
                <a:solidFill>
                  <a:schemeClr val="tx1"/>
                </a:solidFill>
                <a:latin typeface="+mn-lt"/>
                <a:ea typeface="+mn-ea"/>
                <a:cs typeface="+mn-cs"/>
              </a:rPr>
              <a:t> of people with panic disorder receiving inpatient</a:t>
            </a:r>
          </a:p>
          <a:p>
            <a:r>
              <a:rPr lang="en-US" sz="1200" b="0" i="0" u="none" strike="noStrike" kern="1200" baseline="0" dirty="0">
                <a:solidFill>
                  <a:schemeClr val="tx1"/>
                </a:solidFill>
                <a:latin typeface="+mn-lt"/>
                <a:ea typeface="+mn-ea"/>
                <a:cs typeface="+mn-cs"/>
              </a:rPr>
              <a:t>treatment for alcohol dependence, CBT for panic disorder in addition to a regular alcohol treatment program was examined . Improvements in anxiety symptoms and alcohol use was found but there was no additional benefit of the CBT treatment component.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contrast, another study found the addition of CBT to psychosocial treatment for</a:t>
            </a:r>
          </a:p>
          <a:p>
            <a:r>
              <a:rPr lang="en-US" sz="1200" b="0" i="0" u="none" strike="noStrike" kern="1200" baseline="0" dirty="0">
                <a:solidFill>
                  <a:schemeClr val="tx1"/>
                </a:solidFill>
                <a:latin typeface="+mn-lt"/>
                <a:ea typeface="+mn-ea"/>
                <a:cs typeface="+mn-cs"/>
              </a:rPr>
              <a:t>alcohol dependence yielded superior results for anxiety symptoms, compared to treatment for alcohol</a:t>
            </a:r>
          </a:p>
          <a:p>
            <a:r>
              <a:rPr lang="en-US" sz="1200" b="0" i="0" u="none" strike="noStrike" kern="1200" baseline="0" dirty="0">
                <a:solidFill>
                  <a:schemeClr val="tx1"/>
                </a:solidFill>
                <a:latin typeface="+mn-lt"/>
                <a:ea typeface="+mn-ea"/>
                <a:cs typeface="+mn-cs"/>
              </a:rPr>
              <a:t>dependence alone. More recently, another study evaluated an integrated group CBT</a:t>
            </a:r>
          </a:p>
          <a:p>
            <a:r>
              <a:rPr lang="en-US" sz="1200" b="0" i="0" u="none" strike="noStrike" kern="1200" baseline="0" dirty="0">
                <a:solidFill>
                  <a:schemeClr val="tx1"/>
                </a:solidFill>
                <a:latin typeface="+mn-lt"/>
                <a:ea typeface="+mn-ea"/>
                <a:cs typeface="+mn-cs"/>
              </a:rPr>
              <a:t>program for comorbid anxiety and alcohol use disorders in a </a:t>
            </a:r>
            <a:r>
              <a:rPr lang="en-US" sz="1200" b="0" i="0" u="none" strike="noStrike" kern="1200" baseline="0" dirty="0" err="1">
                <a:solidFill>
                  <a:schemeClr val="tx1"/>
                </a:solidFill>
                <a:latin typeface="+mn-lt"/>
                <a:ea typeface="+mn-ea"/>
                <a:cs typeface="+mn-cs"/>
              </a:rPr>
              <a:t>RCT</a:t>
            </a:r>
            <a:r>
              <a:rPr lang="en-US" sz="1200" b="0" i="0" u="none" strike="noStrike" kern="1200" baseline="0" dirty="0">
                <a:solidFill>
                  <a:schemeClr val="tx1"/>
                </a:solidFill>
                <a:latin typeface="+mn-lt"/>
                <a:ea typeface="+mn-ea"/>
                <a:cs typeface="+mn-cs"/>
              </a:rPr>
              <a:t> of individuals in a residential treatment</a:t>
            </a:r>
          </a:p>
          <a:p>
            <a:r>
              <a:rPr lang="en-US" sz="1200" b="0" i="0" u="none" strike="noStrike" kern="1200" baseline="0" dirty="0">
                <a:solidFill>
                  <a:schemeClr val="tx1"/>
                </a:solidFill>
                <a:latin typeface="+mn-lt"/>
                <a:ea typeface="+mn-ea"/>
                <a:cs typeface="+mn-cs"/>
              </a:rPr>
              <a:t>program for alcohol use disorders with comorbid GAD, panic disorder, or SAD. Those </a:t>
            </a:r>
            <a:r>
              <a:rPr lang="en-US" sz="1200" b="0" i="0" u="none" strike="noStrike" kern="1200" baseline="0" dirty="0" err="1">
                <a:solidFill>
                  <a:schemeClr val="tx1"/>
                </a:solidFill>
                <a:latin typeface="+mn-lt"/>
                <a:ea typeface="+mn-ea"/>
                <a:cs typeface="+mn-cs"/>
              </a:rPr>
              <a:t>randomised</a:t>
            </a:r>
            <a:r>
              <a:rPr lang="en-US" sz="1200" b="0" i="0" u="none" strike="noStrike" kern="1200" baseline="0" dirty="0">
                <a:solidFill>
                  <a:schemeClr val="tx1"/>
                </a:solidFill>
                <a:latin typeface="+mn-lt"/>
                <a:ea typeface="+mn-ea"/>
                <a:cs typeface="+mn-cs"/>
              </a:rPr>
              <a:t> to</a:t>
            </a:r>
          </a:p>
          <a:p>
            <a:r>
              <a:rPr lang="en-US" sz="1200" b="0" i="0" u="none" strike="noStrike" kern="1200" baseline="0" dirty="0">
                <a:solidFill>
                  <a:schemeClr val="tx1"/>
                </a:solidFill>
                <a:latin typeface="+mn-lt"/>
                <a:ea typeface="+mn-ea"/>
                <a:cs typeface="+mn-cs"/>
              </a:rPr>
              <a:t>receive the CBT program experienced considerably better alcohol outcomes relative to the control group</a:t>
            </a:r>
          </a:p>
          <a:p>
            <a:r>
              <a:rPr lang="en-US" sz="1200" b="0" i="0" u="none" strike="noStrike" kern="1200" baseline="0" dirty="0">
                <a:solidFill>
                  <a:schemeClr val="tx1"/>
                </a:solidFill>
                <a:latin typeface="+mn-lt"/>
                <a:ea typeface="+mn-ea"/>
                <a:cs typeface="+mn-cs"/>
              </a:rPr>
              <a:t>who received progressive muscle relaxation training, and both groups demonstrated a reduction in anxiety</a:t>
            </a:r>
          </a:p>
          <a:p>
            <a:r>
              <a:rPr lang="en-GB" sz="1200" b="0" i="0" u="none" strike="noStrike" kern="1200" baseline="0" dirty="0">
                <a:solidFill>
                  <a:schemeClr val="tx1"/>
                </a:solidFill>
                <a:latin typeface="+mn-lt"/>
                <a:ea typeface="+mn-ea"/>
                <a:cs typeface="+mn-cs"/>
              </a:rPr>
              <a:t>symptoms.</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Pharmacotherapy</a:t>
            </a:r>
          </a:p>
          <a:p>
            <a:r>
              <a:rPr lang="en-US" sz="1200" b="0" i="0" u="none" strike="noStrike" kern="1200" baseline="0" dirty="0">
                <a:solidFill>
                  <a:schemeClr val="tx1"/>
                </a:solidFill>
                <a:latin typeface="+mn-lt"/>
                <a:ea typeface="+mn-ea"/>
                <a:cs typeface="+mn-cs"/>
              </a:rPr>
              <a:t>There is a dearth of research exploring the pharmacological treatment of co-occurring panic and </a:t>
            </a:r>
            <a:r>
              <a:rPr lang="en-US" sz="1200" b="0" i="0" u="none" strike="noStrike" kern="1200" baseline="0" dirty="0" err="1">
                <a:solidFill>
                  <a:schemeClr val="tx1"/>
                </a:solidFill>
                <a:latin typeface="+mn-lt"/>
                <a:ea typeface="+mn-ea"/>
                <a:cs typeface="+mn-cs"/>
              </a:rPr>
              <a:t>AOD</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use disorders. </a:t>
            </a:r>
            <a:r>
              <a:rPr lang="en-US" sz="1200" b="0" i="0" u="none" strike="noStrike" kern="1200" baseline="0" dirty="0" err="1">
                <a:solidFill>
                  <a:schemeClr val="tx1"/>
                </a:solidFill>
                <a:latin typeface="+mn-lt"/>
                <a:ea typeface="+mn-ea"/>
                <a:cs typeface="+mn-cs"/>
              </a:rPr>
              <a:t>SSRIs</a:t>
            </a:r>
            <a:r>
              <a:rPr lang="en-US" sz="1200" b="0" i="0" u="none" strike="noStrike" kern="1200" baseline="0" dirty="0">
                <a:solidFill>
                  <a:schemeClr val="tx1"/>
                </a:solidFill>
                <a:latin typeface="+mn-lt"/>
                <a:ea typeface="+mn-ea"/>
                <a:cs typeface="+mn-cs"/>
              </a:rPr>
              <a:t> and venlafaxine are the first line pharmacotherapy recommended for the treatment</a:t>
            </a:r>
          </a:p>
          <a:p>
            <a:r>
              <a:rPr lang="en-US" sz="1200" b="0" i="0" u="none" strike="noStrike" kern="1200" baseline="0" dirty="0">
                <a:solidFill>
                  <a:schemeClr val="tx1"/>
                </a:solidFill>
                <a:latin typeface="+mn-lt"/>
                <a:ea typeface="+mn-ea"/>
                <a:cs typeface="+mn-cs"/>
              </a:rPr>
              <a:t>of panic disorder as a single disorder. It has been recommended that caution should be used when</a:t>
            </a:r>
          </a:p>
          <a:p>
            <a:r>
              <a:rPr lang="en-US" sz="1200" b="0" i="0" u="none" strike="noStrike" kern="1200" baseline="0" dirty="0">
                <a:solidFill>
                  <a:schemeClr val="tx1"/>
                </a:solidFill>
                <a:latin typeface="+mn-lt"/>
                <a:ea typeface="+mn-ea"/>
                <a:cs typeface="+mn-cs"/>
              </a:rPr>
              <a:t>treating panic disorder with antidepressants such as </a:t>
            </a:r>
            <a:r>
              <a:rPr lang="en-US" sz="1200" b="0" i="0" u="none" strike="noStrike" kern="1200" baseline="0" dirty="0" err="1">
                <a:solidFill>
                  <a:schemeClr val="tx1"/>
                </a:solidFill>
                <a:latin typeface="+mn-lt"/>
                <a:ea typeface="+mn-ea"/>
                <a:cs typeface="+mn-cs"/>
              </a:rPr>
              <a:t>SSRIs</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TCAs</a:t>
            </a:r>
            <a:r>
              <a:rPr lang="en-US" sz="1200" b="0" i="0" u="none" strike="noStrike" kern="1200" baseline="0" dirty="0">
                <a:solidFill>
                  <a:schemeClr val="tx1"/>
                </a:solidFill>
                <a:latin typeface="+mn-lt"/>
                <a:ea typeface="+mn-ea"/>
                <a:cs typeface="+mn-cs"/>
              </a:rPr>
              <a:t> because these agents may cause an</a:t>
            </a:r>
          </a:p>
          <a:p>
            <a:r>
              <a:rPr lang="en-US" sz="1200" b="0" i="0" u="none" strike="noStrike" kern="1200" baseline="0" dirty="0">
                <a:solidFill>
                  <a:schemeClr val="tx1"/>
                </a:solidFill>
                <a:latin typeface="+mn-lt"/>
                <a:ea typeface="+mn-ea"/>
                <a:cs typeface="+mn-cs"/>
              </a:rPr>
              <a:t>initial worsening of panic symptoms., </a:t>
            </a:r>
            <a:r>
              <a:rPr lang="en-US" sz="1200" b="0" i="0" u="none" strike="noStrike" kern="1200" baseline="0" dirty="0" err="1">
                <a:solidFill>
                  <a:schemeClr val="tx1"/>
                </a:solidFill>
                <a:latin typeface="+mn-lt"/>
                <a:ea typeface="+mn-ea"/>
                <a:cs typeface="+mn-cs"/>
              </a:rPr>
              <a:t>TCAs</a:t>
            </a:r>
            <a:r>
              <a:rPr lang="en-US" sz="1200" b="0" i="0" u="none" strike="noStrike" kern="1200" baseline="0" dirty="0">
                <a:solidFill>
                  <a:schemeClr val="tx1"/>
                </a:solidFill>
                <a:latin typeface="+mn-lt"/>
                <a:ea typeface="+mn-ea"/>
                <a:cs typeface="+mn-cs"/>
              </a:rPr>
              <a:t> are poorly tolerated, potentially lethal in overdose, and cause significant adverse effects when combined with other central nervous system depressants. In contrast, </a:t>
            </a:r>
            <a:r>
              <a:rPr lang="en-US" sz="1200" b="0" i="0" u="none" strike="noStrike" kern="1200" baseline="0" dirty="0" err="1">
                <a:solidFill>
                  <a:schemeClr val="tx1"/>
                </a:solidFill>
                <a:latin typeface="+mn-lt"/>
                <a:ea typeface="+mn-ea"/>
                <a:cs typeface="+mn-cs"/>
              </a:rPr>
              <a:t>SSRIs</a:t>
            </a:r>
            <a:r>
              <a:rPr lang="en-US" sz="1200" b="0" i="0" u="none" strike="noStrike" kern="1200" baseline="0" dirty="0">
                <a:solidFill>
                  <a:schemeClr val="tx1"/>
                </a:solidFill>
                <a:latin typeface="+mn-lt"/>
                <a:ea typeface="+mn-ea"/>
                <a:cs typeface="+mn-cs"/>
              </a:rPr>
              <a:t> are associated with fewer side effects, have better tolerability (resulting in improved compliance) and are safer in overdose. It is recommended that a low dose be prescribed to start with to avoid activation of panic symptoms.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err="1">
                <a:solidFill>
                  <a:schemeClr val="tx1"/>
                </a:solidFill>
                <a:latin typeface="+mn-lt"/>
                <a:ea typeface="+mn-ea"/>
                <a:cs typeface="+mn-cs"/>
              </a:rPr>
              <a:t>Gimeno</a:t>
            </a:r>
            <a:r>
              <a:rPr lang="en-US" sz="1200" b="1" i="0" u="none" strike="noStrike" kern="1200" baseline="0" dirty="0">
                <a:solidFill>
                  <a:schemeClr val="tx1"/>
                </a:solidFill>
                <a:latin typeface="+mn-lt"/>
                <a:ea typeface="+mn-ea"/>
                <a:cs typeface="+mn-cs"/>
              </a:rPr>
              <a:t> 2017 </a:t>
            </a:r>
          </a:p>
          <a:p>
            <a:r>
              <a:rPr lang="en-US" sz="1200" kern="1200" dirty="0">
                <a:solidFill>
                  <a:schemeClr val="tx1"/>
                </a:solidFill>
                <a:effectLst/>
                <a:latin typeface="+mn-lt"/>
                <a:ea typeface="+mn-ea"/>
                <a:cs typeface="+mn-cs"/>
              </a:rPr>
              <a:t>Treatment of comorbid alcohol dependence and anxiety disorder </a:t>
            </a:r>
            <a:r>
              <a:rPr lang="en-US" sz="1200" kern="1200" dirty="0" err="1">
                <a:solidFill>
                  <a:schemeClr val="tx1"/>
                </a:solidFill>
                <a:effectLst/>
                <a:latin typeface="+mn-lt"/>
                <a:ea typeface="+mn-ea"/>
                <a:cs typeface="+mn-cs"/>
              </a:rPr>
              <a:t>AnxD</a:t>
            </a:r>
            <a:r>
              <a:rPr lang="en-US" sz="1200" kern="1200" baseline="0" dirty="0">
                <a:solidFill>
                  <a:schemeClr val="tx1"/>
                </a:solidFill>
                <a:effectLst/>
                <a:latin typeface="+mn-lt"/>
                <a:ea typeface="+mn-ea"/>
                <a:cs typeface="+mn-cs"/>
              </a:rPr>
              <a:t> = anxiety disorder; AUD = alcohol use disorder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article reviews certain antidepressants as follows </a:t>
            </a:r>
          </a:p>
          <a:p>
            <a:r>
              <a:rPr lang="en-GB" sz="1200" b="1" kern="1200" dirty="0">
                <a:solidFill>
                  <a:schemeClr val="tx1"/>
                </a:solidFill>
                <a:effectLst/>
                <a:latin typeface="+mn-lt"/>
                <a:ea typeface="+mn-ea"/>
                <a:cs typeface="+mn-cs"/>
              </a:rPr>
              <a:t>Use of Antidepressants </a:t>
            </a:r>
          </a:p>
          <a:p>
            <a:r>
              <a:rPr lang="en-GB" sz="1200" b="1" kern="1200" dirty="0">
                <a:solidFill>
                  <a:schemeClr val="tx1"/>
                </a:solidFill>
                <a:effectLst/>
                <a:latin typeface="+mn-lt"/>
                <a:ea typeface="+mn-ea"/>
                <a:cs typeface="+mn-cs"/>
              </a:rPr>
              <a:t>Mirtazapine in Social</a:t>
            </a:r>
            <a:r>
              <a:rPr lang="en-GB" sz="1200" b="1" kern="1200" baseline="0" dirty="0">
                <a:solidFill>
                  <a:schemeClr val="tx1"/>
                </a:solidFill>
                <a:effectLst/>
                <a:latin typeface="+mn-lt"/>
                <a:ea typeface="+mn-ea"/>
                <a:cs typeface="+mn-cs"/>
              </a:rPr>
              <a:t> anxiety and Alcohol use disorder</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Combined psychotherapeutic/ mirtazapine treatment (30–60 mg/daily) had a greater impact on </a:t>
            </a:r>
            <a:r>
              <a:rPr lang="en-GB" sz="1200" kern="1200" dirty="0" err="1">
                <a:solidFill>
                  <a:schemeClr val="tx1"/>
                </a:solidFill>
                <a:effectLst/>
                <a:latin typeface="+mn-lt"/>
                <a:ea typeface="+mn-ea"/>
                <a:cs typeface="+mn-cs"/>
              </a:rPr>
              <a:t>AnxD</a:t>
            </a:r>
            <a:r>
              <a:rPr lang="en-GB" sz="1200" kern="1200" dirty="0">
                <a:solidFill>
                  <a:schemeClr val="tx1"/>
                </a:solidFill>
                <a:effectLst/>
                <a:latin typeface="+mn-lt"/>
                <a:ea typeface="+mn-ea"/>
                <a:cs typeface="+mn-cs"/>
              </a:rPr>
              <a:t> symptoms than non-pharmacological treatment alone (</a:t>
            </a:r>
            <a:r>
              <a:rPr lang="en-US" sz="1200" b="0" i="0" u="none" strike="noStrike" kern="1200" baseline="0" dirty="0">
                <a:solidFill>
                  <a:schemeClr val="tx1"/>
                </a:solidFill>
                <a:latin typeface="+mn-lt"/>
                <a:ea typeface="+mn-ea"/>
                <a:cs typeface="+mn-cs"/>
              </a:rPr>
              <a:t>Alcohol use Disorder inpatients after alcohol detoxification )</a:t>
            </a:r>
            <a:r>
              <a:rPr lang="en-GB" sz="1200" kern="1200" dirty="0">
                <a:solidFill>
                  <a:schemeClr val="tx1"/>
                </a:solidFill>
                <a:effectLst/>
                <a:latin typeface="+mn-lt"/>
                <a:ea typeface="+mn-ea"/>
                <a:cs typeface="+mn-cs"/>
              </a:rPr>
              <a:t>. These authors also found a high incidence of social anxiety symptoms subsiding in in-patient alcoholics following alcohol detoxification </a:t>
            </a:r>
          </a:p>
          <a:p>
            <a:r>
              <a:rPr lang="en-GB" sz="1200" b="1" kern="1200" dirty="0">
                <a:solidFill>
                  <a:schemeClr val="tx1"/>
                </a:solidFill>
                <a:effectLst/>
                <a:latin typeface="+mn-lt"/>
                <a:ea typeface="+mn-ea"/>
                <a:cs typeface="+mn-cs"/>
              </a:rPr>
              <a:t>Trazadone</a:t>
            </a:r>
          </a:p>
          <a:p>
            <a:r>
              <a:rPr lang="en-GB" sz="1200" kern="1200" dirty="0">
                <a:solidFill>
                  <a:schemeClr val="tx1"/>
                </a:solidFill>
                <a:effectLst/>
                <a:latin typeface="+mn-lt"/>
                <a:ea typeface="+mn-ea"/>
                <a:cs typeface="+mn-cs"/>
              </a:rPr>
              <a:t>Authors reported anxiolytic, anti-depressive and anti-craving effects of trazodone when patients were treated with a dose of 50–100 mg/day (65. </a:t>
            </a:r>
          </a:p>
          <a:p>
            <a:r>
              <a:rPr lang="en-GB" sz="1200" b="1" kern="1200" dirty="0" err="1">
                <a:solidFill>
                  <a:schemeClr val="tx1"/>
                </a:solidFill>
                <a:effectLst/>
                <a:latin typeface="+mn-lt"/>
                <a:ea typeface="+mn-ea"/>
                <a:cs typeface="+mn-cs"/>
              </a:rPr>
              <a:t>SSRIs</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Several reviews have found good results with the selective serotonin reuptake inhibitors (</a:t>
            </a:r>
            <a:r>
              <a:rPr lang="en-GB" sz="1200" kern="1200" dirty="0" err="1">
                <a:solidFill>
                  <a:schemeClr val="tx1"/>
                </a:solidFill>
                <a:effectLst/>
                <a:latin typeface="+mn-lt"/>
                <a:ea typeface="+mn-ea"/>
                <a:cs typeface="+mn-cs"/>
              </a:rPr>
              <a:t>SSRIs</a:t>
            </a:r>
            <a:r>
              <a:rPr lang="en-GB" sz="1200" kern="1200" dirty="0">
                <a:solidFill>
                  <a:schemeClr val="tx1"/>
                </a:solidFill>
                <a:effectLst/>
                <a:latin typeface="+mn-lt"/>
                <a:ea typeface="+mn-ea"/>
                <a:cs typeface="+mn-cs"/>
              </a:rPr>
              <a:t>) in comorbid </a:t>
            </a:r>
            <a:r>
              <a:rPr lang="en-GB" sz="1200" kern="1200" dirty="0" err="1">
                <a:solidFill>
                  <a:schemeClr val="tx1"/>
                </a:solidFill>
                <a:effectLst/>
                <a:latin typeface="+mn-lt"/>
                <a:ea typeface="+mn-ea"/>
                <a:cs typeface="+mn-cs"/>
              </a:rPr>
              <a:t>AnxD</a:t>
            </a:r>
            <a:r>
              <a:rPr lang="en-GB" sz="1200" kern="1200" dirty="0">
                <a:solidFill>
                  <a:schemeClr val="tx1"/>
                </a:solidFill>
                <a:effectLst/>
                <a:latin typeface="+mn-lt"/>
                <a:ea typeface="+mn-ea"/>
                <a:cs typeface="+mn-cs"/>
              </a:rPr>
              <a:t> and AUD treatment . </a:t>
            </a:r>
          </a:p>
          <a:p>
            <a:r>
              <a:rPr lang="en-GB" sz="1200" b="1" kern="1200" dirty="0">
                <a:solidFill>
                  <a:schemeClr val="tx1"/>
                </a:solidFill>
                <a:effectLst/>
                <a:latin typeface="+mn-lt"/>
                <a:ea typeface="+mn-ea"/>
                <a:cs typeface="+mn-cs"/>
              </a:rPr>
              <a:t>Paroxetine </a:t>
            </a:r>
          </a:p>
          <a:p>
            <a:r>
              <a:rPr lang="en-GB" sz="1200" kern="1200" dirty="0">
                <a:solidFill>
                  <a:schemeClr val="tx1"/>
                </a:solidFill>
                <a:effectLst/>
                <a:latin typeface="+mn-lt"/>
                <a:ea typeface="+mn-ea"/>
                <a:cs typeface="+mn-cs"/>
              </a:rPr>
              <a:t>Three clinical trials found that paroxetine was effective in social anxiety patients with alcohol dependency. </a:t>
            </a:r>
          </a:p>
          <a:p>
            <a:r>
              <a:rPr lang="en-GB" sz="1200" b="1" kern="1200" dirty="0">
                <a:solidFill>
                  <a:schemeClr val="tx1"/>
                </a:solidFill>
                <a:effectLst/>
                <a:latin typeface="+mn-lt"/>
                <a:ea typeface="+mn-ea"/>
                <a:cs typeface="+mn-cs"/>
              </a:rPr>
              <a:t>Subtype issues</a:t>
            </a:r>
          </a:p>
          <a:p>
            <a:r>
              <a:rPr lang="en-GB" sz="1200" b="1" kern="1200" dirty="0">
                <a:solidFill>
                  <a:schemeClr val="tx1"/>
                </a:solidFill>
                <a:effectLst/>
                <a:latin typeface="+mn-lt"/>
                <a:ea typeface="+mn-ea"/>
                <a:cs typeface="+mn-cs"/>
              </a:rPr>
              <a:t>Suggestion</a:t>
            </a:r>
            <a:r>
              <a:rPr lang="en-GB" sz="1200" b="1" kern="1200" baseline="0" dirty="0">
                <a:solidFill>
                  <a:schemeClr val="tx1"/>
                </a:solidFill>
                <a:effectLst/>
                <a:latin typeface="+mn-lt"/>
                <a:ea typeface="+mn-ea"/>
                <a:cs typeface="+mn-cs"/>
              </a:rPr>
              <a:t> that t</a:t>
            </a:r>
            <a:r>
              <a:rPr lang="en-GB" sz="1200" b="1" kern="1200" dirty="0">
                <a:solidFill>
                  <a:schemeClr val="tx1"/>
                </a:solidFill>
                <a:effectLst/>
                <a:latin typeface="+mn-lt"/>
                <a:ea typeface="+mn-ea"/>
                <a:cs typeface="+mn-cs"/>
              </a:rPr>
              <a:t>hose with lower risk/ severity of alcohol</a:t>
            </a:r>
            <a:r>
              <a:rPr lang="en-GB" sz="1200" b="1" kern="1200" baseline="0" dirty="0">
                <a:solidFill>
                  <a:schemeClr val="tx1"/>
                </a:solidFill>
                <a:effectLst/>
                <a:latin typeface="+mn-lt"/>
                <a:ea typeface="+mn-ea"/>
                <a:cs typeface="+mn-cs"/>
              </a:rPr>
              <a:t> use disorder</a:t>
            </a:r>
            <a:r>
              <a:rPr lang="en-GB" sz="1200" b="1" kern="1200" dirty="0">
                <a:solidFill>
                  <a:schemeClr val="tx1"/>
                </a:solidFill>
                <a:effectLst/>
                <a:latin typeface="+mn-lt"/>
                <a:ea typeface="+mn-ea"/>
                <a:cs typeface="+mn-cs"/>
              </a:rPr>
              <a:t> had more favourable drinking outcomes in response to treatment with sertraline than with a placebo. </a:t>
            </a:r>
          </a:p>
          <a:p>
            <a:r>
              <a:rPr lang="en-GB" sz="1200" b="1" kern="1200" dirty="0">
                <a:solidFill>
                  <a:schemeClr val="tx1"/>
                </a:solidFill>
                <a:effectLst/>
                <a:latin typeface="+mn-lt"/>
                <a:ea typeface="+mn-ea"/>
                <a:cs typeface="+mn-cs"/>
              </a:rPr>
              <a:t>Spanish</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clinical guidelines recommend using </a:t>
            </a:r>
            <a:r>
              <a:rPr lang="en-GB" sz="1200" b="1" kern="1200" dirty="0" err="1">
                <a:solidFill>
                  <a:schemeClr val="tx1"/>
                </a:solidFill>
                <a:effectLst/>
                <a:latin typeface="+mn-lt"/>
                <a:ea typeface="+mn-ea"/>
                <a:cs typeface="+mn-cs"/>
              </a:rPr>
              <a:t>SSRIs</a:t>
            </a:r>
            <a:r>
              <a:rPr lang="en-GB" sz="1200" b="1" kern="1200" dirty="0">
                <a:solidFill>
                  <a:schemeClr val="tx1"/>
                </a:solidFill>
                <a:effectLst/>
                <a:latin typeface="+mn-lt"/>
                <a:ea typeface="+mn-ea"/>
                <a:cs typeface="+mn-cs"/>
              </a:rPr>
              <a:t> with caution if the patient is actively drinking because the agents can lead to an increase in alcohol consumption in some patients</a:t>
            </a:r>
          </a:p>
          <a:p>
            <a:r>
              <a:rPr lang="en-GB" sz="1200" b="1" kern="1200" dirty="0">
                <a:solidFill>
                  <a:schemeClr val="tx1"/>
                </a:solidFill>
                <a:effectLst/>
                <a:latin typeface="+mn-lt"/>
                <a:ea typeface="+mn-ea"/>
                <a:cs typeface="+mn-cs"/>
              </a:rPr>
              <a:t>However, these guidelines also state that </a:t>
            </a:r>
            <a:r>
              <a:rPr lang="en-GB" sz="1200" b="1" kern="1200" dirty="0" err="1">
                <a:solidFill>
                  <a:schemeClr val="tx1"/>
                </a:solidFill>
                <a:effectLst/>
                <a:latin typeface="+mn-lt"/>
                <a:ea typeface="+mn-ea"/>
                <a:cs typeface="+mn-cs"/>
              </a:rPr>
              <a:t>SSRIs</a:t>
            </a:r>
            <a:r>
              <a:rPr lang="en-GB" sz="1200" b="1" kern="1200" dirty="0">
                <a:solidFill>
                  <a:schemeClr val="tx1"/>
                </a:solidFill>
                <a:effectLst/>
                <a:latin typeface="+mn-lt"/>
                <a:ea typeface="+mn-ea"/>
                <a:cs typeface="+mn-cs"/>
              </a:rPr>
              <a:t> are preferred in comorbid </a:t>
            </a:r>
            <a:r>
              <a:rPr lang="en-GB" sz="1200" b="1" kern="1200" dirty="0" err="1">
                <a:solidFill>
                  <a:schemeClr val="tx1"/>
                </a:solidFill>
                <a:effectLst/>
                <a:latin typeface="+mn-lt"/>
                <a:ea typeface="+mn-ea"/>
                <a:cs typeface="+mn-cs"/>
              </a:rPr>
              <a:t>AnxD</a:t>
            </a:r>
            <a:r>
              <a:rPr lang="en-GB" sz="1200" b="1" kern="1200" dirty="0">
                <a:solidFill>
                  <a:schemeClr val="tx1"/>
                </a:solidFill>
                <a:effectLst/>
                <a:latin typeface="+mn-lt"/>
                <a:ea typeface="+mn-ea"/>
                <a:cs typeface="+mn-cs"/>
              </a:rPr>
              <a:t> and AUD treatment due to their low abuse potential, rare interactions and low overdose risk</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 was also a suggestion that panic-crisis patients with an alcohol consumption history or </a:t>
            </a:r>
            <a:r>
              <a:rPr lang="en-GB" sz="1200" kern="1200" dirty="0" err="1">
                <a:solidFill>
                  <a:schemeClr val="tx1"/>
                </a:solidFill>
                <a:effectLst/>
                <a:latin typeface="+mn-lt"/>
                <a:ea typeface="+mn-ea"/>
                <a:cs typeface="+mn-cs"/>
              </a:rPr>
              <a:t>AnxD</a:t>
            </a:r>
            <a:r>
              <a:rPr lang="en-GB" sz="1200" kern="1200" dirty="0">
                <a:solidFill>
                  <a:schemeClr val="tx1"/>
                </a:solidFill>
                <a:effectLst/>
                <a:latin typeface="+mn-lt"/>
                <a:ea typeface="+mn-ea"/>
                <a:cs typeface="+mn-cs"/>
              </a:rPr>
              <a:t> family history could be recommended for an early start of </a:t>
            </a:r>
            <a:r>
              <a:rPr lang="en-GB" sz="1200" kern="1200" dirty="0" err="1">
                <a:solidFill>
                  <a:schemeClr val="tx1"/>
                </a:solidFill>
                <a:effectLst/>
                <a:latin typeface="+mn-lt"/>
                <a:ea typeface="+mn-ea"/>
                <a:cs typeface="+mn-cs"/>
              </a:rPr>
              <a:t>AnxD</a:t>
            </a:r>
            <a:r>
              <a:rPr lang="en-GB" sz="1200" kern="1200" dirty="0">
                <a:solidFill>
                  <a:schemeClr val="tx1"/>
                </a:solidFill>
                <a:effectLst/>
                <a:latin typeface="+mn-lt"/>
                <a:ea typeface="+mn-ea"/>
                <a:cs typeface="+mn-cs"/>
              </a:rPr>
              <a:t> treatment without waiting for abstinence.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Use of Anxiolytics  ( Generalised</a:t>
            </a:r>
            <a:r>
              <a:rPr lang="en-GB" sz="1200" b="1" kern="1200" baseline="0" dirty="0">
                <a:solidFill>
                  <a:schemeClr val="tx1"/>
                </a:solidFill>
                <a:effectLst/>
                <a:latin typeface="+mn-lt"/>
                <a:ea typeface="+mn-ea"/>
                <a:cs typeface="+mn-cs"/>
              </a:rPr>
              <a:t> anxiety and social anxiety)</a:t>
            </a:r>
            <a:endParaRPr lang="en-GB" sz="1200" b="1"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Buspirone</a:t>
            </a:r>
            <a:r>
              <a:rPr lang="en-GB" sz="1200" kern="1200" dirty="0">
                <a:solidFill>
                  <a:schemeClr val="tx1"/>
                </a:solidFill>
                <a:effectLst/>
                <a:latin typeface="+mn-lt"/>
                <a:ea typeface="+mn-ea"/>
                <a:cs typeface="+mn-cs"/>
              </a:rPr>
              <a:t> has</a:t>
            </a:r>
            <a:r>
              <a:rPr lang="en-GB" sz="1200" kern="1200" baseline="0" dirty="0">
                <a:solidFill>
                  <a:schemeClr val="tx1"/>
                </a:solidFill>
                <a:effectLst/>
                <a:latin typeface="+mn-lt"/>
                <a:ea typeface="+mn-ea"/>
                <a:cs typeface="+mn-cs"/>
              </a:rPr>
              <a:t> been</a:t>
            </a:r>
            <a:r>
              <a:rPr lang="en-GB" sz="1200" kern="1200" dirty="0">
                <a:solidFill>
                  <a:schemeClr val="tx1"/>
                </a:solidFill>
                <a:effectLst/>
                <a:latin typeface="+mn-lt"/>
                <a:ea typeface="+mn-ea"/>
                <a:cs typeface="+mn-cs"/>
              </a:rPr>
              <a:t> found to be effective in comorbid AUD and </a:t>
            </a:r>
            <a:r>
              <a:rPr lang="en-GB" sz="1200" kern="1200" dirty="0" err="1">
                <a:solidFill>
                  <a:schemeClr val="tx1"/>
                </a:solidFill>
                <a:effectLst/>
                <a:latin typeface="+mn-lt"/>
                <a:ea typeface="+mn-ea"/>
                <a:cs typeface="+mn-cs"/>
              </a:rPr>
              <a:t>AnxD</a:t>
            </a:r>
            <a:r>
              <a:rPr lang="en-GB" sz="1200" kern="1200" dirty="0">
                <a:solidFill>
                  <a:schemeClr val="tx1"/>
                </a:solidFill>
                <a:effectLst/>
                <a:latin typeface="+mn-lt"/>
                <a:ea typeface="+mn-ea"/>
                <a:cs typeface="+mn-cs"/>
              </a:rPr>
              <a:t> patients. </a:t>
            </a:r>
          </a:p>
          <a:p>
            <a:r>
              <a:rPr lang="en-GB" sz="1200" kern="1200" dirty="0">
                <a:solidFill>
                  <a:schemeClr val="tx1"/>
                </a:solidFill>
                <a:effectLst/>
                <a:latin typeface="+mn-lt"/>
                <a:ea typeface="+mn-ea"/>
                <a:cs typeface="+mn-cs"/>
              </a:rPr>
              <a:t>In addition, </a:t>
            </a:r>
            <a:r>
              <a:rPr lang="en-GB" sz="1200" kern="1200" dirty="0" err="1">
                <a:solidFill>
                  <a:schemeClr val="tx1"/>
                </a:solidFill>
                <a:effectLst/>
                <a:latin typeface="+mn-lt"/>
                <a:ea typeface="+mn-ea"/>
                <a:cs typeface="+mn-cs"/>
              </a:rPr>
              <a:t>buspirone</a:t>
            </a:r>
            <a:r>
              <a:rPr lang="en-GB" sz="1200" kern="1200" dirty="0">
                <a:solidFill>
                  <a:schemeClr val="tx1"/>
                </a:solidFill>
                <a:effectLst/>
                <a:latin typeface="+mn-lt"/>
                <a:ea typeface="+mn-ea"/>
                <a:cs typeface="+mn-cs"/>
              </a:rPr>
              <a:t> has</a:t>
            </a:r>
            <a:r>
              <a:rPr lang="en-GB" sz="1200" kern="1200" baseline="0" dirty="0">
                <a:solidFill>
                  <a:schemeClr val="tx1"/>
                </a:solidFill>
                <a:effectLst/>
                <a:latin typeface="+mn-lt"/>
                <a:ea typeface="+mn-ea"/>
                <a:cs typeface="+mn-cs"/>
              </a:rPr>
              <a:t> been</a:t>
            </a:r>
            <a:r>
              <a:rPr lang="en-GB" sz="1200" kern="1200" dirty="0">
                <a:solidFill>
                  <a:schemeClr val="tx1"/>
                </a:solidFill>
                <a:effectLst/>
                <a:latin typeface="+mn-lt"/>
                <a:ea typeface="+mn-ea"/>
                <a:cs typeface="+mn-cs"/>
              </a:rPr>
              <a:t> associated with greater retention, anxiety reduction, slower return to excessive drinking, and a smaller number of days of drinking.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Use of Opioid Antagonists </a:t>
            </a:r>
          </a:p>
          <a:p>
            <a:r>
              <a:rPr lang="en-GB" sz="1200" kern="1200" dirty="0">
                <a:solidFill>
                  <a:schemeClr val="tx1"/>
                </a:solidFill>
                <a:effectLst/>
                <a:latin typeface="+mn-lt"/>
                <a:ea typeface="+mn-ea"/>
                <a:cs typeface="+mn-cs"/>
              </a:rPr>
              <a:t>An </a:t>
            </a:r>
            <a:r>
              <a:rPr lang="en-GB" sz="1200" kern="1200" dirty="0" err="1">
                <a:solidFill>
                  <a:schemeClr val="tx1"/>
                </a:solidFill>
                <a:effectLst/>
                <a:latin typeface="+mn-lt"/>
                <a:ea typeface="+mn-ea"/>
                <a:cs typeface="+mn-cs"/>
              </a:rPr>
              <a:t>RCT</a:t>
            </a:r>
            <a:r>
              <a:rPr lang="en-GB" sz="1200" kern="1200" dirty="0">
                <a:solidFill>
                  <a:schemeClr val="tx1"/>
                </a:solidFill>
                <a:effectLst/>
                <a:latin typeface="+mn-lt"/>
                <a:ea typeface="+mn-ea"/>
                <a:cs typeface="+mn-cs"/>
              </a:rPr>
              <a:t> comparing naltrexone vs. disulfiram was performed in AUD patients. The investigators found an improvement in anxiety symptoms in both naltrexone and disulfiram patients. There was no significant advantage of the combination of both medications</a:t>
            </a:r>
          </a:p>
          <a:p>
            <a:endParaRPr lang="en-GB" baseline="0" dirty="0"/>
          </a:p>
        </p:txBody>
      </p:sp>
      <p:sp>
        <p:nvSpPr>
          <p:cNvPr id="4" name="Slide Number Placeholder 3"/>
          <p:cNvSpPr>
            <a:spLocks noGrp="1"/>
          </p:cNvSpPr>
          <p:nvPr>
            <p:ph type="sldNum" sz="quarter" idx="10"/>
          </p:nvPr>
        </p:nvSpPr>
        <p:spPr/>
        <p:txBody>
          <a:bodyPr/>
          <a:lstStyle/>
          <a:p>
            <a:fld id="{86E623EF-F146-4267-9795-02424D1632A7}" type="slidenum">
              <a:rPr lang="en-GB" smtClean="0"/>
              <a:t>31</a:t>
            </a:fld>
            <a:endParaRPr lang="en-GB"/>
          </a:p>
        </p:txBody>
      </p:sp>
    </p:spTree>
    <p:extLst>
      <p:ext uri="{BB962C8B-B14F-4D97-AF65-F5344CB8AC3E}">
        <p14:creationId xmlns:p14="http://schemas.microsoft.com/office/powerpoint/2010/main" val="3574920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a:t>
            </a:r>
            <a:r>
              <a:rPr lang="en-GB" baseline="0" dirty="0"/>
              <a:t> British legions/ Combat stress local veterans groups.</a:t>
            </a:r>
          </a:p>
          <a:p>
            <a:r>
              <a:rPr lang="en-GB" baseline="0" dirty="0"/>
              <a:t>See below about avoiding discussion of trauma however need to have care in this process</a:t>
            </a:r>
          </a:p>
          <a:p>
            <a:endParaRPr lang="en-GB" dirty="0"/>
          </a:p>
          <a:p>
            <a:endParaRPr lang="en-GB" dirty="0"/>
          </a:p>
          <a:p>
            <a:r>
              <a:rPr lang="en-GB" b="1" dirty="0"/>
              <a:t>Prevalence</a:t>
            </a:r>
            <a:r>
              <a:rPr lang="en-GB" b="1" baseline="0" dirty="0"/>
              <a:t> of </a:t>
            </a:r>
            <a:r>
              <a:rPr lang="en-GB" b="1" baseline="0" dirty="0" err="1"/>
              <a:t>PTSD</a:t>
            </a:r>
            <a:r>
              <a:rPr lang="en-GB" b="1" baseline="0" dirty="0"/>
              <a:t> and Comorbid Alcohol and Drug use</a:t>
            </a:r>
          </a:p>
          <a:p>
            <a:r>
              <a:rPr lang="en-GB" baseline="0" dirty="0"/>
              <a:t>Goldstein (2016)</a:t>
            </a:r>
            <a:endParaRPr lang="en-GB" dirty="0"/>
          </a:p>
          <a:p>
            <a:r>
              <a:rPr lang="en-US" sz="1200" b="0" i="0" u="none" strike="noStrike" kern="1200" baseline="0" dirty="0">
                <a:solidFill>
                  <a:schemeClr val="tx1"/>
                </a:solidFill>
                <a:latin typeface="+mn-lt"/>
                <a:ea typeface="+mn-ea"/>
                <a:cs typeface="+mn-cs"/>
              </a:rPr>
              <a:t>Results from the National Epidemiologic Survey on Alcohol and Related Conditions-III (2012-2013)</a:t>
            </a:r>
          </a:p>
          <a:p>
            <a:r>
              <a:rPr lang="en-US" sz="1200" b="0" i="0" u="none" strike="noStrike" kern="1200" baseline="0" dirty="0">
                <a:solidFill>
                  <a:schemeClr val="tx1"/>
                </a:solidFill>
                <a:latin typeface="+mn-lt"/>
                <a:ea typeface="+mn-ea"/>
                <a:cs typeface="+mn-cs"/>
              </a:rPr>
              <a:t>Total sample size was 36,309, reflecting a household response rate of 72%, a person-level rate of 84%, and an overall rate of 60.1%, similar to other recent U.S. national surveys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diagnostic interview was the </a:t>
            </a:r>
            <a:r>
              <a:rPr lang="en-GB" sz="1200" b="0" i="0" u="none" strike="noStrike" kern="1200" baseline="0" dirty="0" err="1">
                <a:solidFill>
                  <a:schemeClr val="tx1"/>
                </a:solidFill>
                <a:latin typeface="+mn-lt"/>
                <a:ea typeface="+mn-ea"/>
                <a:cs typeface="+mn-cs"/>
              </a:rPr>
              <a:t>NIAAA</a:t>
            </a:r>
            <a:r>
              <a:rPr lang="en-GB" sz="1200" b="0" i="0" u="none" strike="noStrike" kern="1200" baseline="0" dirty="0">
                <a:solidFill>
                  <a:schemeClr val="tx1"/>
                </a:solidFill>
                <a:latin typeface="+mn-lt"/>
                <a:ea typeface="+mn-ea"/>
                <a:cs typeface="+mn-cs"/>
              </a:rPr>
              <a:t> Alcohol Use Disorder and Associated Disabilities Interview Schedule–5 (AUDADIS-5) [34], designed to measure DSM-5 </a:t>
            </a:r>
            <a:r>
              <a:rPr lang="en-GB" sz="1200" b="0" i="0" u="none" strike="noStrike" kern="1200" baseline="0" dirty="0" err="1">
                <a:solidFill>
                  <a:schemeClr val="tx1"/>
                </a:solidFill>
                <a:latin typeface="+mn-lt"/>
                <a:ea typeface="+mn-ea"/>
                <a:cs typeface="+mn-cs"/>
              </a:rPr>
              <a:t>PTSD</a:t>
            </a:r>
            <a:r>
              <a:rPr lang="en-GB" sz="1200" b="0" i="0" u="none" strike="noStrike" kern="1200" baseline="0" dirty="0">
                <a:solidFill>
                  <a:schemeClr val="tx1"/>
                </a:solidFill>
                <a:latin typeface="+mn-lt"/>
                <a:ea typeface="+mn-ea"/>
                <a:cs typeface="+mn-cs"/>
              </a:rPr>
              <a:t>, alcohol (AUD) and nicotine (</a:t>
            </a:r>
            <a:r>
              <a:rPr lang="en-GB" sz="1200" b="0" i="0" u="none" strike="noStrike" kern="1200" baseline="0" dirty="0" err="1">
                <a:solidFill>
                  <a:schemeClr val="tx1"/>
                </a:solidFill>
                <a:latin typeface="+mn-lt"/>
                <a:ea typeface="+mn-ea"/>
                <a:cs typeface="+mn-cs"/>
              </a:rPr>
              <a:t>NUD</a:t>
            </a:r>
            <a:r>
              <a:rPr lang="en-GB" sz="1200" b="0" i="0" u="none" strike="noStrike" kern="1200" baseline="0" dirty="0">
                <a:solidFill>
                  <a:schemeClr val="tx1"/>
                </a:solidFill>
                <a:latin typeface="+mn-lt"/>
                <a:ea typeface="+mn-ea"/>
                <a:cs typeface="+mn-cs"/>
              </a:rPr>
              <a:t>) use disorders, specific </a:t>
            </a:r>
            <a:r>
              <a:rPr lang="en-GB" sz="1200" b="0" i="0" u="none" strike="noStrike" kern="1200" baseline="0" dirty="0" err="1">
                <a:solidFill>
                  <a:schemeClr val="tx1"/>
                </a:solidFill>
                <a:latin typeface="+mn-lt"/>
                <a:ea typeface="+mn-ea"/>
                <a:cs typeface="+mn-cs"/>
              </a:rPr>
              <a:t>DUDs</a:t>
            </a:r>
            <a:r>
              <a:rPr lang="en-GB" sz="1200" b="0" i="0" u="none" strike="noStrike" kern="1200" baseline="0" dirty="0">
                <a:solidFill>
                  <a:schemeClr val="tx1"/>
                </a:solidFill>
                <a:latin typeface="+mn-lt"/>
                <a:ea typeface="+mn-ea"/>
                <a:cs typeface="+mn-cs"/>
              </a:rPr>
              <a:t>, and selected mood, anxiety, eating, and personality disorders (</a:t>
            </a:r>
            <a:r>
              <a:rPr lang="en-GB" sz="1200" b="0" i="0" u="none" strike="noStrike" kern="1200" baseline="0" dirty="0" err="1">
                <a:solidFill>
                  <a:schemeClr val="tx1"/>
                </a:solidFill>
                <a:latin typeface="+mn-lt"/>
                <a:ea typeface="+mn-ea"/>
                <a:cs typeface="+mn-cs"/>
              </a:rPr>
              <a:t>PDs</a:t>
            </a:r>
            <a:r>
              <a:rPr lang="en-GB" sz="1200" b="0" i="0" u="none" strike="noStrike" kern="1200" baseline="0" dirty="0">
                <a:solidFill>
                  <a:schemeClr val="tx1"/>
                </a:solidFill>
                <a:latin typeface="+mn-lt"/>
                <a:ea typeface="+mn-ea"/>
                <a:cs typeface="+mn-cs"/>
              </a:rPr>
              <a:t>).</a:t>
            </a:r>
          </a:p>
          <a:p>
            <a:r>
              <a:rPr lang="en-GB" sz="1200" b="0" i="0" u="none" strike="noStrike" kern="1200" baseline="0" dirty="0">
                <a:solidFill>
                  <a:schemeClr val="tx1"/>
                </a:solidFill>
                <a:latin typeface="+mn-lt"/>
                <a:ea typeface="+mn-ea"/>
                <a:cs typeface="+mn-cs"/>
              </a:rPr>
              <a:t>		Past year		Lifetime </a:t>
            </a:r>
          </a:p>
          <a:p>
            <a:r>
              <a:rPr lang="en-US" sz="1200" b="0" i="0" u="none" strike="noStrike" kern="1200" baseline="0" dirty="0">
                <a:solidFill>
                  <a:schemeClr val="tx1"/>
                </a:solidFill>
                <a:latin typeface="+mn-lt"/>
                <a:ea typeface="+mn-ea"/>
                <a:cs typeface="+mn-cs"/>
              </a:rPr>
              <a:t>Any substance use disorder	</a:t>
            </a:r>
            <a:r>
              <a:rPr lang="en-US" sz="1200" b="1" i="0" u="none" strike="noStrike" kern="1200" baseline="0" dirty="0">
                <a:solidFill>
                  <a:schemeClr val="tx1"/>
                </a:solidFill>
                <a:latin typeface="+mn-lt"/>
                <a:ea typeface="+mn-ea"/>
                <a:cs typeface="+mn-cs"/>
              </a:rPr>
              <a:t>1.3 </a:t>
            </a:r>
            <a:r>
              <a:rPr lang="en-US" sz="1200" b="0" i="0" u="none" strike="noStrike" kern="1200" baseline="0" dirty="0">
                <a:solidFill>
                  <a:schemeClr val="tx1"/>
                </a:solidFill>
                <a:latin typeface="+mn-lt"/>
                <a:ea typeface="+mn-ea"/>
                <a:cs typeface="+mn-cs"/>
              </a:rPr>
              <a:t>(1.13–1.56)		</a:t>
            </a:r>
            <a:r>
              <a:rPr lang="en-US" sz="1200" b="1" i="0" u="none" strike="noStrike" kern="1200" baseline="0" dirty="0">
                <a:solidFill>
                  <a:schemeClr val="tx1"/>
                </a:solidFill>
                <a:latin typeface="+mn-lt"/>
                <a:ea typeface="+mn-ea"/>
                <a:cs typeface="+mn-cs"/>
              </a:rPr>
              <a:t>1.5 </a:t>
            </a:r>
            <a:r>
              <a:rPr lang="en-US" sz="1200" b="0" i="0" u="none" strike="noStrike" kern="1200" baseline="0" dirty="0">
                <a:solidFill>
                  <a:schemeClr val="tx1"/>
                </a:solidFill>
                <a:latin typeface="+mn-lt"/>
                <a:ea typeface="+mn-ea"/>
                <a:cs typeface="+mn-cs"/>
              </a:rPr>
              <a:t>(1.34–1.74) 	</a:t>
            </a:r>
          </a:p>
          <a:p>
            <a:r>
              <a:rPr lang="en-US" sz="1200" b="0" i="0" u="none" strike="noStrike" kern="1200" baseline="0" dirty="0">
                <a:solidFill>
                  <a:schemeClr val="tx1"/>
                </a:solidFill>
                <a:latin typeface="+mn-lt"/>
                <a:ea typeface="+mn-ea"/>
                <a:cs typeface="+mn-cs"/>
              </a:rPr>
              <a:t>Alcohol use disorder	0.9 (0.77–1.10)		</a:t>
            </a:r>
            <a:r>
              <a:rPr lang="en-US" sz="1200" b="1" i="0" u="none" strike="noStrike" kern="1200" baseline="0" dirty="0">
                <a:solidFill>
                  <a:schemeClr val="tx1"/>
                </a:solidFill>
                <a:latin typeface="+mn-lt"/>
                <a:ea typeface="+mn-ea"/>
                <a:cs typeface="+mn-cs"/>
              </a:rPr>
              <a:t>1.2 </a:t>
            </a:r>
            <a:r>
              <a:rPr lang="en-US" sz="1200" b="0" i="0" u="none" strike="noStrike" kern="1200" baseline="0" dirty="0">
                <a:solidFill>
                  <a:schemeClr val="tx1"/>
                </a:solidFill>
                <a:latin typeface="+mn-lt"/>
                <a:ea typeface="+mn-ea"/>
                <a:cs typeface="+mn-cs"/>
              </a:rPr>
              <a:t>(1.01–1.37) 	</a:t>
            </a:r>
          </a:p>
          <a:p>
            <a:r>
              <a:rPr lang="en-GB" sz="1200" b="0" i="0" u="none" strike="noStrike" kern="1200" baseline="0" dirty="0">
                <a:solidFill>
                  <a:schemeClr val="tx1"/>
                </a:solidFill>
                <a:latin typeface="+mn-lt"/>
                <a:ea typeface="+mn-ea"/>
                <a:cs typeface="+mn-cs"/>
              </a:rPr>
              <a:t>Nicotine use disorder	</a:t>
            </a:r>
            <a:r>
              <a:rPr lang="en-GB" sz="1200" b="1" i="0" u="none" strike="noStrike" kern="1200" baseline="0" dirty="0">
                <a:solidFill>
                  <a:schemeClr val="tx1"/>
                </a:solidFill>
                <a:latin typeface="+mn-lt"/>
                <a:ea typeface="+mn-ea"/>
                <a:cs typeface="+mn-cs"/>
              </a:rPr>
              <a:t>1.2 </a:t>
            </a:r>
            <a:r>
              <a:rPr lang="en-GB" sz="1200" b="0" i="0" u="none" strike="noStrike" kern="1200" baseline="0" dirty="0">
                <a:solidFill>
                  <a:schemeClr val="tx1"/>
                </a:solidFill>
                <a:latin typeface="+mn-lt"/>
                <a:ea typeface="+mn-ea"/>
                <a:cs typeface="+mn-cs"/>
              </a:rPr>
              <a:t>(1.06–1.46)		</a:t>
            </a:r>
            <a:r>
              <a:rPr lang="en-GB" sz="1200" b="1" i="0" u="none" strike="noStrike" kern="1200" baseline="0" dirty="0">
                <a:solidFill>
                  <a:schemeClr val="tx1"/>
                </a:solidFill>
                <a:latin typeface="+mn-lt"/>
                <a:ea typeface="+mn-ea"/>
                <a:cs typeface="+mn-cs"/>
              </a:rPr>
              <a:t>1.3 </a:t>
            </a:r>
            <a:r>
              <a:rPr lang="en-GB" sz="1200" b="0" i="0" u="none" strike="noStrike" kern="1200" baseline="0" dirty="0">
                <a:solidFill>
                  <a:schemeClr val="tx1"/>
                </a:solidFill>
                <a:latin typeface="+mn-lt"/>
                <a:ea typeface="+mn-ea"/>
                <a:cs typeface="+mn-cs"/>
              </a:rPr>
              <a:t>(1.16–1.48) 	</a:t>
            </a:r>
          </a:p>
          <a:p>
            <a:r>
              <a:rPr lang="en-US" sz="1200" b="0" i="0" u="none" strike="noStrike" kern="1200" baseline="0" dirty="0">
                <a:solidFill>
                  <a:schemeClr val="tx1"/>
                </a:solidFill>
                <a:latin typeface="+mn-lt"/>
                <a:ea typeface="+mn-ea"/>
                <a:cs typeface="+mn-cs"/>
              </a:rPr>
              <a:t>Any drug use disorder	</a:t>
            </a:r>
            <a:r>
              <a:rPr lang="en-US" sz="1200" b="1" i="0" u="none" strike="noStrike" kern="1200" baseline="0" dirty="0">
                <a:solidFill>
                  <a:schemeClr val="tx1"/>
                </a:solidFill>
                <a:latin typeface="+mn-lt"/>
                <a:ea typeface="+mn-ea"/>
                <a:cs typeface="+mn-cs"/>
              </a:rPr>
              <a:t>1.7 </a:t>
            </a:r>
            <a:r>
              <a:rPr lang="en-US" sz="1200" b="0" i="0" u="none" strike="noStrike" kern="1200" baseline="0" dirty="0">
                <a:solidFill>
                  <a:schemeClr val="tx1"/>
                </a:solidFill>
                <a:latin typeface="+mn-lt"/>
                <a:ea typeface="+mn-ea"/>
                <a:cs typeface="+mn-cs"/>
              </a:rPr>
              <a:t>(1.29–2.14)		</a:t>
            </a:r>
            <a:r>
              <a:rPr lang="en-US" sz="1200" b="1" i="0" u="none" strike="noStrike" kern="1200" baseline="0" dirty="0">
                <a:solidFill>
                  <a:schemeClr val="tx1"/>
                </a:solidFill>
                <a:latin typeface="+mn-lt"/>
                <a:ea typeface="+mn-ea"/>
                <a:cs typeface="+mn-cs"/>
              </a:rPr>
              <a:t>1.5 </a:t>
            </a:r>
            <a:r>
              <a:rPr lang="en-US" sz="1200" b="0" i="0" u="none" strike="noStrike" kern="1200" baseline="0" dirty="0">
                <a:solidFill>
                  <a:schemeClr val="tx1"/>
                </a:solidFill>
                <a:latin typeface="+mn-lt"/>
                <a:ea typeface="+mn-ea"/>
                <a:cs typeface="+mn-cs"/>
              </a:rPr>
              <a:t>(1.24–1.81)	</a:t>
            </a:r>
          </a:p>
          <a:p>
            <a:endParaRPr lang="en-GB" dirty="0"/>
          </a:p>
          <a:p>
            <a:endParaRPr lang="en-GB" dirty="0"/>
          </a:p>
          <a:p>
            <a:r>
              <a:rPr lang="en-GB" b="1" dirty="0"/>
              <a:t>History</a:t>
            </a:r>
            <a:r>
              <a:rPr lang="en-GB" b="1" baseline="0" dirty="0"/>
              <a:t> taking elements</a:t>
            </a:r>
          </a:p>
          <a:p>
            <a:endParaRPr lang="en-GB" dirty="0"/>
          </a:p>
          <a:p>
            <a:r>
              <a:rPr lang="en-GB" dirty="0"/>
              <a:t>General principles </a:t>
            </a:r>
            <a:r>
              <a:rPr lang="en-GB" dirty="0" err="1"/>
              <a:t>CADMHC</a:t>
            </a:r>
            <a:r>
              <a:rPr lang="en-GB" dirty="0"/>
              <a:t> 2016 </a:t>
            </a:r>
            <a:r>
              <a:rPr lang="en-GB" dirty="0" err="1"/>
              <a:t>pg</a:t>
            </a:r>
            <a:r>
              <a:rPr lang="en-GB" dirty="0"/>
              <a:t> 154</a:t>
            </a:r>
          </a:p>
          <a:p>
            <a:r>
              <a:rPr lang="en-US" sz="1200" b="1" i="0" u="none" strike="noStrike" kern="1200" baseline="0" dirty="0">
                <a:solidFill>
                  <a:schemeClr val="tx1"/>
                </a:solidFill>
                <a:latin typeface="+mn-lt"/>
                <a:ea typeface="+mn-ea"/>
                <a:cs typeface="+mn-cs"/>
              </a:rPr>
              <a:t>“It is common for the frequency of trauma-related symptoms to increase when a person stops drinking or using drugs This is because clients often use these substances to suppress these feelings and control traumatic thoughts However, it is important  to note that avoidance symptoms, rather than re-experiencing symptoms, have been associated with the perpetuation of trauma-related symptoms. It is therefore crucial that if a person does become</a:t>
            </a:r>
          </a:p>
          <a:p>
            <a:r>
              <a:rPr lang="en-US" sz="1200" b="1" i="0" u="none" strike="noStrike" kern="1200" baseline="0" dirty="0">
                <a:solidFill>
                  <a:schemeClr val="tx1"/>
                </a:solidFill>
                <a:latin typeface="+mn-lt"/>
                <a:ea typeface="+mn-ea"/>
                <a:cs typeface="+mn-cs"/>
              </a:rPr>
              <a:t>upset due to these traumatic thoughts, that they are not encouraged to avoid or suppress these thoughts</a:t>
            </a:r>
          </a:p>
          <a:p>
            <a:r>
              <a:rPr lang="en-US" sz="1200" b="1" i="0" u="none" strike="noStrike" kern="1200" baseline="0" dirty="0">
                <a:solidFill>
                  <a:schemeClr val="tx1"/>
                </a:solidFill>
                <a:latin typeface="+mn-lt"/>
                <a:ea typeface="+mn-ea"/>
                <a:cs typeface="+mn-cs"/>
              </a:rPr>
              <a:t>or feelings. Telling a person not to think or talk about what happened may also intensify feelings of guilt</a:t>
            </a:r>
          </a:p>
          <a:p>
            <a:r>
              <a:rPr lang="en-US" sz="1200" b="1" i="0" u="none" strike="noStrike" kern="1200" baseline="0" dirty="0">
                <a:solidFill>
                  <a:schemeClr val="tx1"/>
                </a:solidFill>
                <a:latin typeface="+mn-lt"/>
                <a:ea typeface="+mn-ea"/>
                <a:cs typeface="+mn-cs"/>
              </a:rPr>
              <a:t>and shame. For those who have experienced abuse, it may closely re-enact his/her experience of being</a:t>
            </a:r>
          </a:p>
          <a:p>
            <a:r>
              <a:rPr lang="en-US" sz="1200" b="1" i="0" u="none" strike="noStrike" kern="1200" baseline="0" dirty="0">
                <a:solidFill>
                  <a:schemeClr val="tx1"/>
                </a:solidFill>
                <a:latin typeface="+mn-lt"/>
                <a:ea typeface="+mn-ea"/>
                <a:cs typeface="+mn-cs"/>
              </a:rPr>
              <a:t>told to keep quiet about it This does not mean that clients should be pushed to revisit events or</a:t>
            </a:r>
          </a:p>
          <a:p>
            <a:r>
              <a:rPr lang="en-US" sz="1200" b="1" i="0" u="none" strike="noStrike" kern="1200" baseline="0" dirty="0">
                <a:solidFill>
                  <a:schemeClr val="tx1"/>
                </a:solidFill>
                <a:latin typeface="+mn-lt"/>
                <a:ea typeface="+mn-ea"/>
                <a:cs typeface="+mn-cs"/>
              </a:rPr>
              <a:t>disclose information if they are not ready to do so. Rather, it means that it is understandable that the person</a:t>
            </a:r>
          </a:p>
          <a:p>
            <a:r>
              <a:rPr lang="en-US" sz="1200" b="1" i="0" u="none" strike="noStrike" kern="1200" baseline="0" dirty="0">
                <a:solidFill>
                  <a:schemeClr val="tx1"/>
                </a:solidFill>
                <a:latin typeface="+mn-lt"/>
                <a:ea typeface="+mn-ea"/>
                <a:cs typeface="+mn-cs"/>
              </a:rPr>
              <a:t>may be upset by these thoughts and feelings that may arise, and he/she should be allowed to engage with</a:t>
            </a:r>
          </a:p>
          <a:p>
            <a:r>
              <a:rPr lang="en-US" sz="1200" b="1" i="0" u="none" strike="noStrike" kern="1200" baseline="0" dirty="0">
                <a:solidFill>
                  <a:schemeClr val="tx1"/>
                </a:solidFill>
                <a:latin typeface="+mn-lt"/>
                <a:ea typeface="+mn-ea"/>
                <a:cs typeface="+mn-cs"/>
              </a:rPr>
              <a:t>these feelings in order to help process the trauma emotionally</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“It is crucial that clients are not forced to discuss any details about past events if they do not wish to. It is preferable that clients develop good self-care and have skills to regulate their emotions before they delve deeply into their traumatic experiences or are exposed to the stories of others</a:t>
            </a:r>
          </a:p>
          <a:p>
            <a:r>
              <a:rPr lang="en-US" sz="1200" b="0" i="0" u="none" strike="noStrike" kern="1200" baseline="0" dirty="0">
                <a:solidFill>
                  <a:schemeClr val="tx1"/>
                </a:solidFill>
                <a:latin typeface="+mn-lt"/>
                <a:ea typeface="+mn-ea"/>
                <a:cs typeface="+mn-cs"/>
              </a:rPr>
              <a:t>However, choice and control should be left to the client In-depth discussion of a person’s trauma</a:t>
            </a:r>
          </a:p>
          <a:p>
            <a:r>
              <a:rPr lang="en-US" sz="1200" b="0" i="0" u="none" strike="noStrike" kern="1200" baseline="0" dirty="0">
                <a:solidFill>
                  <a:schemeClr val="tx1"/>
                </a:solidFill>
                <a:latin typeface="+mn-lt"/>
                <a:ea typeface="+mn-ea"/>
                <a:cs typeface="+mn-cs"/>
              </a:rPr>
              <a:t>experiences should only be conducted by someone who is trained in dealing with trauma responses” (</a:t>
            </a:r>
            <a:r>
              <a:rPr lang="en-US" sz="1200" b="0" i="0" u="none" strike="noStrike" kern="1200" baseline="0" dirty="0" err="1">
                <a:solidFill>
                  <a:schemeClr val="tx1"/>
                </a:solidFill>
                <a:latin typeface="+mn-lt"/>
                <a:ea typeface="+mn-ea"/>
                <a:cs typeface="+mn-cs"/>
              </a:rPr>
              <a:t>pg</a:t>
            </a:r>
            <a:r>
              <a:rPr lang="en-US" sz="1200" b="0" i="0" u="none" strike="noStrike" kern="1200" baseline="0" dirty="0">
                <a:solidFill>
                  <a:schemeClr val="tx1"/>
                </a:solidFill>
                <a:latin typeface="+mn-lt"/>
                <a:ea typeface="+mn-ea"/>
                <a:cs typeface="+mn-cs"/>
              </a:rPr>
              <a:t> 154)</a:t>
            </a:r>
          </a:p>
          <a:p>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Treatment –Psychology </a:t>
            </a:r>
            <a:r>
              <a:rPr lang="en-GB" dirty="0" err="1"/>
              <a:t>CADMHC</a:t>
            </a:r>
            <a:r>
              <a:rPr lang="en-GB" dirty="0"/>
              <a:t> 2016 </a:t>
            </a:r>
            <a:r>
              <a:rPr lang="en-GB" dirty="0" err="1"/>
              <a:t>pg</a:t>
            </a:r>
            <a:r>
              <a:rPr lang="en-GB" dirty="0"/>
              <a:t> 156</a:t>
            </a:r>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number of clinical researchers have begun investigating the efficacy of integrated exposure-based</a:t>
            </a:r>
          </a:p>
          <a:p>
            <a:r>
              <a:rPr lang="en-US" sz="1200" b="0" i="0" u="none" strike="noStrike" kern="1200" baseline="0" dirty="0">
                <a:solidFill>
                  <a:schemeClr val="tx1"/>
                </a:solidFill>
                <a:latin typeface="+mn-lt"/>
                <a:ea typeface="+mn-ea"/>
                <a:cs typeface="+mn-cs"/>
              </a:rPr>
              <a:t>programs that address PTSD and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simultaneously. Typically this involves psychoeducation</a:t>
            </a:r>
          </a:p>
          <a:p>
            <a:r>
              <a:rPr lang="en-US" sz="1200" b="0" i="0" u="none" strike="noStrike" kern="1200" baseline="0" dirty="0">
                <a:solidFill>
                  <a:schemeClr val="tx1"/>
                </a:solidFill>
                <a:latin typeface="+mn-lt"/>
                <a:ea typeface="+mn-ea"/>
                <a:cs typeface="+mn-cs"/>
              </a:rPr>
              <a:t>regarding each disorder and their interrelatedness, coping skills training, relapse prevention, and imaginal</a:t>
            </a:r>
          </a:p>
          <a:p>
            <a:r>
              <a:rPr lang="en-US" sz="1200" b="0" i="0" u="none" strike="noStrike" kern="1200" baseline="0" dirty="0">
                <a:solidFill>
                  <a:schemeClr val="tx1"/>
                </a:solidFill>
                <a:latin typeface="+mn-lt"/>
                <a:ea typeface="+mn-ea"/>
                <a:cs typeface="+mn-cs"/>
              </a:rPr>
              <a:t>and/or in vivo exposure (i.e., exposure to memories and physical reminders of the trauma respectively)</a:t>
            </a:r>
          </a:p>
          <a:p>
            <a:r>
              <a:rPr lang="en-US" sz="1200" b="0" i="0" u="none" strike="noStrike" kern="1200" baseline="0" dirty="0">
                <a:solidFill>
                  <a:schemeClr val="tx1"/>
                </a:solidFill>
                <a:latin typeface="+mn-lt"/>
                <a:ea typeface="+mn-ea"/>
                <a:cs typeface="+mn-cs"/>
              </a:rPr>
              <a:t>Support for these programs is growing, with an increasing number of studies providing</a:t>
            </a:r>
          </a:p>
          <a:p>
            <a:r>
              <a:rPr lang="en-US" sz="1200" b="0" i="0" u="none" strike="noStrike" kern="1200" baseline="0" dirty="0">
                <a:solidFill>
                  <a:schemeClr val="tx1"/>
                </a:solidFill>
                <a:latin typeface="+mn-lt"/>
                <a:ea typeface="+mn-ea"/>
                <a:cs typeface="+mn-cs"/>
              </a:rPr>
              <a:t>evidence for their safety and efficacy. Participants in these studies did not demonstrate a worsening of</a:t>
            </a:r>
          </a:p>
          <a:p>
            <a:r>
              <a:rPr lang="en-US" sz="1200" b="0" i="0" u="none" strike="noStrike" kern="1200" baseline="0" dirty="0">
                <a:solidFill>
                  <a:schemeClr val="tx1"/>
                </a:solidFill>
                <a:latin typeface="+mn-lt"/>
                <a:ea typeface="+mn-ea"/>
                <a:cs typeface="+mn-cs"/>
              </a:rPr>
              <a:t>symptoms or high rates of relapse; on the contrary, they demonstrated improvements in relation to both</a:t>
            </a:r>
          </a:p>
          <a:p>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and PTSD outcomes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Eye movement Desensitization and reprocessing</a:t>
            </a:r>
          </a:p>
          <a:p>
            <a:r>
              <a:rPr lang="en-US" sz="1200" b="0" i="0" u="none" strike="noStrike" kern="1200" baseline="0" dirty="0">
                <a:solidFill>
                  <a:schemeClr val="tx1"/>
                </a:solidFill>
                <a:latin typeface="+mn-lt"/>
                <a:ea typeface="+mn-ea"/>
                <a:cs typeface="+mn-cs"/>
              </a:rPr>
              <a:t>National guidelines advise use of this in </a:t>
            </a:r>
            <a:r>
              <a:rPr lang="en-US" sz="1200" b="0" i="0" u="none" strike="noStrike" kern="1200" baseline="0" dirty="0" err="1">
                <a:solidFill>
                  <a:schemeClr val="tx1"/>
                </a:solidFill>
                <a:latin typeface="+mn-lt"/>
                <a:ea typeface="+mn-ea"/>
                <a:cs typeface="+mn-cs"/>
              </a:rPr>
              <a:t>PTSD</a:t>
            </a:r>
            <a:r>
              <a:rPr lang="en-US" sz="1200" b="0" i="0" u="none" strike="noStrike" kern="1200" baseline="0" dirty="0">
                <a:solidFill>
                  <a:schemeClr val="tx1"/>
                </a:solidFill>
                <a:latin typeface="+mn-lt"/>
                <a:ea typeface="+mn-ea"/>
                <a:cs typeface="+mn-cs"/>
              </a:rPr>
              <a:t> but limited evidence for comorbid substance misuse and PTSD</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Type of intervention Roberts 2015</a:t>
            </a:r>
          </a:p>
          <a:p>
            <a:r>
              <a:rPr lang="en-US" dirty="0"/>
              <a:t>Co-morbid post-traumatic stress disorder (PTSD) and substance use disorder (</a:t>
            </a:r>
            <a:r>
              <a:rPr lang="en-US" dirty="0" err="1"/>
              <a:t>SUD</a:t>
            </a:r>
            <a:r>
              <a:rPr lang="en-US" dirty="0"/>
              <a:t>) are common, difficult to treat, and associated with poor prognosis. This review aimed to determine the efficacy of individual and group psychological interventions aimed at treating comorbid PTSD and </a:t>
            </a:r>
            <a:r>
              <a:rPr lang="en-US" dirty="0" err="1"/>
              <a:t>SUD</a:t>
            </a:r>
            <a:r>
              <a:rPr lang="en-US" dirty="0"/>
              <a:t>, based on evidence from </a:t>
            </a:r>
            <a:r>
              <a:rPr lang="en-US" dirty="0" err="1"/>
              <a:t>randomised</a:t>
            </a:r>
            <a:r>
              <a:rPr lang="en-US" dirty="0"/>
              <a:t> controlled trials. Our pre-specified primary outcomes were PTSD severity, drug/alcohol use, and treatment completion. We undertook a comprehensive search strategy. Included studies were rated for methodological quality. Available evidence was judged through GRADE. Fourteen studies were included. </a:t>
            </a:r>
            <a:r>
              <a:rPr lang="en-US" b="1" dirty="0"/>
              <a:t>We found that individual trauma-focused cognitive–</a:t>
            </a:r>
            <a:r>
              <a:rPr lang="en-US" b="1" dirty="0" err="1"/>
              <a:t>behavioural</a:t>
            </a:r>
            <a:r>
              <a:rPr lang="en-US" b="1" dirty="0"/>
              <a:t> intervention, delivered alongside </a:t>
            </a:r>
            <a:r>
              <a:rPr lang="en-US" b="1" dirty="0" err="1"/>
              <a:t>SUD</a:t>
            </a:r>
            <a:r>
              <a:rPr lang="en-US" b="1" dirty="0"/>
              <a:t> intervention, was more effective than treatment as usual (TAU)/minimal intervention for PTSD severity post-treatment, and at subsequent follow-up. </a:t>
            </a:r>
            <a:r>
              <a:rPr lang="en-US" dirty="0"/>
              <a:t>There was no evidence of an effect for level of drug/alcohol use post-treatment but there was an effect at 5–7 months. Fewer participants completed trauma-focused intervention than TAU. </a:t>
            </a:r>
            <a:r>
              <a:rPr lang="en-US" b="1" dirty="0"/>
              <a:t>We found little evidence to support the use of individual or group-based non-trauma-focused interventions. </a:t>
            </a:r>
            <a:r>
              <a:rPr lang="en-US" dirty="0"/>
              <a:t>All findings were judged as being of low/very low quality. We concluded that there is evidence that individual trauma-focused psychological intervention delivered alongside </a:t>
            </a:r>
            <a:r>
              <a:rPr lang="en-US" dirty="0" err="1"/>
              <a:t>SUD</a:t>
            </a:r>
            <a:r>
              <a:rPr lang="en-US" dirty="0"/>
              <a:t> intervention can reduce PTSD severity, and drug/alcohol use. There is very little evidence to support use of non-trauma-focused individual or group-based interventions.</a:t>
            </a:r>
            <a:endParaRPr lang="en-US" sz="1200" b="0" i="0" u="none" strike="noStrike" kern="1200" baseline="0" dirty="0">
              <a:solidFill>
                <a:schemeClr val="tx1"/>
              </a:solidFill>
              <a:latin typeface="+mn-lt"/>
              <a:ea typeface="+mn-ea"/>
              <a:cs typeface="+mn-cs"/>
            </a:endParaRPr>
          </a:p>
          <a:p>
            <a:endParaRPr lang="en-GB" dirty="0"/>
          </a:p>
          <a:p>
            <a:r>
              <a:rPr lang="en-GB" b="1" dirty="0" err="1"/>
              <a:t>CADMHC</a:t>
            </a:r>
            <a:r>
              <a:rPr lang="en-GB" b="1" baseline="0" dirty="0"/>
              <a:t> </a:t>
            </a:r>
          </a:p>
          <a:p>
            <a:r>
              <a:rPr lang="en-GB" baseline="0" dirty="0"/>
              <a:t>Trauma focused = past focused treatment</a:t>
            </a:r>
            <a:endParaRPr lang="en-GB" dirty="0"/>
          </a:p>
          <a:p>
            <a:r>
              <a:rPr lang="en-GB" dirty="0"/>
              <a:t>Non</a:t>
            </a:r>
            <a:r>
              <a:rPr lang="en-GB" baseline="0" dirty="0"/>
              <a:t> trauma focused = present focused treatment</a:t>
            </a:r>
          </a:p>
          <a:p>
            <a:endParaRPr lang="en-GB" dirty="0"/>
          </a:p>
          <a:p>
            <a:r>
              <a:rPr lang="en-GB" b="1" dirty="0"/>
              <a:t>Medication </a:t>
            </a:r>
          </a:p>
          <a:p>
            <a:r>
              <a:rPr lang="en-US" sz="1200" b="0" i="0" u="none" strike="noStrike" kern="1200" dirty="0">
                <a:solidFill>
                  <a:schemeClr val="tx1"/>
                </a:solidFill>
                <a:effectLst/>
                <a:latin typeface="+mn-lt"/>
                <a:ea typeface="+mn-ea"/>
                <a:cs typeface="+mn-cs"/>
              </a:rPr>
              <a:t>Post-traumatic stress disorder – unclear</a:t>
            </a:r>
            <a:r>
              <a:rPr lang="en-US" sz="1200" b="0" i="0" u="none" strike="noStrike" kern="1200" baseline="0" dirty="0">
                <a:solidFill>
                  <a:schemeClr val="tx1"/>
                </a:solidFill>
                <a:effectLst/>
                <a:latin typeface="+mn-lt"/>
                <a:ea typeface="+mn-ea"/>
                <a:cs typeface="+mn-cs"/>
              </a:rPr>
              <a:t> of the use of medication in patients with comorbid Alcohol or drugs use disorders and </a:t>
            </a:r>
            <a:r>
              <a:rPr lang="en-US" sz="1200" b="0" i="0" u="none" strike="noStrike" kern="1200" baseline="0" dirty="0" err="1">
                <a:solidFill>
                  <a:schemeClr val="tx1"/>
                </a:solidFill>
                <a:effectLst/>
                <a:latin typeface="+mn-lt"/>
                <a:ea typeface="+mn-ea"/>
                <a:cs typeface="+mn-cs"/>
              </a:rPr>
              <a:t>PTSD</a:t>
            </a:r>
            <a:r>
              <a:rPr lang="en-US" sz="1200" b="0" i="0" u="none" strike="noStrike" kern="1200" baseline="0" dirty="0">
                <a:solidFill>
                  <a:schemeClr val="tx1"/>
                </a:solidFill>
                <a:effectLst/>
                <a:latin typeface="+mn-lt"/>
                <a:ea typeface="+mn-ea"/>
                <a:cs typeface="+mn-cs"/>
              </a:rPr>
              <a:t> – main approach is to use guidance for </a:t>
            </a:r>
            <a:r>
              <a:rPr lang="en-US" sz="1200" b="0" i="0" u="none" strike="noStrike" kern="1200" baseline="0" dirty="0" err="1">
                <a:solidFill>
                  <a:schemeClr val="tx1"/>
                </a:solidFill>
                <a:effectLst/>
                <a:latin typeface="+mn-lt"/>
                <a:ea typeface="+mn-ea"/>
                <a:cs typeface="+mn-cs"/>
              </a:rPr>
              <a:t>PTSD</a:t>
            </a:r>
            <a:r>
              <a:rPr lang="en-US" sz="1200" b="0" i="0" u="none" strike="noStrike" kern="1200" baseline="0" dirty="0">
                <a:solidFill>
                  <a:schemeClr val="tx1"/>
                </a:solidFill>
                <a:effectLst/>
                <a:latin typeface="+mn-lt"/>
                <a:ea typeface="+mn-ea"/>
                <a:cs typeface="+mn-cs"/>
              </a:rPr>
              <a:t> e.g., NICE</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NICE guideline [NG116] Published date: December 2018</a:t>
            </a:r>
          </a:p>
          <a:p>
            <a:r>
              <a:rPr lang="en-US" sz="1200" b="1" i="0" u="none" strike="noStrike" kern="1200" dirty="0">
                <a:solidFill>
                  <a:schemeClr val="tx1"/>
                </a:solidFill>
                <a:effectLst/>
                <a:latin typeface="+mn-lt"/>
                <a:ea typeface="+mn-ea"/>
                <a:cs typeface="+mn-cs"/>
              </a:rPr>
              <a:t>Drug treatments for adults</a:t>
            </a:r>
          </a:p>
          <a:p>
            <a:r>
              <a:rPr lang="en-US" sz="1200" b="0" i="0" u="none" strike="noStrike" kern="1200" dirty="0">
                <a:solidFill>
                  <a:schemeClr val="tx1"/>
                </a:solidFill>
                <a:effectLst/>
                <a:latin typeface="+mn-lt"/>
                <a:ea typeface="+mn-ea"/>
                <a:cs typeface="+mn-cs"/>
              </a:rPr>
              <a:t>1.6.24 Do not offer drug treatments, including benzodiazepines, to prevent PTSD in adults</a:t>
            </a:r>
          </a:p>
          <a:p>
            <a:r>
              <a:rPr lang="en-US" sz="1200" b="0" i="0" u="none" strike="noStrike" kern="1200" dirty="0">
                <a:solidFill>
                  <a:schemeClr val="tx1"/>
                </a:solidFill>
                <a:effectLst/>
                <a:latin typeface="+mn-lt"/>
                <a:ea typeface="+mn-ea"/>
                <a:cs typeface="+mn-cs"/>
              </a:rPr>
              <a:t>1.6.25 Consider venlafaxine</a:t>
            </a:r>
            <a:r>
              <a:rPr lang="en-US" sz="1200" b="0" i="0" u="none" strike="noStrike" kern="1200" baseline="300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or a selective serotonin reuptake inhibitor (</a:t>
            </a:r>
            <a:r>
              <a:rPr lang="en-US" sz="1200" b="0" i="0" u="none" strike="noStrike" kern="1200" dirty="0" err="1">
                <a:solidFill>
                  <a:schemeClr val="tx1"/>
                </a:solidFill>
                <a:effectLst/>
                <a:latin typeface="+mn-lt"/>
                <a:ea typeface="+mn-ea"/>
                <a:cs typeface="+mn-cs"/>
              </a:rPr>
              <a:t>SSRI</a:t>
            </a:r>
            <a:r>
              <a:rPr lang="en-US" sz="1200" b="0" i="0" u="none" strike="noStrike" kern="1200" dirty="0">
                <a:solidFill>
                  <a:schemeClr val="tx1"/>
                </a:solidFill>
                <a:effectLst/>
                <a:latin typeface="+mn-lt"/>
                <a:ea typeface="+mn-ea"/>
                <a:cs typeface="+mn-cs"/>
              </a:rPr>
              <a:t>), such as sertraline for adults with a diagnosis of PTSD if the person has a preference for drug treatment. Review this treatment regularly</a:t>
            </a:r>
          </a:p>
          <a:p>
            <a:r>
              <a:rPr lang="en-US" sz="1200" b="0" i="0" u="none" strike="noStrike" kern="1200" dirty="0">
                <a:solidFill>
                  <a:schemeClr val="tx1"/>
                </a:solidFill>
                <a:effectLst/>
                <a:latin typeface="+mn-lt"/>
                <a:ea typeface="+mn-ea"/>
                <a:cs typeface="+mn-cs"/>
              </a:rPr>
              <a:t>1.6.26 Consider antipsychotics such as risperidone</a:t>
            </a:r>
            <a:r>
              <a:rPr lang="en-US" sz="1200" b="0" i="0" u="none" strike="noStrike" kern="1200" baseline="300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in addition to psychological therapies to manage symptoms for adults with a diagnosis of PTSD if:</a:t>
            </a:r>
          </a:p>
          <a:p>
            <a:r>
              <a:rPr lang="en-US" sz="1200" b="0" i="0" u="none" strike="noStrike" kern="1200" dirty="0">
                <a:solidFill>
                  <a:schemeClr val="tx1"/>
                </a:solidFill>
                <a:effectLst/>
                <a:latin typeface="+mn-lt"/>
                <a:ea typeface="+mn-ea"/>
                <a:cs typeface="+mn-cs"/>
              </a:rPr>
              <a:t>They have disabling symptoms and </a:t>
            </a:r>
            <a:r>
              <a:rPr lang="en-US" sz="1200" b="0" i="0" u="none" strike="noStrike" kern="1200" dirty="0" err="1">
                <a:solidFill>
                  <a:schemeClr val="tx1"/>
                </a:solidFill>
                <a:effectLst/>
                <a:latin typeface="+mn-lt"/>
                <a:ea typeface="+mn-ea"/>
                <a:cs typeface="+mn-cs"/>
              </a:rPr>
              <a:t>behaviours</a:t>
            </a:r>
            <a:r>
              <a:rPr lang="en-US" sz="1200" b="0" i="0" u="none" strike="noStrike" kern="1200" dirty="0">
                <a:solidFill>
                  <a:schemeClr val="tx1"/>
                </a:solidFill>
                <a:effectLst/>
                <a:latin typeface="+mn-lt"/>
                <a:ea typeface="+mn-ea"/>
                <a:cs typeface="+mn-cs"/>
              </a:rPr>
              <a:t>, for example severe </a:t>
            </a:r>
            <a:r>
              <a:rPr lang="en-US" sz="1200" b="0" i="0" u="none" strike="noStrike" kern="1200" dirty="0" err="1">
                <a:solidFill>
                  <a:schemeClr val="tx1"/>
                </a:solidFill>
                <a:effectLst/>
                <a:latin typeface="+mn-lt"/>
                <a:ea typeface="+mn-ea"/>
                <a:cs typeface="+mn-cs"/>
              </a:rPr>
              <a:t>hyperarousal</a:t>
            </a:r>
            <a:r>
              <a:rPr lang="en-US" sz="1200" b="0" i="0" u="none" strike="noStrike" kern="1200" dirty="0">
                <a:solidFill>
                  <a:schemeClr val="tx1"/>
                </a:solidFill>
                <a:effectLst/>
                <a:latin typeface="+mn-lt"/>
                <a:ea typeface="+mn-ea"/>
                <a:cs typeface="+mn-cs"/>
              </a:rPr>
              <a:t> or psychotic symptoms </a:t>
            </a:r>
            <a:r>
              <a:rPr lang="en-US" sz="1200" b="1" i="0" u="none" strike="noStrike" kern="1200" dirty="0">
                <a:solidFill>
                  <a:schemeClr val="tx1"/>
                </a:solidFill>
                <a:effectLst/>
                <a:latin typeface="+mn-lt"/>
                <a:ea typeface="+mn-ea"/>
                <a:cs typeface="+mn-cs"/>
              </a:rPr>
              <a:t>and</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their symptoms have not responded to other drug or psychological treatments.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Antipsychotic treatment should be started and reviewed regularly by a specialist</a:t>
            </a:r>
          </a:p>
          <a:p>
            <a:endParaRPr lang="en-US"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effectLst/>
                <a:latin typeface="+mn-lt"/>
                <a:ea typeface="+mn-ea"/>
                <a:cs typeface="+mn-cs"/>
              </a:rPr>
              <a:t>Some clinical evidence for the use of sertraline, naltrexone and disulfiram in patients with these comorbid conditions.</a:t>
            </a:r>
            <a:endParaRPr lang="en-US" sz="1200" b="1" i="0" u="none" strike="noStrike" kern="1200" dirty="0">
              <a:solidFill>
                <a:schemeClr val="tx1"/>
              </a:solidFill>
              <a:effectLst/>
              <a:latin typeface="+mn-lt"/>
              <a:ea typeface="+mn-ea"/>
              <a:cs typeface="+mn-cs"/>
            </a:endParaRPr>
          </a:p>
          <a:p>
            <a:endParaRPr lang="en-GB" dirty="0"/>
          </a:p>
          <a:p>
            <a:r>
              <a:rPr lang="en-GB" b="1" baseline="0" dirty="0" err="1"/>
              <a:t>CADMHS</a:t>
            </a:r>
            <a:r>
              <a:rPr lang="en-GB" b="1" baseline="0" dirty="0"/>
              <a:t> </a:t>
            </a:r>
            <a:r>
              <a:rPr lang="en-GB" b="1" baseline="0" dirty="0" err="1"/>
              <a:t>pg</a:t>
            </a:r>
            <a:r>
              <a:rPr lang="en-GB" b="1" baseline="0" dirty="0"/>
              <a:t> 158 </a:t>
            </a:r>
            <a:endParaRPr lang="en-GB" b="0" baseline="0" dirty="0"/>
          </a:p>
          <a:p>
            <a:r>
              <a:rPr lang="en-GB" baseline="0" dirty="0"/>
              <a:t>Some evidence sertraline can be used safely and with efficacy  in less severe alcohol dependence and earlier onset PTSD</a:t>
            </a:r>
          </a:p>
          <a:p>
            <a:endParaRPr lang="en-GB" baseline="0" dirty="0"/>
          </a:p>
          <a:p>
            <a:r>
              <a:rPr lang="en-GB" sz="1200" b="1" kern="1200" dirty="0" err="1">
                <a:solidFill>
                  <a:schemeClr val="tx1"/>
                </a:solidFill>
                <a:effectLst/>
                <a:latin typeface="+mn-lt"/>
                <a:ea typeface="+mn-ea"/>
                <a:cs typeface="+mn-cs"/>
              </a:rPr>
              <a:t>Petrackis</a:t>
            </a:r>
            <a:r>
              <a:rPr lang="en-GB" sz="1200" b="1" kern="1200" dirty="0">
                <a:solidFill>
                  <a:schemeClr val="tx1"/>
                </a:solidFill>
                <a:effectLst/>
                <a:latin typeface="+mn-lt"/>
                <a:ea typeface="+mn-ea"/>
                <a:cs typeface="+mn-cs"/>
              </a:rPr>
              <a:t>  2006 ( disulfiram and naltrexone)</a:t>
            </a:r>
          </a:p>
          <a:p>
            <a:r>
              <a:rPr lang="en-GB" sz="1200" kern="1200" dirty="0">
                <a:solidFill>
                  <a:schemeClr val="tx1"/>
                </a:solidFill>
                <a:effectLst/>
                <a:latin typeface="+mn-lt"/>
                <a:ea typeface="+mn-ea"/>
                <a:cs typeface="+mn-cs"/>
              </a:rPr>
              <a:t>Background</a:t>
            </a:r>
          </a:p>
          <a:p>
            <a:r>
              <a:rPr lang="en-GB" sz="1200" kern="1200" dirty="0">
                <a:solidFill>
                  <a:schemeClr val="tx1"/>
                </a:solidFill>
                <a:effectLst/>
                <a:latin typeface="+mn-lt"/>
                <a:ea typeface="+mn-ea"/>
                <a:cs typeface="+mn-cs"/>
              </a:rPr>
              <a:t>Although disulfiram and naltrexone have been approved by the Food and Drug Administration for the treatment of alcoholism, the effect of these medications on alcohol use outcomes and on psychiatric symptoms is still unknown in patients with co-occurring disorders post-traumatic stress disorder (</a:t>
            </a:r>
            <a:r>
              <a:rPr lang="en-GB" sz="1200" kern="1200" dirty="0" err="1">
                <a:solidFill>
                  <a:schemeClr val="tx1"/>
                </a:solidFill>
                <a:effectLst/>
                <a:latin typeface="+mn-lt"/>
                <a:ea typeface="+mn-ea"/>
                <a:cs typeface="+mn-cs"/>
              </a:rPr>
              <a:t>PTSD</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Methods</a:t>
            </a:r>
          </a:p>
          <a:p>
            <a:r>
              <a:rPr lang="en-GB" sz="1200" kern="1200" dirty="0">
                <a:solidFill>
                  <a:schemeClr val="tx1"/>
                </a:solidFill>
                <a:effectLst/>
                <a:latin typeface="+mn-lt"/>
                <a:ea typeface="+mn-ea"/>
                <a:cs typeface="+mn-cs"/>
              </a:rPr>
              <a:t>Patients (n = 254) with a major Axis I psychiatric disorder and comorbid alcohol dependence were treated for 12 weeks in a medication study at three Veterans Administration outpatient clinics. Randomization included (1) open randomization to disulfiram or no disulfiram; and (2) double-blind randomization to naltrexone or placebo. This resulted in four groups: (1) naltrexone alone; (2) placebo alone; (3) disulfiram and naltrexone; or (4) disulfiram and placebo. Outcomes were measures of alcohol use, </a:t>
            </a:r>
            <a:r>
              <a:rPr lang="en-GB" sz="1200" kern="1200" dirty="0" err="1">
                <a:solidFill>
                  <a:schemeClr val="tx1"/>
                </a:solidFill>
                <a:effectLst/>
                <a:latin typeface="+mn-lt"/>
                <a:ea typeface="+mn-ea"/>
                <a:cs typeface="+mn-cs"/>
              </a:rPr>
              <a:t>PTSD</a:t>
            </a:r>
            <a:r>
              <a:rPr lang="en-GB" sz="1200" kern="1200" dirty="0">
                <a:solidFill>
                  <a:schemeClr val="tx1"/>
                </a:solidFill>
                <a:effectLst/>
                <a:latin typeface="+mn-lt"/>
                <a:ea typeface="+mn-ea"/>
                <a:cs typeface="+mn-cs"/>
              </a:rPr>
              <a:t> symptoms, alcohol craving, </a:t>
            </a:r>
            <a:r>
              <a:rPr lang="en-GB" sz="1200" kern="1200" dirty="0" err="1">
                <a:solidFill>
                  <a:schemeClr val="tx1"/>
                </a:solidFill>
                <a:effectLst/>
                <a:latin typeface="+mn-lt"/>
                <a:ea typeface="+mn-ea"/>
                <a:cs typeface="+mn-cs"/>
              </a:rPr>
              <a:t>GGT</a:t>
            </a:r>
            <a:r>
              <a:rPr lang="en-GB" sz="1200" kern="1200" dirty="0">
                <a:solidFill>
                  <a:schemeClr val="tx1"/>
                </a:solidFill>
                <a:effectLst/>
                <a:latin typeface="+mn-lt"/>
                <a:ea typeface="+mn-ea"/>
                <a:cs typeface="+mn-cs"/>
              </a:rPr>
              <a:t> levels and adverse events.</a:t>
            </a:r>
          </a:p>
          <a:p>
            <a:r>
              <a:rPr lang="en-GB" sz="1200" kern="1200" dirty="0">
                <a:solidFill>
                  <a:schemeClr val="tx1"/>
                </a:solidFill>
                <a:effectLst/>
                <a:latin typeface="+mn-lt"/>
                <a:ea typeface="+mn-ea"/>
                <a:cs typeface="+mn-cs"/>
              </a:rPr>
              <a:t>Results</a:t>
            </a:r>
          </a:p>
          <a:p>
            <a:r>
              <a:rPr lang="en-GB" sz="1200" kern="1200" dirty="0">
                <a:solidFill>
                  <a:schemeClr val="tx1"/>
                </a:solidFill>
                <a:effectLst/>
                <a:latin typeface="+mn-lt"/>
                <a:ea typeface="+mn-ea"/>
                <a:cs typeface="+mn-cs"/>
              </a:rPr>
              <a:t>93 individuals (36.6%) met DSM-IV criteria for </a:t>
            </a:r>
            <a:r>
              <a:rPr lang="en-GB" sz="1200" kern="1200" dirty="0" err="1">
                <a:solidFill>
                  <a:schemeClr val="tx1"/>
                </a:solidFill>
                <a:effectLst/>
                <a:latin typeface="+mn-lt"/>
                <a:ea typeface="+mn-ea"/>
                <a:cs typeface="+mn-cs"/>
              </a:rPr>
              <a:t>PTSD</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Subjects with </a:t>
            </a:r>
            <a:r>
              <a:rPr lang="en-GB" sz="1200" b="1" kern="1200" dirty="0" err="1">
                <a:solidFill>
                  <a:schemeClr val="tx1"/>
                </a:solidFill>
                <a:effectLst/>
                <a:latin typeface="+mn-lt"/>
                <a:ea typeface="+mn-ea"/>
                <a:cs typeface="+mn-cs"/>
              </a:rPr>
              <a:t>PTSD</a:t>
            </a:r>
            <a:r>
              <a:rPr lang="en-GB" sz="1200" b="1" kern="1200" dirty="0">
                <a:solidFill>
                  <a:schemeClr val="tx1"/>
                </a:solidFill>
                <a:effectLst/>
                <a:latin typeface="+mn-lt"/>
                <a:ea typeface="+mn-ea"/>
                <a:cs typeface="+mn-cs"/>
              </a:rPr>
              <a:t> had better alcohol outcomes with active medication (naltrexone, disulfiram or the combination) than they did on placebo; overall psychiatric symptoms of </a:t>
            </a:r>
            <a:r>
              <a:rPr lang="en-GB" sz="1200" b="1" kern="1200" dirty="0" err="1">
                <a:solidFill>
                  <a:schemeClr val="tx1"/>
                </a:solidFill>
                <a:effectLst/>
                <a:latin typeface="+mn-lt"/>
                <a:ea typeface="+mn-ea"/>
                <a:cs typeface="+mn-cs"/>
              </a:rPr>
              <a:t>PTSD</a:t>
            </a:r>
            <a:r>
              <a:rPr lang="en-GB" sz="1200" b="1" kern="1200" dirty="0">
                <a:solidFill>
                  <a:schemeClr val="tx1"/>
                </a:solidFill>
                <a:effectLst/>
                <a:latin typeface="+mn-lt"/>
                <a:ea typeface="+mn-ea"/>
                <a:cs typeface="+mn-cs"/>
              </a:rPr>
              <a:t> improved</a:t>
            </a:r>
            <a:r>
              <a:rPr lang="en-GB" sz="1200" kern="1200" dirty="0">
                <a:solidFill>
                  <a:schemeClr val="tx1"/>
                </a:solidFill>
                <a:effectLst/>
                <a:latin typeface="+mn-lt"/>
                <a:ea typeface="+mn-ea"/>
                <a:cs typeface="+mn-cs"/>
              </a:rPr>
              <a:t>. Individuals with </a:t>
            </a:r>
            <a:r>
              <a:rPr lang="en-GB" sz="1200" kern="1200" dirty="0" err="1">
                <a:solidFill>
                  <a:schemeClr val="tx1"/>
                </a:solidFill>
                <a:effectLst/>
                <a:latin typeface="+mn-lt"/>
                <a:ea typeface="+mn-ea"/>
                <a:cs typeface="+mn-cs"/>
              </a:rPr>
              <a:t>PTSD</a:t>
            </a:r>
            <a:r>
              <a:rPr lang="en-GB" sz="1200" kern="1200" dirty="0">
                <a:solidFill>
                  <a:schemeClr val="tx1"/>
                </a:solidFill>
                <a:effectLst/>
                <a:latin typeface="+mn-lt"/>
                <a:ea typeface="+mn-ea"/>
                <a:cs typeface="+mn-cs"/>
              </a:rPr>
              <a:t> were more likely to report some side effects when treated with the combination.</a:t>
            </a:r>
          </a:p>
          <a:p>
            <a:r>
              <a:rPr lang="en-GB" sz="1200" kern="1200" dirty="0">
                <a:solidFill>
                  <a:schemeClr val="tx1"/>
                </a:solidFill>
                <a:effectLst/>
                <a:latin typeface="+mn-lt"/>
                <a:ea typeface="+mn-ea"/>
                <a:cs typeface="+mn-cs"/>
              </a:rPr>
              <a:t>Conclusions</a:t>
            </a:r>
          </a:p>
          <a:p>
            <a:r>
              <a:rPr lang="en-GB" sz="1200" kern="1200" dirty="0">
                <a:solidFill>
                  <a:schemeClr val="tx1"/>
                </a:solidFill>
                <a:effectLst/>
                <a:latin typeface="+mn-lt"/>
                <a:ea typeface="+mn-ea"/>
                <a:cs typeface="+mn-cs"/>
              </a:rPr>
              <a:t>The results of this study suggest that disulfiram and naltrexone are effective and safe for individuals with </a:t>
            </a:r>
            <a:r>
              <a:rPr lang="en-GB" sz="1200" kern="1200" dirty="0" err="1">
                <a:solidFill>
                  <a:schemeClr val="tx1"/>
                </a:solidFill>
                <a:effectLst/>
                <a:latin typeface="+mn-lt"/>
                <a:ea typeface="+mn-ea"/>
                <a:cs typeface="+mn-cs"/>
              </a:rPr>
              <a:t>PTSD</a:t>
            </a:r>
            <a:r>
              <a:rPr lang="en-GB" sz="1200" kern="1200" dirty="0">
                <a:solidFill>
                  <a:schemeClr val="tx1"/>
                </a:solidFill>
                <a:effectLst/>
                <a:latin typeface="+mn-lt"/>
                <a:ea typeface="+mn-ea"/>
                <a:cs typeface="+mn-cs"/>
              </a:rPr>
              <a:t> and comorbid alcohol dependence</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33</a:t>
            </a:fld>
            <a:endParaRPr lang="en-GB"/>
          </a:p>
        </p:txBody>
      </p:sp>
    </p:spTree>
    <p:extLst>
      <p:ext uri="{BB962C8B-B14F-4D97-AF65-F5344CB8AC3E}">
        <p14:creationId xmlns:p14="http://schemas.microsoft.com/office/powerpoint/2010/main" val="788476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Comment</a:t>
            </a:r>
          </a:p>
          <a:p>
            <a:r>
              <a:rPr lang="en-US" baseline="0" dirty="0"/>
              <a:t>One of the difficulties in this situation will be expectations of the person and the family</a:t>
            </a:r>
          </a:p>
          <a:p>
            <a:r>
              <a:rPr lang="en-US" baseline="0" dirty="0"/>
              <a:t>It may be strongly suspected that this person has co-occurring substance misuse and ADHD but there could be difficulties in getting specialist diagnosis treatment for ADHD </a:t>
            </a:r>
          </a:p>
          <a:p>
            <a:r>
              <a:rPr lang="en-US" baseline="0" dirty="0"/>
              <a:t>Even if there is a service available for ADHD in adults, there would then arise the difficulty of managing this person with substance misuse using some of the treatments for ADHD</a:t>
            </a:r>
          </a:p>
          <a:p>
            <a:r>
              <a:rPr lang="en-US" baseline="0" dirty="0"/>
              <a:t>Optimal treatment approaches would likely involved careful joint working with substance misuse services and mental health services. </a:t>
            </a:r>
          </a:p>
          <a:p>
            <a:endParaRPr lang="en-US" baseline="0" dirty="0"/>
          </a:p>
          <a:p>
            <a:endParaRPr lang="en-US" baseline="0" dirty="0"/>
          </a:p>
          <a:p>
            <a:r>
              <a:rPr lang="en-US" b="1" baseline="0" dirty="0"/>
              <a:t>Prevalence Studies</a:t>
            </a:r>
            <a:endParaRPr lang="en-GB" b="1" dirty="0"/>
          </a:p>
          <a:p>
            <a:r>
              <a:rPr lang="en-GB" dirty="0"/>
              <a:t>van </a:t>
            </a:r>
            <a:r>
              <a:rPr lang="en-GB" dirty="0" err="1"/>
              <a:t>Emmerik</a:t>
            </a:r>
            <a:r>
              <a:rPr lang="en-GB" dirty="0"/>
              <a:t>‐van </a:t>
            </a:r>
            <a:r>
              <a:rPr lang="en-GB" dirty="0" err="1"/>
              <a:t>Oortmerssen</a:t>
            </a:r>
            <a:r>
              <a:rPr lang="en-GB" dirty="0"/>
              <a:t> 2014</a:t>
            </a:r>
            <a:endParaRPr lang="en-GB" b="1" dirty="0"/>
          </a:p>
          <a:p>
            <a:r>
              <a:rPr lang="en-GB" b="1" dirty="0"/>
              <a:t>Aims</a:t>
            </a:r>
          </a:p>
          <a:p>
            <a:r>
              <a:rPr lang="en-GB" dirty="0"/>
              <a:t>To determine comorbidity patterns in treatment-seeking substance use disorder (</a:t>
            </a:r>
            <a:r>
              <a:rPr lang="en-GB" dirty="0" err="1"/>
              <a:t>SUD</a:t>
            </a:r>
            <a:r>
              <a:rPr lang="en-GB" dirty="0"/>
              <a:t>) patients with and without adult attention deficit hyperactivity disorder (ADHD), with an emphasis on subgroups defined by ADHD subtype, taking into account differences related to gender and primary substance of abuse.</a:t>
            </a:r>
          </a:p>
          <a:p>
            <a:r>
              <a:rPr lang="en-GB" b="1" dirty="0"/>
              <a:t>Design</a:t>
            </a:r>
          </a:p>
          <a:p>
            <a:r>
              <a:rPr lang="en-GB" dirty="0"/>
              <a:t>Data were obtained from the cross-sectional International ADHD in Substance use disorder Prevalence (</a:t>
            </a:r>
            <a:r>
              <a:rPr lang="en-GB" dirty="0" err="1"/>
              <a:t>IASP</a:t>
            </a:r>
            <a:r>
              <a:rPr lang="en-GB" dirty="0"/>
              <a:t>) study.</a:t>
            </a:r>
          </a:p>
          <a:p>
            <a:r>
              <a:rPr lang="en-GB" b="1" dirty="0"/>
              <a:t>Setting</a:t>
            </a:r>
          </a:p>
          <a:p>
            <a:r>
              <a:rPr lang="en-GB" dirty="0"/>
              <a:t>Forty-seven centres of </a:t>
            </a:r>
            <a:r>
              <a:rPr lang="en-GB" dirty="0" err="1"/>
              <a:t>SUD</a:t>
            </a:r>
            <a:r>
              <a:rPr lang="en-GB" dirty="0"/>
              <a:t> treatment in 10 countries.</a:t>
            </a:r>
          </a:p>
          <a:p>
            <a:r>
              <a:rPr lang="en-GB" b="1" dirty="0"/>
              <a:t>Participants</a:t>
            </a:r>
          </a:p>
          <a:p>
            <a:r>
              <a:rPr lang="en-GB" dirty="0"/>
              <a:t>A total of 1205 treatment-seeking </a:t>
            </a:r>
            <a:r>
              <a:rPr lang="en-GB" dirty="0" err="1"/>
              <a:t>SUD</a:t>
            </a:r>
            <a:r>
              <a:rPr lang="en-GB" dirty="0"/>
              <a:t> patients.</a:t>
            </a:r>
          </a:p>
          <a:p>
            <a:r>
              <a:rPr lang="en-GB" b="1" dirty="0"/>
              <a:t>Measurements</a:t>
            </a:r>
          </a:p>
          <a:p>
            <a:r>
              <a:rPr lang="en-GB" dirty="0"/>
              <a:t>presence of ADHD was assessed with the </a:t>
            </a:r>
            <a:r>
              <a:rPr lang="en-GB" dirty="0" err="1"/>
              <a:t>Conners</a:t>
            </a:r>
            <a:r>
              <a:rPr lang="en-GB" dirty="0"/>
              <a:t>’ Adult ADHD Diagnostic Interview for DSM-IV (</a:t>
            </a:r>
            <a:r>
              <a:rPr lang="en-GB" dirty="0" err="1"/>
              <a:t>CAADID</a:t>
            </a:r>
            <a:r>
              <a:rPr lang="en-GB" dirty="0"/>
              <a:t>), the presence of antisocial personality disorder (</a:t>
            </a:r>
            <a:r>
              <a:rPr lang="en-GB" dirty="0" err="1"/>
              <a:t>ASPD</a:t>
            </a:r>
            <a:r>
              <a:rPr lang="en-GB" dirty="0"/>
              <a:t>), major depression (MD) and (hypo)manic episode (</a:t>
            </a:r>
            <a:r>
              <a:rPr lang="en-GB" dirty="0" err="1"/>
              <a:t>HME</a:t>
            </a:r>
            <a:r>
              <a:rPr lang="en-GB" dirty="0"/>
              <a:t>) was assessed with the Mini International Neuropsychiatric Interview-Plus (MINI Plus), and the presence of borderline personality disorder (BPD) was assessed with the Structured Clinical Interview for DSM-IV Axis II (</a:t>
            </a:r>
            <a:r>
              <a:rPr lang="en-GB" dirty="0" err="1"/>
              <a:t>SCID</a:t>
            </a:r>
            <a:r>
              <a:rPr lang="en-GB" dirty="0"/>
              <a:t> II).</a:t>
            </a:r>
          </a:p>
          <a:p>
            <a:r>
              <a:rPr lang="en-GB" b="1" dirty="0"/>
              <a:t>Findings</a:t>
            </a:r>
          </a:p>
          <a:p>
            <a:r>
              <a:rPr lang="en-GB" b="1" dirty="0"/>
              <a:t>The prevalence of DSM-IV adult ADHD in this </a:t>
            </a:r>
            <a:r>
              <a:rPr lang="en-GB" b="1" dirty="0" err="1"/>
              <a:t>SUD</a:t>
            </a:r>
            <a:r>
              <a:rPr lang="en-GB" b="1" dirty="0"/>
              <a:t> sample was 13.9%. </a:t>
            </a:r>
            <a:r>
              <a:rPr lang="en-GB" b="1" dirty="0" err="1"/>
              <a:t>ASPD</a:t>
            </a:r>
            <a:r>
              <a:rPr lang="en-GB" b="1" dirty="0"/>
              <a:t> [odds ratio (OR) = 2.8</a:t>
            </a:r>
            <a:r>
              <a:rPr lang="en-GB" dirty="0"/>
              <a:t>, 95% confidence interval (CI) = 1.8–4.2], </a:t>
            </a:r>
            <a:r>
              <a:rPr lang="en-GB" b="1" dirty="0"/>
              <a:t>BPD (OR = 7.0</a:t>
            </a:r>
            <a:r>
              <a:rPr lang="en-GB" dirty="0"/>
              <a:t>, 95% CI = 3.1–15.6 for alcohol; OR = 3.4, 95% CI = 1.8–6.4 for drugs), </a:t>
            </a:r>
            <a:r>
              <a:rPr lang="en-GB" b="1" dirty="0"/>
              <a:t>MD in patients with alcohol as primary substance of abuse (OR = 4.1</a:t>
            </a:r>
            <a:r>
              <a:rPr lang="en-GB" dirty="0"/>
              <a:t>, 95% CI = 2.1–7.8) and </a:t>
            </a:r>
            <a:r>
              <a:rPr lang="en-GB" b="1" dirty="0" err="1"/>
              <a:t>HME</a:t>
            </a:r>
            <a:r>
              <a:rPr lang="en-GB" b="1" dirty="0"/>
              <a:t> (OR = 4.3</a:t>
            </a:r>
            <a:r>
              <a:rPr lang="en-GB" dirty="0"/>
              <a:t>, </a:t>
            </a:r>
            <a:r>
              <a:rPr lang="en-GB" b="1" dirty="0"/>
              <a:t>Seventy-five per cent of ADHD patients had at least one additional comorbid disorder compared with 37% of </a:t>
            </a:r>
            <a:r>
              <a:rPr lang="en-GB" b="1" dirty="0" err="1"/>
              <a:t>SUD</a:t>
            </a:r>
            <a:r>
              <a:rPr lang="en-GB" b="1" dirty="0"/>
              <a:t> patients without ADHD.</a:t>
            </a:r>
          </a:p>
          <a:p>
            <a:r>
              <a:rPr lang="en-GB" b="1" dirty="0"/>
              <a:t>Conclusions</a:t>
            </a:r>
          </a:p>
          <a:p>
            <a:r>
              <a:rPr lang="en-GB" dirty="0"/>
              <a:t>Treatment-seeking substance use disorder patients with attention deficit hyperactivity disorder are at a very high risk for additional externalizing disorders.</a:t>
            </a:r>
          </a:p>
          <a:p>
            <a:endParaRPr lang="en-GB" sz="1200" b="1" i="0" u="none" strike="noStrike" kern="1200" baseline="0" dirty="0">
              <a:solidFill>
                <a:schemeClr val="tx1"/>
              </a:solidFill>
              <a:latin typeface="+mn-lt"/>
              <a:ea typeface="+mn-ea"/>
              <a:cs typeface="+mn-cs"/>
            </a:endParaRP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Clinical presentation </a:t>
            </a:r>
            <a:r>
              <a:rPr lang="en-GB" sz="1200" b="1" i="0" u="none" strike="noStrike" kern="1200" baseline="0" dirty="0" err="1">
                <a:solidFill>
                  <a:schemeClr val="tx1"/>
                </a:solidFill>
                <a:latin typeface="+mn-lt"/>
                <a:ea typeface="+mn-ea"/>
                <a:cs typeface="+mn-cs"/>
              </a:rPr>
              <a:t>CADMHC</a:t>
            </a:r>
            <a:r>
              <a:rPr lang="en-GB" sz="1200" b="1" i="0" u="none" strike="noStrike" kern="1200" baseline="0" dirty="0">
                <a:solidFill>
                  <a:schemeClr val="tx1"/>
                </a:solidFill>
                <a:latin typeface="+mn-lt"/>
                <a:ea typeface="+mn-ea"/>
                <a:cs typeface="+mn-cs"/>
              </a:rPr>
              <a:t> pg110</a:t>
            </a:r>
          </a:p>
          <a:p>
            <a:r>
              <a:rPr lang="en-US" sz="1200" b="0" i="0" u="none" strike="noStrike" kern="1200" baseline="0" dirty="0">
                <a:solidFill>
                  <a:schemeClr val="tx1"/>
                </a:solidFill>
                <a:latin typeface="+mn-lt"/>
                <a:ea typeface="+mn-ea"/>
                <a:cs typeface="+mn-cs"/>
              </a:rPr>
              <a:t>ADHD represents a persistent pattern of developmentally inappropriate levels of inattention, hyperactivity,</a:t>
            </a:r>
          </a:p>
          <a:p>
            <a:r>
              <a:rPr lang="en-US" sz="1200" b="0" i="0" u="none" strike="noStrike" kern="1200" baseline="0" dirty="0">
                <a:solidFill>
                  <a:schemeClr val="tx1"/>
                </a:solidFill>
                <a:latin typeface="+mn-lt"/>
                <a:ea typeface="+mn-ea"/>
                <a:cs typeface="+mn-cs"/>
              </a:rPr>
              <a:t>and/or impulsivity. </a:t>
            </a:r>
            <a:r>
              <a:rPr lang="en-US" sz="1200" b="1" i="0" u="none" strike="noStrike" kern="1200" baseline="0" dirty="0">
                <a:solidFill>
                  <a:schemeClr val="tx1"/>
                </a:solidFill>
                <a:latin typeface="+mn-lt"/>
                <a:ea typeface="+mn-ea"/>
                <a:cs typeface="+mn-cs"/>
              </a:rPr>
              <a:t>It has been estimated that approximately 60% of children will continue to</a:t>
            </a:r>
          </a:p>
          <a:p>
            <a:r>
              <a:rPr lang="en-US" sz="1200" b="1" i="0" u="none" strike="noStrike" kern="1200" baseline="0" dirty="0">
                <a:solidFill>
                  <a:schemeClr val="tx1"/>
                </a:solidFill>
                <a:latin typeface="+mn-lt"/>
                <a:ea typeface="+mn-ea"/>
                <a:cs typeface="+mn-cs"/>
              </a:rPr>
              <a:t>experience symptoms of ADHD as adults, whilst at least 30% will carry the full disorder through to</a:t>
            </a:r>
          </a:p>
          <a:p>
            <a:r>
              <a:rPr lang="en-US" sz="1200" b="1" i="0" u="none" strike="noStrike" kern="1200" baseline="0" dirty="0">
                <a:solidFill>
                  <a:schemeClr val="tx1"/>
                </a:solidFill>
                <a:latin typeface="+mn-lt"/>
                <a:ea typeface="+mn-ea"/>
                <a:cs typeface="+mn-cs"/>
              </a:rPr>
              <a:t>adulthood </a:t>
            </a:r>
            <a:r>
              <a:rPr lang="en-US" sz="1200" b="0" i="0" u="none" strike="noStrike" kern="1200" baseline="0" dirty="0">
                <a:solidFill>
                  <a:schemeClr val="tx1"/>
                </a:solidFill>
                <a:latin typeface="+mn-lt"/>
                <a:ea typeface="+mn-ea"/>
                <a:cs typeface="+mn-cs"/>
              </a:rPr>
              <a:t>Research indicates </a:t>
            </a:r>
            <a:r>
              <a:rPr lang="en-US" sz="1200" b="1" i="0" u="none" strike="noStrike" kern="1200" baseline="0" dirty="0">
                <a:solidFill>
                  <a:schemeClr val="tx1"/>
                </a:solidFill>
                <a:latin typeface="+mn-lt"/>
                <a:ea typeface="+mn-ea"/>
                <a:cs typeface="+mn-cs"/>
              </a:rPr>
              <a:t>that attentional difficulties </a:t>
            </a:r>
            <a:r>
              <a:rPr lang="en-US" sz="1200" b="0" i="0" u="none" strike="noStrike" kern="1200" baseline="0" dirty="0">
                <a:solidFill>
                  <a:schemeClr val="tx1"/>
                </a:solidFill>
                <a:latin typeface="+mn-lt"/>
                <a:ea typeface="+mn-ea"/>
                <a:cs typeface="+mn-cs"/>
              </a:rPr>
              <a:t>are more likely to persist into adulthood,</a:t>
            </a:r>
          </a:p>
          <a:p>
            <a:r>
              <a:rPr lang="en-US" sz="1200" b="0" i="0" u="none" strike="noStrike" kern="1200" baseline="0" dirty="0">
                <a:solidFill>
                  <a:schemeClr val="tx1"/>
                </a:solidFill>
                <a:latin typeface="+mn-lt"/>
                <a:ea typeface="+mn-ea"/>
                <a:cs typeface="+mn-cs"/>
              </a:rPr>
              <a:t>whilst </a:t>
            </a:r>
            <a:r>
              <a:rPr lang="en-US" sz="1200" b="1" i="0" u="none" strike="noStrike" kern="1200" baseline="0" dirty="0">
                <a:solidFill>
                  <a:schemeClr val="tx1"/>
                </a:solidFill>
                <a:latin typeface="+mn-lt"/>
                <a:ea typeface="+mn-ea"/>
                <a:cs typeface="+mn-cs"/>
              </a:rPr>
              <a:t>impulsivity and hyperactivity tend to diminish over time </a:t>
            </a:r>
            <a:r>
              <a:rPr lang="en-US" sz="1200" b="0" i="0" u="none" strike="noStrike" kern="1200" baseline="0" dirty="0">
                <a:solidFill>
                  <a:schemeClr val="tx1"/>
                </a:solidFill>
                <a:latin typeface="+mn-lt"/>
                <a:ea typeface="+mn-ea"/>
                <a:cs typeface="+mn-cs"/>
              </a:rPr>
              <a:t>Adult symptoms are expressed</a:t>
            </a:r>
          </a:p>
          <a:p>
            <a:r>
              <a:rPr lang="en-US" sz="1200" b="0" i="0" u="none" strike="noStrike" kern="1200" baseline="0" dirty="0">
                <a:solidFill>
                  <a:schemeClr val="tx1"/>
                </a:solidFill>
                <a:latin typeface="+mn-lt"/>
                <a:ea typeface="+mn-ea"/>
                <a:cs typeface="+mn-cs"/>
              </a:rPr>
              <a:t>differently to the way in which they are expressed in childhood. These may include </a:t>
            </a:r>
          </a:p>
          <a:p>
            <a:pPr marL="0" indent="0">
              <a:buFont typeface="Arial" panose="020B0604020202020204" pitchFamily="34" charset="0"/>
              <a:buNone/>
            </a:pPr>
            <a:r>
              <a:rPr lang="en-GB" sz="1200" b="0" i="0" u="none" strike="noStrike" kern="1200" baseline="0" dirty="0">
                <a:solidFill>
                  <a:schemeClr val="tx1"/>
                </a:solidFill>
                <a:latin typeface="+mn-lt"/>
                <a:ea typeface="+mn-ea"/>
                <a:cs typeface="+mn-cs"/>
              </a:rPr>
              <a:t>• Difficulties with time management.</a:t>
            </a:r>
          </a:p>
          <a:p>
            <a:r>
              <a:rPr lang="en-GB" sz="1200" b="0" i="0" u="none" strike="noStrike" kern="1200" baseline="0" dirty="0">
                <a:solidFill>
                  <a:schemeClr val="tx1"/>
                </a:solidFill>
                <a:latin typeface="+mn-lt"/>
                <a:ea typeface="+mn-ea"/>
                <a:cs typeface="+mn-cs"/>
              </a:rPr>
              <a:t>• Disorganisation.</a:t>
            </a:r>
          </a:p>
          <a:p>
            <a:r>
              <a:rPr lang="en-GB" sz="1200" b="0" i="0" u="none" strike="noStrike" kern="1200" baseline="0" dirty="0">
                <a:solidFill>
                  <a:schemeClr val="tx1"/>
                </a:solidFill>
                <a:latin typeface="+mn-lt"/>
                <a:ea typeface="+mn-ea"/>
                <a:cs typeface="+mn-cs"/>
              </a:rPr>
              <a:t>• Procrastination.</a:t>
            </a:r>
          </a:p>
          <a:p>
            <a:r>
              <a:rPr lang="en-GB" sz="1200" b="0" i="0" u="none" strike="noStrike" kern="1200" baseline="0" dirty="0">
                <a:solidFill>
                  <a:schemeClr val="tx1"/>
                </a:solidFill>
                <a:latin typeface="+mn-lt"/>
                <a:ea typeface="+mn-ea"/>
                <a:cs typeface="+mn-cs"/>
              </a:rPr>
              <a:t>• Lack of motivation.</a:t>
            </a:r>
          </a:p>
          <a:p>
            <a:r>
              <a:rPr lang="en-GB" sz="1200" b="0" i="0" u="none" strike="noStrike" kern="1200" baseline="0" dirty="0">
                <a:solidFill>
                  <a:schemeClr val="tx1"/>
                </a:solidFill>
                <a:latin typeface="+mn-lt"/>
                <a:ea typeface="+mn-ea"/>
                <a:cs typeface="+mn-cs"/>
              </a:rPr>
              <a:t>• Difficulties sleeping.</a:t>
            </a:r>
          </a:p>
          <a:p>
            <a:r>
              <a:rPr lang="en-GB" sz="1200" b="0" i="0" u="none" strike="noStrike" kern="1200" baseline="0" dirty="0">
                <a:solidFill>
                  <a:schemeClr val="tx1"/>
                </a:solidFill>
                <a:latin typeface="+mn-lt"/>
                <a:ea typeface="+mn-ea"/>
                <a:cs typeface="+mn-cs"/>
              </a:rPr>
              <a:t>• Irritability, frustration, or anger.</a:t>
            </a:r>
          </a:p>
          <a:p>
            <a:r>
              <a:rPr lang="en-GB" sz="1200" b="0" i="0" u="none" strike="noStrike" kern="1200" baseline="0" dirty="0">
                <a:solidFill>
                  <a:schemeClr val="tx1"/>
                </a:solidFill>
                <a:latin typeface="+mn-lt"/>
                <a:ea typeface="+mn-ea"/>
                <a:cs typeface="+mn-cs"/>
              </a:rPr>
              <a:t>• Fatigue.</a:t>
            </a:r>
          </a:p>
          <a:p>
            <a:r>
              <a:rPr lang="en-US" sz="1200" b="0" i="0" u="none" strike="noStrike" kern="1200" baseline="0" dirty="0">
                <a:solidFill>
                  <a:schemeClr val="tx1"/>
                </a:solidFill>
                <a:latin typeface="+mn-lt"/>
                <a:ea typeface="+mn-ea"/>
                <a:cs typeface="+mn-cs"/>
              </a:rPr>
              <a:t>• Difficulties concentrating or studying (which may present as academic underachievement).</a:t>
            </a:r>
          </a:p>
          <a:p>
            <a:r>
              <a:rPr lang="en-GB" sz="1200" b="0" i="0" u="none" strike="noStrike" kern="1200" baseline="0" dirty="0">
                <a:solidFill>
                  <a:schemeClr val="tx1"/>
                </a:solidFill>
                <a:latin typeface="+mn-lt"/>
                <a:ea typeface="+mn-ea"/>
                <a:cs typeface="+mn-cs"/>
              </a:rPr>
              <a:t>• Occupational or workplace difficulties.</a:t>
            </a:r>
          </a:p>
          <a:p>
            <a:r>
              <a:rPr lang="en-US" sz="1200" b="0" i="0" u="none" strike="noStrike" kern="1200" baseline="0" dirty="0">
                <a:solidFill>
                  <a:schemeClr val="tx1"/>
                </a:solidFill>
                <a:latin typeface="+mn-lt"/>
                <a:ea typeface="+mn-ea"/>
                <a:cs typeface="+mn-cs"/>
              </a:rPr>
              <a:t>• Problems forming and maintaining relationships.</a:t>
            </a:r>
          </a:p>
          <a:p>
            <a:r>
              <a:rPr lang="en-US" sz="1200" b="0" i="0" u="none" strike="noStrike" kern="1200" baseline="0" dirty="0">
                <a:solidFill>
                  <a:schemeClr val="tx1"/>
                </a:solidFill>
                <a:latin typeface="+mn-lt"/>
                <a:ea typeface="+mn-ea"/>
                <a:cs typeface="+mn-cs"/>
              </a:rPr>
              <a:t>• Difficulty obtaining and/or maintaining stable employment.</a:t>
            </a:r>
          </a:p>
          <a:p>
            <a:r>
              <a:rPr lang="en-US" sz="1200" b="0" i="0" u="none" strike="noStrike" kern="1200" baseline="0" dirty="0">
                <a:solidFill>
                  <a:schemeClr val="tx1"/>
                </a:solidFill>
                <a:latin typeface="+mn-lt"/>
                <a:ea typeface="+mn-ea"/>
                <a:cs typeface="+mn-cs"/>
              </a:rPr>
              <a:t>• History of imprisonment or frequent contact with police.</a:t>
            </a:r>
          </a:p>
          <a:p>
            <a:endParaRPr lang="en-US" sz="1200" b="0" i="0" u="none" strike="noStrike" kern="1200" baseline="0" dirty="0">
              <a:solidFill>
                <a:schemeClr val="tx1"/>
              </a:solidFill>
              <a:latin typeface="+mn-lt"/>
              <a:ea typeface="+mn-ea"/>
              <a:cs typeface="+mn-cs"/>
            </a:endParaRPr>
          </a:p>
          <a:p>
            <a:endParaRPr lang="en-GB" b="1" dirty="0"/>
          </a:p>
          <a:p>
            <a:endParaRPr lang="en-GB" b="1" dirty="0"/>
          </a:p>
          <a:p>
            <a:r>
              <a:rPr lang="en-GB" b="1" dirty="0"/>
              <a:t>Attention deficit hyperactivity disorder: diagnosis and management  NICE guideline [NG87]</a:t>
            </a:r>
          </a:p>
          <a:p>
            <a:r>
              <a:rPr lang="en-US" sz="1200" b="0" i="0" u="none" strike="noStrike" kern="1200" baseline="0" dirty="0">
                <a:solidFill>
                  <a:schemeClr val="tx1"/>
                </a:solidFill>
                <a:latin typeface="+mn-lt"/>
                <a:ea typeface="+mn-ea"/>
                <a:cs typeface="+mn-cs"/>
              </a:rPr>
              <a:t>Need to consider in people with substance misuse</a:t>
            </a:r>
          </a:p>
          <a:p>
            <a:r>
              <a:rPr lang="en-GB" dirty="0"/>
              <a:t>For a diagnosis of ADHD, symptoms of hyperactivity/impulsivity and/or inattention should:</a:t>
            </a:r>
          </a:p>
          <a:p>
            <a:r>
              <a:rPr lang="en-GB" dirty="0"/>
              <a:t>meet the diagnostic criteria in DSM‑5 or ICD‑10 (hyperkinetic disorder)</a:t>
            </a:r>
          </a:p>
          <a:p>
            <a:r>
              <a:rPr lang="en-GB" b="1" dirty="0"/>
              <a:t>and</a:t>
            </a:r>
            <a:endParaRPr lang="en-GB" dirty="0"/>
          </a:p>
          <a:p>
            <a:r>
              <a:rPr lang="en-GB" dirty="0"/>
              <a:t>cause at least moderate psychological, social and/or educational or occupational impairment based on interview and/or direct observation in multiple settings </a:t>
            </a:r>
          </a:p>
          <a:p>
            <a:r>
              <a:rPr lang="en-GB" b="1" dirty="0"/>
              <a:t>and</a:t>
            </a:r>
            <a:endParaRPr lang="en-GB" dirty="0"/>
          </a:p>
          <a:p>
            <a:r>
              <a:rPr lang="en-GB" dirty="0"/>
              <a:t>be pervasive, occurring in 2 or more important settings including social, familial, educational and/or occupational settings.</a:t>
            </a:r>
            <a:br>
              <a:rPr lang="en-GB" dirty="0"/>
            </a:br>
            <a:br>
              <a:rPr lang="en-GB" dirty="0"/>
            </a:br>
            <a:r>
              <a:rPr lang="en-GB" dirty="0"/>
              <a:t>As part of the diagnostic process, include an assessment of the person's needs, coexisting conditions, social, familial and educational or occupational circumstances and physical health. For children and young people, there should also be an assessment of their parents' or carers' mental health. </a:t>
            </a:r>
          </a:p>
          <a:p>
            <a:r>
              <a:rPr lang="en-GB" dirty="0"/>
              <a:t>ADHD should be considered in all age groups, with symptom criteria adjusted for age-appropriate changes in behaviour. </a:t>
            </a:r>
            <a:r>
              <a:rPr lang="en-GB" b="1" dirty="0"/>
              <a:t>[2008]</a:t>
            </a:r>
          </a:p>
          <a:p>
            <a:endParaRPr lang="en-US" b="1" dirty="0"/>
          </a:p>
          <a:p>
            <a:r>
              <a:rPr lang="en-US" b="1" dirty="0"/>
              <a:t>A</a:t>
            </a:r>
            <a:r>
              <a:rPr lang="en-US" b="1" baseline="0" dirty="0"/>
              <a:t> screening tool in the appendix of this lecture has been shown to be useful in  co-occurring conditions (high sensitivity)</a:t>
            </a:r>
            <a:r>
              <a:rPr lang="en-GB" b="1" dirty="0"/>
              <a:t> Adult ADHD Self-Report Scale (ASRS)</a:t>
            </a:r>
            <a:endParaRPr lang="en-US" b="1" baseline="0" dirty="0"/>
          </a:p>
          <a:p>
            <a:endParaRPr lang="en-US" b="1" dirty="0"/>
          </a:p>
          <a:p>
            <a:r>
              <a:rPr lang="en-US" b="1" dirty="0"/>
              <a:t>Treatment </a:t>
            </a:r>
          </a:p>
          <a:p>
            <a:r>
              <a:rPr lang="en-US" b="1" dirty="0" err="1"/>
              <a:t>CADMHC</a:t>
            </a:r>
            <a:r>
              <a:rPr lang="en-US" b="1" baseline="0" dirty="0"/>
              <a:t> </a:t>
            </a:r>
            <a:r>
              <a:rPr lang="en-US" b="1" baseline="0" dirty="0" err="1"/>
              <a:t>pg</a:t>
            </a:r>
            <a:r>
              <a:rPr lang="en-US" b="1" baseline="0" dirty="0"/>
              <a:t> 111</a:t>
            </a:r>
            <a:endParaRPr lang="en-GB" b="1" dirty="0"/>
          </a:p>
          <a:p>
            <a:r>
              <a:rPr lang="en-GB" sz="1200" b="0" i="0" u="none" strike="noStrike" kern="1200" baseline="0" dirty="0">
                <a:solidFill>
                  <a:schemeClr val="tx1"/>
                </a:solidFill>
                <a:latin typeface="+mn-lt"/>
                <a:ea typeface="+mn-ea"/>
                <a:cs typeface="+mn-cs"/>
              </a:rPr>
              <a:t>Psychotherapy is recommended as a critical component of a multimodal approach targeted towards</a:t>
            </a:r>
          </a:p>
          <a:p>
            <a:r>
              <a:rPr lang="en-GB" sz="1200" b="0" i="0" u="none" strike="noStrike" kern="1200" baseline="0" dirty="0">
                <a:solidFill>
                  <a:schemeClr val="tx1"/>
                </a:solidFill>
                <a:latin typeface="+mn-lt"/>
                <a:ea typeface="+mn-ea"/>
                <a:cs typeface="+mn-cs"/>
              </a:rPr>
              <a:t>comorbid ADHD and </a:t>
            </a:r>
            <a:r>
              <a:rPr lang="en-GB" sz="1200" b="0" i="0" u="none" strike="noStrike" kern="1200" baseline="0" dirty="0" err="1">
                <a:solidFill>
                  <a:schemeClr val="tx1"/>
                </a:solidFill>
                <a:latin typeface="+mn-lt"/>
                <a:ea typeface="+mn-ea"/>
                <a:cs typeface="+mn-cs"/>
              </a:rPr>
              <a:t>AOD</a:t>
            </a:r>
            <a:r>
              <a:rPr lang="en-GB" sz="1200" b="0" i="0" u="none" strike="noStrike" kern="1200" baseline="0" dirty="0">
                <a:solidFill>
                  <a:schemeClr val="tx1"/>
                </a:solidFill>
                <a:latin typeface="+mn-lt"/>
                <a:ea typeface="+mn-ea"/>
                <a:cs typeface="+mn-cs"/>
              </a:rPr>
              <a:t> use. There is evidence from the broader ADHD literature to suggest</a:t>
            </a:r>
          </a:p>
          <a:p>
            <a:r>
              <a:rPr lang="en-GB" sz="1200" b="0" i="0" u="none" strike="noStrike" kern="1200" baseline="0" dirty="0">
                <a:solidFill>
                  <a:schemeClr val="tx1"/>
                </a:solidFill>
                <a:latin typeface="+mn-lt"/>
                <a:ea typeface="+mn-ea"/>
                <a:cs typeface="+mn-cs"/>
              </a:rPr>
              <a:t>that an approach that combines CBT and pharmacotherapy may result in better outcomes for ADHD</a:t>
            </a:r>
          </a:p>
          <a:p>
            <a:r>
              <a:rPr lang="en-GB" sz="1200" b="0" i="0" u="none" strike="noStrike" kern="1200" baseline="0" dirty="0">
                <a:solidFill>
                  <a:schemeClr val="tx1"/>
                </a:solidFill>
                <a:latin typeface="+mn-lt"/>
                <a:ea typeface="+mn-ea"/>
                <a:cs typeface="+mn-cs"/>
              </a:rPr>
              <a:t>symptoms than pharmacotherapy alone Although CBT has been found to be the most effective</a:t>
            </a:r>
          </a:p>
          <a:p>
            <a:r>
              <a:rPr lang="en-GB" sz="1200" b="0" i="0" u="none" strike="noStrike" kern="1200" baseline="0" dirty="0">
                <a:solidFill>
                  <a:schemeClr val="tx1"/>
                </a:solidFill>
                <a:latin typeface="+mn-lt"/>
                <a:ea typeface="+mn-ea"/>
                <a:cs typeface="+mn-cs"/>
              </a:rPr>
              <a:t>psychological approach for ADHD (when delivered in conjunction with pharmacotherapy) positive</a:t>
            </a:r>
          </a:p>
          <a:p>
            <a:r>
              <a:rPr lang="en-GB" sz="1200" b="0" i="0" u="none" strike="noStrike" kern="1200" baseline="0" dirty="0">
                <a:solidFill>
                  <a:schemeClr val="tx1"/>
                </a:solidFill>
                <a:latin typeface="+mn-lt"/>
                <a:ea typeface="+mn-ea"/>
                <a:cs typeface="+mn-cs"/>
              </a:rPr>
              <a:t>outcomes have also been associated with the use of other approaches, such as meta-cognitive group</a:t>
            </a:r>
          </a:p>
          <a:p>
            <a:r>
              <a:rPr lang="en-GB" sz="1200" b="0" i="0" u="none" strike="noStrike" kern="1200" baseline="0" dirty="0">
                <a:solidFill>
                  <a:schemeClr val="tx1"/>
                </a:solidFill>
                <a:latin typeface="+mn-lt"/>
                <a:ea typeface="+mn-ea"/>
                <a:cs typeface="+mn-cs"/>
              </a:rPr>
              <a:t>therapy structured skills training and cognitive remediation, both as therapist-led programs</a:t>
            </a:r>
          </a:p>
          <a:p>
            <a:r>
              <a:rPr lang="en-GB" sz="1200" b="0" i="0" u="none" strike="noStrike" kern="1200" baseline="0" dirty="0">
                <a:solidFill>
                  <a:schemeClr val="tx1"/>
                </a:solidFill>
                <a:latin typeface="+mn-lt"/>
                <a:ea typeface="+mn-ea"/>
                <a:cs typeface="+mn-cs"/>
              </a:rPr>
              <a:t> and self-directed interventions.</a:t>
            </a:r>
          </a:p>
          <a:p>
            <a:r>
              <a:rPr lang="en-GB" sz="1200" b="0" i="0" u="none" strike="noStrike" kern="1200" baseline="0" dirty="0">
                <a:solidFill>
                  <a:schemeClr val="tx1"/>
                </a:solidFill>
                <a:latin typeface="+mn-lt"/>
                <a:ea typeface="+mn-ea"/>
                <a:cs typeface="+mn-cs"/>
              </a:rPr>
              <a:t>Common therapeutic elements include psychoeducation, a focus on problem solving, strategies to</a:t>
            </a:r>
          </a:p>
          <a:p>
            <a:r>
              <a:rPr lang="en-GB" sz="1200" b="0" i="0" u="none" strike="noStrike" kern="1200" baseline="0" dirty="0">
                <a:solidFill>
                  <a:schemeClr val="tx1"/>
                </a:solidFill>
                <a:latin typeface="+mn-lt"/>
                <a:ea typeface="+mn-ea"/>
                <a:cs typeface="+mn-cs"/>
              </a:rPr>
              <a:t>improve attention, impulsivity management, and cognitive restructuring. It has been suggested</a:t>
            </a:r>
          </a:p>
          <a:p>
            <a:r>
              <a:rPr lang="en-GB" sz="1200" b="0" i="0" u="none" strike="noStrike" kern="1200" baseline="0" dirty="0">
                <a:solidFill>
                  <a:schemeClr val="tx1"/>
                </a:solidFill>
                <a:latin typeface="+mn-lt"/>
                <a:ea typeface="+mn-ea"/>
                <a:cs typeface="+mn-cs"/>
              </a:rPr>
              <a:t>that a structured format of repetitive skill practising and reinforcement of coping strategies for core</a:t>
            </a:r>
          </a:p>
          <a:p>
            <a:r>
              <a:rPr lang="en-GB" sz="1200" b="0" i="0" u="none" strike="noStrike" kern="1200" baseline="0" dirty="0">
                <a:solidFill>
                  <a:schemeClr val="tx1"/>
                </a:solidFill>
                <a:latin typeface="+mn-lt"/>
                <a:ea typeface="+mn-ea"/>
                <a:cs typeface="+mn-cs"/>
              </a:rPr>
              <a:t>ADHD symptoms are key components for the effective treatment of ADHD. However, these</a:t>
            </a:r>
          </a:p>
          <a:p>
            <a:r>
              <a:rPr lang="en-GB" sz="1200" b="0" i="0" u="none" strike="noStrike" kern="1200" baseline="0" dirty="0">
                <a:solidFill>
                  <a:schemeClr val="tx1"/>
                </a:solidFill>
                <a:latin typeface="+mn-lt"/>
                <a:ea typeface="+mn-ea"/>
                <a:cs typeface="+mn-cs"/>
              </a:rPr>
              <a:t>interventions have yet to be evaluated among people with comorbid </a:t>
            </a:r>
            <a:r>
              <a:rPr lang="en-GB" sz="1200" b="0" i="0" u="none" strike="noStrike" kern="1200" baseline="0" dirty="0" err="1">
                <a:solidFill>
                  <a:schemeClr val="tx1"/>
                </a:solidFill>
                <a:latin typeface="+mn-lt"/>
                <a:ea typeface="+mn-ea"/>
                <a:cs typeface="+mn-cs"/>
              </a:rPr>
              <a:t>AOD</a:t>
            </a:r>
            <a:r>
              <a:rPr lang="en-GB" sz="1200" b="0" i="0" u="none" strike="noStrike" kern="1200" baseline="0" dirty="0">
                <a:solidFill>
                  <a:schemeClr val="tx1"/>
                </a:solidFill>
                <a:latin typeface="+mn-lt"/>
                <a:ea typeface="+mn-ea"/>
                <a:cs typeface="+mn-cs"/>
              </a:rPr>
              <a:t>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To date only one integrated psychotherapeutic approach for comorbid ADHD and </a:t>
            </a:r>
            <a:r>
              <a:rPr lang="en-GB" sz="1200" b="1" i="0" u="none" strike="noStrike" kern="1200" baseline="0" dirty="0" err="1">
                <a:solidFill>
                  <a:schemeClr val="tx1"/>
                </a:solidFill>
                <a:latin typeface="+mn-lt"/>
                <a:ea typeface="+mn-ea"/>
                <a:cs typeface="+mn-cs"/>
              </a:rPr>
              <a:t>AOD</a:t>
            </a:r>
            <a:r>
              <a:rPr lang="en-GB" sz="1200" b="1" i="0" u="none" strike="noStrike" kern="1200" baseline="0" dirty="0">
                <a:solidFill>
                  <a:schemeClr val="tx1"/>
                </a:solidFill>
                <a:latin typeface="+mn-lt"/>
                <a:ea typeface="+mn-ea"/>
                <a:cs typeface="+mn-cs"/>
              </a:rPr>
              <a:t> has been evaluated </a:t>
            </a:r>
            <a:r>
              <a:rPr lang="en-GB" dirty="0"/>
              <a:t>van </a:t>
            </a:r>
            <a:r>
              <a:rPr lang="en-GB" b="1" dirty="0"/>
              <a:t>(</a:t>
            </a:r>
            <a:r>
              <a:rPr lang="en-GB" b="1" dirty="0" err="1"/>
              <a:t>Emmerik</a:t>
            </a:r>
            <a:r>
              <a:rPr lang="en-GB" b="1" dirty="0"/>
              <a:t>‐van </a:t>
            </a:r>
            <a:r>
              <a:rPr lang="en-GB" b="1" dirty="0" err="1"/>
              <a:t>Oortmerssen</a:t>
            </a:r>
            <a:r>
              <a:rPr lang="en-GB" b="1" dirty="0"/>
              <a:t>,  2019)</a:t>
            </a:r>
            <a:endParaRPr lang="en-US" sz="1200" b="1" i="0" u="none" strike="noStrike" kern="1200" baseline="0" dirty="0">
              <a:solidFill>
                <a:schemeClr val="tx1"/>
              </a:solidFill>
              <a:latin typeface="+mn-lt"/>
              <a:ea typeface="+mn-ea"/>
              <a:cs typeface="+mn-cs"/>
            </a:endParaRPr>
          </a:p>
          <a:p>
            <a:endParaRPr lang="en-GB" sz="1200" b="1"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intervention represents is an integration of the primary elements of the CBT programs for both</a:t>
            </a:r>
          </a:p>
          <a:p>
            <a:r>
              <a:rPr lang="en-GB" sz="1200" b="0" i="0" u="none" strike="noStrike" kern="1200" baseline="0" dirty="0">
                <a:solidFill>
                  <a:schemeClr val="tx1"/>
                </a:solidFill>
                <a:latin typeface="+mn-lt"/>
                <a:ea typeface="+mn-ea"/>
                <a:cs typeface="+mn-cs"/>
              </a:rPr>
              <a:t>ADHD and </a:t>
            </a:r>
            <a:r>
              <a:rPr lang="en-GB" sz="1200" b="0" i="0" u="none" strike="noStrike" kern="1200" baseline="0" dirty="0" err="1">
                <a:solidFill>
                  <a:schemeClr val="tx1"/>
                </a:solidFill>
                <a:latin typeface="+mn-lt"/>
                <a:ea typeface="+mn-ea"/>
                <a:cs typeface="+mn-cs"/>
              </a:rPr>
              <a:t>AOD</a:t>
            </a:r>
            <a:r>
              <a:rPr lang="en-GB" sz="1200" b="0" i="0" u="none" strike="noStrike" kern="1200" baseline="0" dirty="0">
                <a:solidFill>
                  <a:schemeClr val="tx1"/>
                </a:solidFill>
                <a:latin typeface="+mn-lt"/>
                <a:ea typeface="+mn-ea"/>
                <a:cs typeface="+mn-cs"/>
              </a:rPr>
              <a:t>, and includes planning and organisational skills, MI, skills training, and relapse prevention.</a:t>
            </a:r>
          </a:p>
          <a:p>
            <a:endParaRPr lang="en-GB" dirty="0"/>
          </a:p>
          <a:p>
            <a:r>
              <a:rPr lang="en-GB" dirty="0"/>
              <a:t>van </a:t>
            </a:r>
            <a:r>
              <a:rPr lang="en-GB" dirty="0" err="1"/>
              <a:t>Emmerik</a:t>
            </a:r>
            <a:r>
              <a:rPr lang="en-GB" dirty="0"/>
              <a:t>‐van </a:t>
            </a:r>
            <a:r>
              <a:rPr lang="en-GB" dirty="0" err="1"/>
              <a:t>Oortmerssen</a:t>
            </a:r>
            <a:r>
              <a:rPr lang="en-GB" dirty="0"/>
              <a:t>,  2019</a:t>
            </a:r>
            <a:endParaRPr lang="en-US" sz="1200" b="0" i="0" u="none" strike="noStrike" kern="1200" baseline="0" dirty="0">
              <a:solidFill>
                <a:schemeClr val="tx1"/>
              </a:solidFill>
              <a:latin typeface="+mn-lt"/>
              <a:ea typeface="+mn-ea"/>
              <a:cs typeface="+mn-cs"/>
            </a:endParaRPr>
          </a:p>
          <a:p>
            <a:r>
              <a:rPr lang="en-GB" b="1" dirty="0"/>
              <a:t>Background</a:t>
            </a:r>
          </a:p>
          <a:p>
            <a:r>
              <a:rPr lang="en-GB" dirty="0"/>
              <a:t>Attention Deficit Hyperactivity Disorder (ADHD) frequently co-occurs with Substance Use Disorders (</a:t>
            </a:r>
            <a:r>
              <a:rPr lang="en-GB" dirty="0" err="1"/>
              <a:t>SUDs</a:t>
            </a:r>
            <a:r>
              <a:rPr lang="en-GB" dirty="0"/>
              <a:t>). Standard ADHD pharmacotherapies are not effective in patients with this comorbidity and cognitive </a:t>
            </a:r>
            <a:r>
              <a:rPr lang="en-GB" dirty="0" err="1"/>
              <a:t>behavioral</a:t>
            </a:r>
            <a:r>
              <a:rPr lang="en-GB" dirty="0"/>
              <a:t> therapy (CBT) has not been tested in this population. This </a:t>
            </a:r>
            <a:r>
              <a:rPr lang="en-GB" dirty="0" err="1"/>
              <a:t>RCT</a:t>
            </a:r>
            <a:r>
              <a:rPr lang="en-GB" dirty="0"/>
              <a:t> aimed to compare the efficacy of Integrated CBT (CBT/Integrated) directed at adult ADHD and </a:t>
            </a:r>
            <a:r>
              <a:rPr lang="en-GB" dirty="0" err="1"/>
              <a:t>SUD</a:t>
            </a:r>
            <a:r>
              <a:rPr lang="en-GB" dirty="0"/>
              <a:t> with CBT directed at </a:t>
            </a:r>
            <a:r>
              <a:rPr lang="en-GB" dirty="0" err="1"/>
              <a:t>SUD</a:t>
            </a:r>
            <a:r>
              <a:rPr lang="en-GB" dirty="0"/>
              <a:t> only (CBT/</a:t>
            </a:r>
            <a:r>
              <a:rPr lang="en-GB" dirty="0" err="1"/>
              <a:t>SUD</a:t>
            </a:r>
            <a:r>
              <a:rPr lang="en-GB" dirty="0"/>
              <a:t>) in patients with </a:t>
            </a:r>
            <a:r>
              <a:rPr lang="en-GB" dirty="0" err="1"/>
              <a:t>SUD</a:t>
            </a:r>
            <a:r>
              <a:rPr lang="en-GB" dirty="0"/>
              <a:t> and ADHD (</a:t>
            </a:r>
            <a:r>
              <a:rPr lang="en-GB" dirty="0" err="1"/>
              <a:t>SUD</a:t>
            </a:r>
            <a:r>
              <a:rPr lang="en-GB" dirty="0"/>
              <a:t> + ADHD).</a:t>
            </a:r>
          </a:p>
          <a:p>
            <a:r>
              <a:rPr lang="en-GB" b="1" dirty="0"/>
              <a:t>Methods</a:t>
            </a:r>
          </a:p>
          <a:p>
            <a:r>
              <a:rPr lang="en-GB" dirty="0"/>
              <a:t>Randomized clinical trial among 119 </a:t>
            </a:r>
            <a:r>
              <a:rPr lang="en-GB" dirty="0" err="1"/>
              <a:t>SUD</a:t>
            </a:r>
            <a:r>
              <a:rPr lang="en-GB" dirty="0"/>
              <a:t> + ADHD patients in a </a:t>
            </a:r>
            <a:r>
              <a:rPr lang="en-GB" dirty="0" err="1"/>
              <a:t>SUD</a:t>
            </a:r>
            <a:r>
              <a:rPr lang="en-GB" dirty="0"/>
              <a:t> treatment </a:t>
            </a:r>
            <a:r>
              <a:rPr lang="en-GB" dirty="0" err="1"/>
              <a:t>center</a:t>
            </a:r>
            <a:r>
              <a:rPr lang="en-GB" dirty="0"/>
              <a:t>. CBT/Integrated consisted of 15 individual sessions of motivational therapy, coping skills training and relapse prevention for </a:t>
            </a:r>
            <a:r>
              <a:rPr lang="en-GB" dirty="0" err="1"/>
              <a:t>SUD</a:t>
            </a:r>
            <a:r>
              <a:rPr lang="en-GB" dirty="0"/>
              <a:t>, and training of planning skills, problem-solving skills and dealing with emotions for ADHD. CBT/</a:t>
            </a:r>
            <a:r>
              <a:rPr lang="en-GB" dirty="0" err="1"/>
              <a:t>SUD</a:t>
            </a:r>
            <a:r>
              <a:rPr lang="en-GB" dirty="0"/>
              <a:t> consisted of 10 individual </a:t>
            </a:r>
            <a:r>
              <a:rPr lang="en-GB" dirty="0" err="1"/>
              <a:t>SUD</a:t>
            </a:r>
            <a:r>
              <a:rPr lang="en-GB" dirty="0"/>
              <a:t> treatment sessions only. Primary outcome was ADHD symptom severity according to the ADHD rating scale (ARS) at post-treatment. Secondary outcomes included ADHD symptom severity after two-month follow-up, and treatment response (≥30% ADHD symptom reduction), substance use, depressive or anxiety symptoms, and quality of life at post-treatment and follow-up.</a:t>
            </a:r>
          </a:p>
          <a:p>
            <a:r>
              <a:rPr lang="en-GB" b="1" dirty="0"/>
              <a:t>Results</a:t>
            </a:r>
          </a:p>
          <a:p>
            <a:r>
              <a:rPr lang="en-GB" b="1" dirty="0"/>
              <a:t>CBT/Integrated was more effective than CBT/</a:t>
            </a:r>
            <a:r>
              <a:rPr lang="en-GB" b="1" dirty="0" err="1"/>
              <a:t>SUD</a:t>
            </a:r>
            <a:r>
              <a:rPr lang="en-GB" b="1" dirty="0"/>
              <a:t> in the reduction of ADHD symptoms post-treatment: </a:t>
            </a:r>
            <a:r>
              <a:rPr lang="en-GB" dirty="0"/>
              <a:t>ARS = 28.1 (SD 9.0) vs. 31.5 (SD 11.4) (F = 4.739, </a:t>
            </a:r>
            <a:r>
              <a:rPr lang="en-GB" dirty="0" err="1"/>
              <a:t>df</a:t>
            </a:r>
            <a:r>
              <a:rPr lang="en-GB" dirty="0"/>
              <a:t> = 1, 282, p = .030; d = 0.34). </a:t>
            </a:r>
            <a:r>
              <a:rPr lang="en-GB" b="1" dirty="0"/>
              <a:t>At follow-up, CBT/Integrated still resulted in lower ARS scores than CBT/</a:t>
            </a:r>
            <a:r>
              <a:rPr lang="en-GB" b="1" dirty="0" err="1"/>
              <a:t>SUD</a:t>
            </a:r>
            <a:r>
              <a:rPr lang="en-GB" b="1" dirty="0"/>
              <a:t>, but the difference was not significant at the 0.05 level</a:t>
            </a:r>
            <a:r>
              <a:rPr lang="en-GB" dirty="0"/>
              <a:t>. For other secondary outcomes, including substance use, no significant between-group differences were present.</a:t>
            </a:r>
          </a:p>
          <a:p>
            <a:r>
              <a:rPr lang="en-GB" b="1" dirty="0"/>
              <a:t>Conclusions</a:t>
            </a:r>
          </a:p>
          <a:p>
            <a:r>
              <a:rPr lang="en-GB" dirty="0"/>
              <a:t>Compared to regular </a:t>
            </a:r>
            <a:r>
              <a:rPr lang="en-GB" dirty="0" err="1"/>
              <a:t>SUD</a:t>
            </a:r>
            <a:r>
              <a:rPr lang="en-GB" dirty="0"/>
              <a:t> cognitive </a:t>
            </a:r>
            <a:r>
              <a:rPr lang="en-GB" dirty="0" err="1"/>
              <a:t>behavioral</a:t>
            </a:r>
            <a:r>
              <a:rPr lang="en-GB" dirty="0"/>
              <a:t> therapy, integrated cognitive </a:t>
            </a:r>
            <a:r>
              <a:rPr lang="en-GB" dirty="0" err="1"/>
              <a:t>behavioral</a:t>
            </a:r>
            <a:r>
              <a:rPr lang="en-GB" dirty="0"/>
              <a:t> therapy resulted in a significant extra improvement in ADHD symptoms in </a:t>
            </a:r>
            <a:r>
              <a:rPr lang="en-GB" dirty="0" err="1"/>
              <a:t>SUD</a:t>
            </a:r>
            <a:r>
              <a:rPr lang="en-GB" dirty="0"/>
              <a:t> + ADHD patients.</a:t>
            </a:r>
          </a:p>
          <a:p>
            <a:endParaRPr lang="en-GB"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There has been more work conducted to examine the efficacy of pharmacological</a:t>
            </a:r>
          </a:p>
          <a:p>
            <a:r>
              <a:rPr lang="en-GB" sz="1200" b="0" i="0" u="none" strike="noStrike" kern="1200" baseline="0" dirty="0">
                <a:solidFill>
                  <a:schemeClr val="tx1"/>
                </a:solidFill>
                <a:latin typeface="+mn-lt"/>
                <a:ea typeface="+mn-ea"/>
                <a:cs typeface="+mn-cs"/>
              </a:rPr>
              <a:t>interventions  for comorbid ADHD and </a:t>
            </a:r>
            <a:r>
              <a:rPr lang="en-GB" sz="1200" b="0" i="0" u="none" strike="noStrike" kern="1200" baseline="0" dirty="0" err="1">
                <a:solidFill>
                  <a:schemeClr val="tx1"/>
                </a:solidFill>
                <a:latin typeface="+mn-lt"/>
                <a:ea typeface="+mn-ea"/>
                <a:cs typeface="+mn-cs"/>
              </a:rPr>
              <a:t>AOD</a:t>
            </a:r>
            <a:r>
              <a:rPr lang="en-GB" sz="1200" b="0" i="0" u="none" strike="noStrike" kern="1200" baseline="0" dirty="0">
                <a:solidFill>
                  <a:schemeClr val="tx1"/>
                </a:solidFill>
                <a:latin typeface="+mn-lt"/>
                <a:ea typeface="+mn-ea"/>
                <a:cs typeface="+mn-cs"/>
              </a:rPr>
              <a:t> use disorders compared to psychological treatments</a:t>
            </a:r>
          </a:p>
          <a:p>
            <a:r>
              <a:rPr lang="en-GB" sz="1200" b="0" i="0" u="none" strike="noStrike" kern="1200" baseline="0" dirty="0">
                <a:solidFill>
                  <a:schemeClr val="tx1"/>
                </a:solidFill>
                <a:latin typeface="+mn-lt"/>
                <a:ea typeface="+mn-ea"/>
                <a:cs typeface="+mn-cs"/>
              </a:rPr>
              <a:t>Pharmacological  interventions have either been as stand-alone treatments, or in</a:t>
            </a:r>
          </a:p>
          <a:p>
            <a:r>
              <a:rPr lang="en-GB" sz="1200" b="0" i="0" u="none" strike="noStrike" kern="1200" baseline="0" dirty="0">
                <a:solidFill>
                  <a:schemeClr val="tx1"/>
                </a:solidFill>
                <a:latin typeface="+mn-lt"/>
                <a:ea typeface="+mn-ea"/>
                <a:cs typeface="+mn-cs"/>
              </a:rPr>
              <a:t>combination with psychological approaches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 general, pharmacotherapy for ADHD has been found to be effective in </a:t>
            </a:r>
            <a:r>
              <a:rPr lang="en-GB" sz="1200" b="0" i="0" u="none" strike="noStrike" kern="1200" baseline="0" dirty="0" err="1">
                <a:solidFill>
                  <a:schemeClr val="tx1"/>
                </a:solidFill>
                <a:latin typeface="+mn-lt"/>
                <a:ea typeface="+mn-ea"/>
                <a:cs typeface="+mn-cs"/>
              </a:rPr>
              <a:t>AOD</a:t>
            </a:r>
            <a:r>
              <a:rPr lang="en-GB" sz="1200" b="0" i="0" u="none" strike="noStrike" kern="1200" baseline="0" dirty="0">
                <a:solidFill>
                  <a:schemeClr val="tx1"/>
                </a:solidFill>
                <a:latin typeface="+mn-lt"/>
                <a:ea typeface="+mn-ea"/>
                <a:cs typeface="+mn-cs"/>
              </a:rPr>
              <a:t> clients but the response</a:t>
            </a:r>
          </a:p>
          <a:p>
            <a:r>
              <a:rPr lang="en-GB" sz="1200" b="0" i="0" u="none" strike="noStrike" kern="1200" baseline="0" dirty="0">
                <a:solidFill>
                  <a:schemeClr val="tx1"/>
                </a:solidFill>
                <a:latin typeface="+mn-lt"/>
                <a:ea typeface="+mn-ea"/>
                <a:cs typeface="+mn-cs"/>
              </a:rPr>
              <a:t>is more modest than those with single disorder ADHD.  In ADHD as a single disorder, the first line</a:t>
            </a:r>
          </a:p>
          <a:p>
            <a:r>
              <a:rPr lang="en-GB" sz="1200" b="0" i="0" u="none" strike="noStrike" kern="1200" baseline="0" dirty="0">
                <a:solidFill>
                  <a:schemeClr val="tx1"/>
                </a:solidFill>
                <a:latin typeface="+mn-lt"/>
                <a:ea typeface="+mn-ea"/>
                <a:cs typeface="+mn-cs"/>
              </a:rPr>
              <a:t>of pharmacotherapy is psychostimulants; methylphenidate first line followed by dexamphetamine</a:t>
            </a:r>
          </a:p>
          <a:p>
            <a:r>
              <a:rPr lang="en-GB" sz="1200" b="0" i="0" u="none" strike="noStrike" kern="1200" baseline="0" dirty="0">
                <a:solidFill>
                  <a:schemeClr val="tx1"/>
                </a:solidFill>
                <a:latin typeface="+mn-lt"/>
                <a:ea typeface="+mn-ea"/>
                <a:cs typeface="+mn-cs"/>
              </a:rPr>
              <a:t>if methylphenidate is ineffective. Although psychostimulants are recommended as first line</a:t>
            </a:r>
          </a:p>
          <a:p>
            <a:r>
              <a:rPr lang="en-GB" sz="1200" b="0" i="0" u="none" strike="noStrike" kern="1200" baseline="0" dirty="0">
                <a:solidFill>
                  <a:schemeClr val="tx1"/>
                </a:solidFill>
                <a:latin typeface="+mn-lt"/>
                <a:ea typeface="+mn-ea"/>
                <a:cs typeface="+mn-cs"/>
              </a:rPr>
              <a:t>pharmacotherapies for ADHD, it is essential that a medical assessment be conducted prior to prescribing</a:t>
            </a:r>
          </a:p>
          <a:p>
            <a:r>
              <a:rPr lang="en-GB" sz="1200" b="0" i="0" u="none" strike="noStrike" kern="1200" baseline="0" dirty="0">
                <a:solidFill>
                  <a:schemeClr val="tx1"/>
                </a:solidFill>
                <a:latin typeface="+mn-lt"/>
                <a:ea typeface="+mn-ea"/>
                <a:cs typeface="+mn-cs"/>
              </a:rPr>
              <a:t>to ensure that the client does not have cardiovascular or other conditions that may contraindicate</a:t>
            </a:r>
          </a:p>
          <a:p>
            <a:r>
              <a:rPr lang="en-GB" sz="1200" b="0" i="0" u="none" strike="noStrike" kern="1200" baseline="0" dirty="0">
                <a:solidFill>
                  <a:schemeClr val="tx1"/>
                </a:solidFill>
                <a:latin typeface="+mn-lt"/>
                <a:ea typeface="+mn-ea"/>
                <a:cs typeface="+mn-cs"/>
              </a:rPr>
              <a:t>psychostimulant prescription. </a:t>
            </a:r>
          </a:p>
          <a:p>
            <a:r>
              <a:rPr lang="en-GB" sz="1200" b="0" i="0" u="none" strike="noStrike" kern="1200" baseline="0" dirty="0" err="1">
                <a:solidFill>
                  <a:schemeClr val="tx1"/>
                </a:solidFill>
                <a:latin typeface="+mn-lt"/>
                <a:ea typeface="+mn-ea"/>
                <a:cs typeface="+mn-cs"/>
              </a:rPr>
              <a:t>Atomoxetine</a:t>
            </a:r>
            <a:r>
              <a:rPr lang="en-GB" sz="1200" b="0" i="0" u="none" strike="noStrike" kern="1200" baseline="0" dirty="0">
                <a:solidFill>
                  <a:schemeClr val="tx1"/>
                </a:solidFill>
                <a:latin typeface="+mn-lt"/>
                <a:ea typeface="+mn-ea"/>
                <a:cs typeface="+mn-cs"/>
              </a:rPr>
              <a:t>, a noradrenaline reuptake inhibitor, is recommended for individuals who cannot take psychostimulants </a:t>
            </a:r>
          </a:p>
          <a:p>
            <a:r>
              <a:rPr lang="en-GB" sz="1200" b="0" i="0" u="none" strike="noStrike" kern="1200" baseline="0" dirty="0">
                <a:solidFill>
                  <a:schemeClr val="tx1"/>
                </a:solidFill>
                <a:latin typeface="+mn-lt"/>
                <a:ea typeface="+mn-ea"/>
                <a:cs typeface="+mn-cs"/>
              </a:rPr>
              <a:t>Although evidence supports the pharmacological treatment of those with comorbid ADHD and </a:t>
            </a:r>
            <a:r>
              <a:rPr lang="en-GB" sz="1200" b="0" i="0" u="none" strike="noStrike" kern="1200" baseline="0" dirty="0" err="1">
                <a:solidFill>
                  <a:schemeClr val="tx1"/>
                </a:solidFill>
                <a:latin typeface="+mn-lt"/>
                <a:ea typeface="+mn-ea"/>
                <a:cs typeface="+mn-cs"/>
              </a:rPr>
              <a:t>AOD</a:t>
            </a:r>
            <a:r>
              <a:rPr lang="en-GB" sz="1200" b="0" i="0" u="none" strike="noStrike" kern="1200" baseline="0" dirty="0">
                <a:solidFill>
                  <a:schemeClr val="tx1"/>
                </a:solidFill>
                <a:latin typeface="+mn-lt"/>
                <a:ea typeface="+mn-ea"/>
                <a:cs typeface="+mn-cs"/>
              </a:rPr>
              <a:t> use,</a:t>
            </a:r>
          </a:p>
          <a:p>
            <a:r>
              <a:rPr lang="en-GB" sz="1200" b="0" i="0" u="none" strike="noStrike" kern="1200" baseline="0" dirty="0">
                <a:solidFill>
                  <a:schemeClr val="tx1"/>
                </a:solidFill>
                <a:latin typeface="+mn-lt"/>
                <a:ea typeface="+mn-ea"/>
                <a:cs typeface="+mn-cs"/>
              </a:rPr>
              <a:t>there has been contention about whether psychostimulants should be used among people with </a:t>
            </a:r>
            <a:r>
              <a:rPr lang="en-GB" sz="1200" b="0" i="0" u="none" strike="noStrike" kern="1200" baseline="0" dirty="0" err="1">
                <a:solidFill>
                  <a:schemeClr val="tx1"/>
                </a:solidFill>
                <a:latin typeface="+mn-lt"/>
                <a:ea typeface="+mn-ea"/>
                <a:cs typeface="+mn-cs"/>
              </a:rPr>
              <a:t>AOD</a:t>
            </a:r>
            <a:r>
              <a:rPr lang="en-GB" sz="1200" b="0" i="0" u="none" strike="noStrike" kern="1200" baseline="0" dirty="0">
                <a:solidFill>
                  <a:schemeClr val="tx1"/>
                </a:solidFill>
                <a:latin typeface="+mn-lt"/>
                <a:ea typeface="+mn-ea"/>
                <a:cs typeface="+mn-cs"/>
              </a:rPr>
              <a:t> use</a:t>
            </a:r>
          </a:p>
          <a:p>
            <a:r>
              <a:rPr lang="en-GB" sz="1200" b="0" i="0" u="none" strike="noStrike" kern="1200" baseline="0" dirty="0">
                <a:solidFill>
                  <a:schemeClr val="tx1"/>
                </a:solidFill>
                <a:latin typeface="+mn-lt"/>
                <a:ea typeface="+mn-ea"/>
                <a:cs typeface="+mn-cs"/>
              </a:rPr>
              <a:t>disorder, due to their potential for misuse , leading some treatment guidelines to recommend that</a:t>
            </a:r>
          </a:p>
          <a:p>
            <a:r>
              <a:rPr lang="en-GB" sz="1200" b="0" i="0" u="none" strike="noStrike" kern="1200" baseline="0" dirty="0">
                <a:solidFill>
                  <a:schemeClr val="tx1"/>
                </a:solidFill>
                <a:latin typeface="+mn-lt"/>
                <a:ea typeface="+mn-ea"/>
                <a:cs typeface="+mn-cs"/>
              </a:rPr>
              <a:t>non-stimulants be used as the first-line pharmacotherapy treatment for people with comorbid ADHD and</a:t>
            </a:r>
          </a:p>
          <a:p>
            <a:r>
              <a:rPr lang="en-GB" sz="1200" b="0" i="0" u="none" strike="noStrike" kern="1200" baseline="0" dirty="0" err="1">
                <a:solidFill>
                  <a:schemeClr val="tx1"/>
                </a:solidFill>
                <a:latin typeface="+mn-lt"/>
                <a:ea typeface="+mn-ea"/>
                <a:cs typeface="+mn-cs"/>
              </a:rPr>
              <a:t>AOD</a:t>
            </a:r>
            <a:r>
              <a:rPr lang="en-GB" sz="1200" b="0" i="0" u="none" strike="noStrike" kern="1200" baseline="0" dirty="0">
                <a:solidFill>
                  <a:schemeClr val="tx1"/>
                </a:solidFill>
                <a:latin typeface="+mn-lt"/>
                <a:ea typeface="+mn-ea"/>
                <a:cs typeface="+mn-cs"/>
              </a:rPr>
              <a:t> use, despite limited evidence of their efficacy. However, in view of the fact that non-stimulants</a:t>
            </a:r>
          </a:p>
          <a:p>
            <a:r>
              <a:rPr lang="en-GB" sz="1200" b="0" i="0" u="none" strike="noStrike" kern="1200" baseline="0" dirty="0">
                <a:solidFill>
                  <a:schemeClr val="tx1"/>
                </a:solidFill>
                <a:latin typeface="+mn-lt"/>
                <a:ea typeface="+mn-ea"/>
                <a:cs typeface="+mn-cs"/>
              </a:rPr>
              <a:t>are less efficacious than stimulants in treating ADHD, and in the absence of evidence of any misuse of</a:t>
            </a:r>
          </a:p>
          <a:p>
            <a:r>
              <a:rPr lang="en-GB" sz="1200" b="0" i="0" u="none" strike="noStrike" kern="1200" baseline="0" dirty="0">
                <a:solidFill>
                  <a:schemeClr val="tx1"/>
                </a:solidFill>
                <a:latin typeface="+mn-lt"/>
                <a:ea typeface="+mn-ea"/>
                <a:cs typeface="+mn-cs"/>
              </a:rPr>
              <a:t>long-acting stimulants in clinical trials, there is a need to balance the potential risk of misuse and diversion,</a:t>
            </a:r>
          </a:p>
          <a:p>
            <a:r>
              <a:rPr lang="en-GB" sz="1200" b="0" i="0" u="none" strike="noStrike" kern="1200" baseline="0" dirty="0">
                <a:solidFill>
                  <a:schemeClr val="tx1"/>
                </a:solidFill>
                <a:latin typeface="+mn-lt"/>
                <a:ea typeface="+mn-ea"/>
                <a:cs typeface="+mn-cs"/>
              </a:rPr>
              <a:t>against the risk of untreated or inadequately treated ADHD.</a:t>
            </a:r>
          </a:p>
          <a:p>
            <a:r>
              <a:rPr lang="en-GB" sz="1200" b="0" i="0" u="none" strike="noStrike" kern="1200" baseline="0" dirty="0">
                <a:solidFill>
                  <a:schemeClr val="tx1"/>
                </a:solidFill>
                <a:latin typeface="+mn-lt"/>
                <a:ea typeface="+mn-ea"/>
                <a:cs typeface="+mn-cs"/>
              </a:rPr>
              <a:t>Several </a:t>
            </a:r>
            <a:r>
              <a:rPr lang="en-GB" sz="1200" b="0" i="0" u="none" strike="noStrike" kern="1200" baseline="0" dirty="0" err="1">
                <a:solidFill>
                  <a:schemeClr val="tx1"/>
                </a:solidFill>
                <a:latin typeface="+mn-lt"/>
                <a:ea typeface="+mn-ea"/>
                <a:cs typeface="+mn-cs"/>
              </a:rPr>
              <a:t>RCTs</a:t>
            </a:r>
            <a:r>
              <a:rPr lang="en-GB" sz="1200" b="0" i="0" u="none" strike="noStrike" kern="1200" baseline="0" dirty="0">
                <a:solidFill>
                  <a:schemeClr val="tx1"/>
                </a:solidFill>
                <a:latin typeface="+mn-lt"/>
                <a:ea typeface="+mn-ea"/>
                <a:cs typeface="+mn-cs"/>
              </a:rPr>
              <a:t> have examined the safety and efficacy of psychostimulant treatment among people with</a:t>
            </a:r>
          </a:p>
          <a:p>
            <a:r>
              <a:rPr lang="en-GB" sz="1200" b="0" i="0" u="none" strike="noStrike" kern="1200" baseline="0" dirty="0">
                <a:solidFill>
                  <a:schemeClr val="tx1"/>
                </a:solidFill>
                <a:latin typeface="+mn-lt"/>
                <a:ea typeface="+mn-ea"/>
                <a:cs typeface="+mn-cs"/>
              </a:rPr>
              <a:t>comorbid ADHD and </a:t>
            </a:r>
            <a:r>
              <a:rPr lang="en-GB" sz="1200" b="0" i="0" u="none" strike="noStrike" kern="1200" baseline="0" dirty="0" err="1">
                <a:solidFill>
                  <a:schemeClr val="tx1"/>
                </a:solidFill>
                <a:latin typeface="+mn-lt"/>
                <a:ea typeface="+mn-ea"/>
                <a:cs typeface="+mn-cs"/>
              </a:rPr>
              <a:t>AOD</a:t>
            </a:r>
            <a:r>
              <a:rPr lang="en-GB" sz="1200" b="0" i="0" u="none" strike="noStrike" kern="1200" baseline="0" dirty="0">
                <a:solidFill>
                  <a:schemeClr val="tx1"/>
                </a:solidFill>
                <a:latin typeface="+mn-lt"/>
                <a:ea typeface="+mn-ea"/>
                <a:cs typeface="+mn-cs"/>
              </a:rPr>
              <a:t> use disorders A systematic review examining psychological and</a:t>
            </a:r>
          </a:p>
          <a:p>
            <a:r>
              <a:rPr lang="en-GB" sz="1200" b="0" i="0" u="none" strike="noStrike" kern="1200" baseline="0" dirty="0">
                <a:solidFill>
                  <a:schemeClr val="tx1"/>
                </a:solidFill>
                <a:latin typeface="+mn-lt"/>
                <a:ea typeface="+mn-ea"/>
                <a:cs typeface="+mn-cs"/>
              </a:rPr>
              <a:t>pharmacological interventions for people with comorbid ADHD and </a:t>
            </a:r>
            <a:r>
              <a:rPr lang="en-GB" sz="1200" b="0" i="0" u="none" strike="noStrike" kern="1200" baseline="0" dirty="0" err="1">
                <a:solidFill>
                  <a:schemeClr val="tx1"/>
                </a:solidFill>
                <a:latin typeface="+mn-lt"/>
                <a:ea typeface="+mn-ea"/>
                <a:cs typeface="+mn-cs"/>
              </a:rPr>
              <a:t>AOD</a:t>
            </a:r>
            <a:r>
              <a:rPr lang="en-GB" sz="1200" b="0" i="0" u="none" strike="noStrike" kern="1200" baseline="0" dirty="0">
                <a:solidFill>
                  <a:schemeClr val="tx1"/>
                </a:solidFill>
                <a:latin typeface="+mn-lt"/>
                <a:ea typeface="+mn-ea"/>
                <a:cs typeface="+mn-cs"/>
              </a:rPr>
              <a:t> use found that despite variation</a:t>
            </a:r>
          </a:p>
          <a:p>
            <a:r>
              <a:rPr lang="en-GB" sz="1200" b="0" i="0" u="none" strike="noStrike" kern="1200" baseline="0" dirty="0">
                <a:solidFill>
                  <a:schemeClr val="tx1"/>
                </a:solidFill>
                <a:latin typeface="+mn-lt"/>
                <a:ea typeface="+mn-ea"/>
                <a:cs typeface="+mn-cs"/>
              </a:rPr>
              <a:t>between studies, the evidence largely supports the use of methylphenidate, with the majority of studies</a:t>
            </a:r>
          </a:p>
          <a:p>
            <a:r>
              <a:rPr lang="en-GB" sz="1200" b="0" i="0" u="none" strike="noStrike" kern="1200" baseline="0" dirty="0">
                <a:solidFill>
                  <a:schemeClr val="tx1"/>
                </a:solidFill>
                <a:latin typeface="+mn-lt"/>
                <a:ea typeface="+mn-ea"/>
                <a:cs typeface="+mn-cs"/>
              </a:rPr>
              <a:t>finding significant reductions in ADHD symptoms following treatment. </a:t>
            </a:r>
            <a:r>
              <a:rPr lang="en-GB" sz="1200" b="0" i="0" u="none" strike="noStrike" kern="1200" baseline="0" dirty="0" err="1">
                <a:solidFill>
                  <a:schemeClr val="tx1"/>
                </a:solidFill>
                <a:latin typeface="+mn-lt"/>
                <a:ea typeface="+mn-ea"/>
                <a:cs typeface="+mn-cs"/>
              </a:rPr>
              <a:t>AOD</a:t>
            </a:r>
            <a:r>
              <a:rPr lang="en-GB" sz="1200" b="0" i="0" u="none" strike="noStrike" kern="1200" baseline="0" dirty="0">
                <a:solidFill>
                  <a:schemeClr val="tx1"/>
                </a:solidFill>
                <a:latin typeface="+mn-lt"/>
                <a:ea typeface="+mn-ea"/>
                <a:cs typeface="+mn-cs"/>
              </a:rPr>
              <a:t> use either significantly</a:t>
            </a:r>
          </a:p>
          <a:p>
            <a:r>
              <a:rPr lang="en-GB" sz="1200" b="0" i="0" u="none" strike="noStrike" kern="1200" baseline="0" dirty="0">
                <a:solidFill>
                  <a:schemeClr val="tx1"/>
                </a:solidFill>
                <a:latin typeface="+mn-lt"/>
                <a:ea typeface="+mn-ea"/>
                <a:cs typeface="+mn-cs"/>
              </a:rPr>
              <a:t>reduced or remained unchanged, with no studies finding any worsening of symptoms. Of note,</a:t>
            </a:r>
          </a:p>
          <a:p>
            <a:r>
              <a:rPr lang="en-GB" sz="1200" b="0" i="0" u="none" strike="noStrike" kern="1200" baseline="0" dirty="0">
                <a:solidFill>
                  <a:schemeClr val="tx1"/>
                </a:solidFill>
                <a:latin typeface="+mn-lt"/>
                <a:ea typeface="+mn-ea"/>
                <a:cs typeface="+mn-cs"/>
              </a:rPr>
              <a:t>studies that reported </a:t>
            </a:r>
            <a:r>
              <a:rPr lang="en-GB" sz="1200" b="0" i="0" u="none" strike="noStrike" kern="1200" baseline="0" dirty="0" err="1">
                <a:solidFill>
                  <a:schemeClr val="tx1"/>
                </a:solidFill>
                <a:latin typeface="+mn-lt"/>
                <a:ea typeface="+mn-ea"/>
                <a:cs typeface="+mn-cs"/>
              </a:rPr>
              <a:t>AOD</a:t>
            </a:r>
            <a:r>
              <a:rPr lang="en-GB" sz="1200" b="0" i="0" u="none" strike="noStrike" kern="1200" baseline="0" dirty="0">
                <a:solidFill>
                  <a:schemeClr val="tx1"/>
                </a:solidFill>
                <a:latin typeface="+mn-lt"/>
                <a:ea typeface="+mn-ea"/>
                <a:cs typeface="+mn-cs"/>
              </a:rPr>
              <a:t> use reduction also included some form of psychotherapy as an adjunctive</a:t>
            </a:r>
          </a:p>
          <a:p>
            <a:r>
              <a:rPr lang="en-GB" sz="1200" b="0" i="0" u="none" strike="noStrike" kern="1200" baseline="0" dirty="0">
                <a:solidFill>
                  <a:schemeClr val="tx1"/>
                </a:solidFill>
                <a:latin typeface="+mn-lt"/>
                <a:ea typeface="+mn-ea"/>
                <a:cs typeface="+mn-cs"/>
              </a:rPr>
              <a:t>therapy (e.g., relapse prevention, group or individual counselling, CBT), and no cases of medication misuse</a:t>
            </a:r>
          </a:p>
          <a:p>
            <a:r>
              <a:rPr lang="en-GB" sz="1200" b="0" i="0" u="none" strike="noStrike" kern="1200" baseline="0" dirty="0">
                <a:solidFill>
                  <a:schemeClr val="tx1"/>
                </a:solidFill>
                <a:latin typeface="+mn-lt"/>
                <a:ea typeface="+mn-ea"/>
                <a:cs typeface="+mn-cs"/>
              </a:rPr>
              <a:t>or abuse were reported..</a:t>
            </a:r>
          </a:p>
          <a:p>
            <a:r>
              <a:rPr lang="en-GB" sz="1200" b="0" i="0" u="none" strike="noStrike" kern="1200" baseline="0" dirty="0">
                <a:solidFill>
                  <a:schemeClr val="tx1"/>
                </a:solidFill>
                <a:latin typeface="+mn-lt"/>
                <a:ea typeface="+mn-ea"/>
                <a:cs typeface="+mn-cs"/>
              </a:rPr>
              <a:t>The use of </a:t>
            </a:r>
            <a:r>
              <a:rPr lang="en-GB" sz="1200" b="0" i="0" u="none" strike="noStrike" kern="1200" baseline="0" dirty="0" err="1">
                <a:solidFill>
                  <a:schemeClr val="tx1"/>
                </a:solidFill>
                <a:latin typeface="+mn-lt"/>
                <a:ea typeface="+mn-ea"/>
                <a:cs typeface="+mn-cs"/>
              </a:rPr>
              <a:t>atomoxetine</a:t>
            </a:r>
            <a:r>
              <a:rPr lang="en-GB" sz="1200" b="0" i="0" u="none" strike="noStrike" kern="1200" baseline="0" dirty="0">
                <a:solidFill>
                  <a:schemeClr val="tx1"/>
                </a:solidFill>
                <a:latin typeface="+mn-lt"/>
                <a:ea typeface="+mn-ea"/>
                <a:cs typeface="+mn-cs"/>
              </a:rPr>
              <a:t>, a non-stimulant medication for the treatment of comorbid ADHD and </a:t>
            </a:r>
            <a:r>
              <a:rPr lang="en-GB" sz="1200" b="0" i="0" u="none" strike="noStrike" kern="1200" baseline="0" dirty="0" err="1">
                <a:solidFill>
                  <a:schemeClr val="tx1"/>
                </a:solidFill>
                <a:latin typeface="+mn-lt"/>
                <a:ea typeface="+mn-ea"/>
                <a:cs typeface="+mn-cs"/>
              </a:rPr>
              <a:t>AOD</a:t>
            </a:r>
            <a:r>
              <a:rPr lang="en-GB" sz="1200" b="0" i="0" u="none" strike="noStrike" kern="1200" baseline="0" dirty="0">
                <a:solidFill>
                  <a:schemeClr val="tx1"/>
                </a:solidFill>
                <a:latin typeface="+mn-lt"/>
                <a:ea typeface="+mn-ea"/>
                <a:cs typeface="+mn-cs"/>
              </a:rPr>
              <a:t> use,</a:t>
            </a:r>
          </a:p>
          <a:p>
            <a:r>
              <a:rPr lang="en-GB" sz="1200" b="0" i="0" u="none" strike="noStrike" kern="1200" baseline="0" dirty="0">
                <a:solidFill>
                  <a:schemeClr val="tx1"/>
                </a:solidFill>
                <a:latin typeface="+mn-lt"/>
                <a:ea typeface="+mn-ea"/>
                <a:cs typeface="+mn-cs"/>
              </a:rPr>
              <a:t>has been examined in several </a:t>
            </a:r>
            <a:r>
              <a:rPr lang="en-GB" sz="1200" b="0" i="0" u="none" strike="noStrike" kern="1200" baseline="0" dirty="0" err="1">
                <a:solidFill>
                  <a:schemeClr val="tx1"/>
                </a:solidFill>
                <a:latin typeface="+mn-lt"/>
                <a:ea typeface="+mn-ea"/>
                <a:cs typeface="+mn-cs"/>
              </a:rPr>
              <a:t>RCTs</a:t>
            </a:r>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While </a:t>
            </a:r>
            <a:r>
              <a:rPr lang="en-GB" sz="1200" b="1" i="0" u="none" strike="noStrike" kern="1200" baseline="0" dirty="0" err="1">
                <a:solidFill>
                  <a:schemeClr val="tx1"/>
                </a:solidFill>
                <a:latin typeface="+mn-lt"/>
                <a:ea typeface="+mn-ea"/>
                <a:cs typeface="+mn-cs"/>
              </a:rPr>
              <a:t>atomoxetine</a:t>
            </a:r>
            <a:r>
              <a:rPr lang="en-GB" sz="1200" b="1" i="0" u="none" strike="noStrike" kern="1200" baseline="0" dirty="0">
                <a:solidFill>
                  <a:schemeClr val="tx1"/>
                </a:solidFill>
                <a:latin typeface="+mn-lt"/>
                <a:ea typeface="+mn-ea"/>
                <a:cs typeface="+mn-cs"/>
              </a:rPr>
              <a:t> has demonstrated efficacy relative to</a:t>
            </a:r>
          </a:p>
          <a:p>
            <a:r>
              <a:rPr lang="en-GB" sz="1200" b="1" i="0" u="none" strike="noStrike" kern="1200" baseline="0" dirty="0">
                <a:solidFill>
                  <a:schemeClr val="tx1"/>
                </a:solidFill>
                <a:latin typeface="+mn-lt"/>
                <a:ea typeface="+mn-ea"/>
                <a:cs typeface="+mn-cs"/>
              </a:rPr>
              <a:t>placebo for ADHD symptoms, studies report minimal effects for </a:t>
            </a:r>
            <a:r>
              <a:rPr lang="en-GB" sz="1200" b="1" i="0" u="none" strike="noStrike" kern="1200" baseline="0" dirty="0" err="1">
                <a:solidFill>
                  <a:schemeClr val="tx1"/>
                </a:solidFill>
                <a:latin typeface="+mn-lt"/>
                <a:ea typeface="+mn-ea"/>
                <a:cs typeface="+mn-cs"/>
              </a:rPr>
              <a:t>AOD.</a:t>
            </a:r>
            <a:r>
              <a:rPr lang="en-GB" sz="1200" b="0" i="0" u="none" strike="noStrike" kern="1200" baseline="0" dirty="0" err="1">
                <a:solidFill>
                  <a:schemeClr val="tx1"/>
                </a:solidFill>
                <a:latin typeface="+mn-lt"/>
                <a:ea typeface="+mn-ea"/>
                <a:cs typeface="+mn-cs"/>
              </a:rPr>
              <a:t>Notably</a:t>
            </a:r>
            <a:r>
              <a:rPr lang="en-GB" sz="1200" b="0" i="0" u="none" strike="noStrike" kern="1200" baseline="0" dirty="0">
                <a:solidFill>
                  <a:schemeClr val="tx1"/>
                </a:solidFill>
                <a:latin typeface="+mn-lt"/>
                <a:ea typeface="+mn-ea"/>
                <a:cs typeface="+mn-cs"/>
              </a:rPr>
              <a:t>, most</a:t>
            </a:r>
          </a:p>
          <a:p>
            <a:r>
              <a:rPr lang="en-GB" sz="1200" b="0" i="0" u="none" strike="noStrike" kern="1200" baseline="0" dirty="0">
                <a:solidFill>
                  <a:schemeClr val="tx1"/>
                </a:solidFill>
                <a:latin typeface="+mn-lt"/>
                <a:ea typeface="+mn-ea"/>
                <a:cs typeface="+mn-cs"/>
              </a:rPr>
              <a:t>studies had also included different psychological interventions which were targeted towards reducing </a:t>
            </a:r>
            <a:r>
              <a:rPr lang="en-GB" sz="1200" b="0" i="0" u="none" strike="noStrike" kern="1200" baseline="0" dirty="0" err="1">
                <a:solidFill>
                  <a:schemeClr val="tx1"/>
                </a:solidFill>
                <a:latin typeface="+mn-lt"/>
                <a:ea typeface="+mn-ea"/>
                <a:cs typeface="+mn-cs"/>
              </a:rPr>
              <a:t>AOD</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use.</a:t>
            </a:r>
            <a:endParaRPr lang="en-GB"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Martinez-Raga</a:t>
            </a:r>
            <a:r>
              <a:rPr lang="en-GB" baseline="0" dirty="0"/>
              <a:t> (2013)</a:t>
            </a:r>
          </a:p>
          <a:p>
            <a:r>
              <a:rPr lang="en-GB" b="1" dirty="0"/>
              <a:t>Addressing Dual Diagnosis Patients Suffering from Attention-Deficit Hyperactivity Disorders and Comorbid Substance Use Disorders: A Review of Treatment Considerations</a:t>
            </a:r>
          </a:p>
          <a:p>
            <a:r>
              <a:rPr lang="en-GB" dirty="0"/>
              <a:t>Objective: To provide an updated, thorough, and critical review of the current status of the pharmacological and psychosocial treatments of patients with attention-deficit hyperactivity disorder (ADHD) and a comorbid substance use disorder (</a:t>
            </a:r>
            <a:r>
              <a:rPr lang="en-GB" dirty="0" err="1"/>
              <a:t>SUD</a:t>
            </a:r>
            <a:r>
              <a:rPr lang="en-GB" dirty="0"/>
              <a:t>).</a:t>
            </a:r>
          </a:p>
          <a:p>
            <a:r>
              <a:rPr lang="en-GB" dirty="0"/>
              <a:t>Methods: Comprehensive and systematic search of relevant databases (Medline, PubMed, </a:t>
            </a:r>
            <a:r>
              <a:rPr lang="en-GB" dirty="0" err="1"/>
              <a:t>Embase</a:t>
            </a:r>
            <a:r>
              <a:rPr lang="en-GB" dirty="0"/>
              <a:t>, and the Cochrane Library of systematic reviews and clinical trials) was carried out until January 31, 2012.</a:t>
            </a:r>
          </a:p>
          <a:p>
            <a:r>
              <a:rPr lang="en-GB" dirty="0"/>
              <a:t>Results: Treatment of patients with ADHD and a comorbid </a:t>
            </a:r>
            <a:r>
              <a:rPr lang="en-GB" dirty="0" err="1"/>
              <a:t>SUD</a:t>
            </a:r>
            <a:r>
              <a:rPr lang="en-GB" dirty="0"/>
              <a:t> is based on a multimodal and integrated approach, requiring the adequate management of the comorbid disorders, with psychosocial and pharmacological treatments. Regarding the pharmacotherapies for ADHD, prescription psychostimulants, particularly methylphenidate and </a:t>
            </a:r>
            <a:r>
              <a:rPr lang="en-GB" dirty="0" err="1"/>
              <a:t>atomoxetine</a:t>
            </a:r>
            <a:r>
              <a:rPr lang="en-GB" dirty="0"/>
              <a:t>, have all been assessed in dually diagnosed patients, for treating the symptoms of ADHD or for managing the comorbid </a:t>
            </a:r>
            <a:r>
              <a:rPr lang="en-GB" dirty="0" err="1"/>
              <a:t>SUD</a:t>
            </a:r>
            <a:r>
              <a:rPr lang="en-GB" dirty="0"/>
              <a:t>. Overall, medications are safe, well tolerated, and provide short-term and long-term benefits in patients with ADHD and comorbid </a:t>
            </a:r>
            <a:r>
              <a:rPr lang="en-GB" dirty="0" err="1"/>
              <a:t>SUD</a:t>
            </a:r>
            <a:r>
              <a:rPr lang="en-GB" dirty="0"/>
              <a:t>.</a:t>
            </a:r>
          </a:p>
          <a:p>
            <a:r>
              <a:rPr lang="en-GB" dirty="0"/>
              <a:t>Conclusions: Studies assessing the efficacy of pharmacotherapies for ADHD have shown that they are equally efficacious and well tolerated, generally in combination with psychological interventions, in patients with a comorbid </a:t>
            </a:r>
            <a:r>
              <a:rPr lang="en-GB" dirty="0" err="1"/>
              <a:t>SUD</a:t>
            </a:r>
            <a:r>
              <a:rPr lang="en-GB" dirty="0"/>
              <a:t>. In addition, psychostimulant treatment of children with ADHD appears to have a protective effect on the subsequent risk for </a:t>
            </a:r>
            <a:r>
              <a:rPr lang="en-GB" dirty="0" err="1"/>
              <a:t>SUD</a:t>
            </a:r>
            <a:r>
              <a:rPr lang="en-GB" dirty="0"/>
              <a:t>.</a:t>
            </a:r>
          </a:p>
          <a:p>
            <a:endParaRPr lang="en-US" dirty="0"/>
          </a:p>
          <a:p>
            <a:endParaRPr lang="en-US"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Lee (2018).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Pharmacotherapy for amphetamine dependence: A systematic review. </a:t>
            </a:r>
            <a:r>
              <a:rPr lang="en-GB" sz="1200" i="1" kern="1200" dirty="0">
                <a:solidFill>
                  <a:schemeClr val="tx1"/>
                </a:solidFill>
                <a:effectLst/>
                <a:latin typeface="+mn-lt"/>
                <a:ea typeface="+mn-ea"/>
                <a:cs typeface="+mn-cs"/>
              </a:rPr>
              <a:t>Drug and alcohol dependence</a:t>
            </a:r>
            <a:r>
              <a:rPr lang="en-GB" sz="1200" kern="1200" dirty="0">
                <a:solidFill>
                  <a:schemeClr val="tx1"/>
                </a:solidFill>
                <a:effectLst/>
                <a:latin typeface="+mn-lt"/>
                <a:ea typeface="+mn-ea"/>
                <a:cs typeface="+mn-cs"/>
              </a:rPr>
              <a:t>.</a:t>
            </a:r>
          </a:p>
          <a:p>
            <a:r>
              <a:rPr lang="en-GB" b="1" dirty="0"/>
              <a:t>Abstract</a:t>
            </a:r>
          </a:p>
          <a:p>
            <a:r>
              <a:rPr lang="en-GB" b="1" dirty="0"/>
              <a:t>BACKGROUND: </a:t>
            </a:r>
          </a:p>
          <a:p>
            <a:r>
              <a:rPr lang="en-GB" dirty="0"/>
              <a:t>Demand for treatment for amphetamine use is increasing internationally. Establishing effective pharmacotherapy provides broader treatment options for people who are dependent on amphetamine and may encourage engagement in evidence-based </a:t>
            </a:r>
            <a:r>
              <a:rPr lang="en-GB" dirty="0" err="1"/>
              <a:t>behavioral</a:t>
            </a:r>
            <a:r>
              <a:rPr lang="en-GB" dirty="0"/>
              <a:t> treatment. This study aimed to identify medicines that have potential in improving treatment outcomes for people who are dependent on amphetamines.</a:t>
            </a:r>
          </a:p>
          <a:p>
            <a:r>
              <a:rPr lang="en-GB" b="1" dirty="0"/>
              <a:t>METHODS: </a:t>
            </a:r>
          </a:p>
          <a:p>
            <a:r>
              <a:rPr lang="en-GB" dirty="0"/>
              <a:t>Medline, </a:t>
            </a:r>
            <a:r>
              <a:rPr lang="en-GB" dirty="0" err="1"/>
              <a:t>PsycINFO</a:t>
            </a:r>
            <a:r>
              <a:rPr lang="en-GB" dirty="0"/>
              <a:t>, </a:t>
            </a:r>
            <a:r>
              <a:rPr lang="en-GB" dirty="0" err="1"/>
              <a:t>Embase</a:t>
            </a:r>
            <a:r>
              <a:rPr lang="en-GB" dirty="0"/>
              <a:t> and the Cochrane Database of Systematic Reviews were searched from 1997 to 2012 and again from 2013 to 2016. Studies on medications for amphetamine/methamphetamine dependence treatment were selected and assessed by two independent researchers. A meta-narrative review approach was used to synthesize results.</a:t>
            </a:r>
          </a:p>
          <a:p>
            <a:r>
              <a:rPr lang="en-GB" b="1" dirty="0"/>
              <a:t>RESULTS: </a:t>
            </a:r>
          </a:p>
          <a:p>
            <a:r>
              <a:rPr lang="en-GB" dirty="0"/>
              <a:t>A total of 49 studies investigating 20 potential pharmacotherapies were eligible for inclusion. Of these, 35 studies related to 33 level II quality randomized controlled trials (</a:t>
            </a:r>
            <a:r>
              <a:rPr lang="en-GB" dirty="0" err="1"/>
              <a:t>RCTs</a:t>
            </a:r>
            <a:r>
              <a:rPr lang="en-GB" dirty="0"/>
              <a:t>). Five medications were subject to multiple </a:t>
            </a:r>
            <a:r>
              <a:rPr lang="en-GB" dirty="0" err="1"/>
              <a:t>RCTs</a:t>
            </a:r>
            <a:r>
              <a:rPr lang="en-GB" dirty="0"/>
              <a:t>. Four of these medicines demonstrated some limited evidence of benefit for reducing amphetamine use: methylphenidate (as reported in three studies), bupropion (in three studies), </a:t>
            </a:r>
            <a:r>
              <a:rPr lang="en-GB" dirty="0" err="1"/>
              <a:t>modafinil</a:t>
            </a:r>
            <a:r>
              <a:rPr lang="en-GB" dirty="0"/>
              <a:t> (two studies), and naltrexone (one study). Four </a:t>
            </a:r>
            <a:r>
              <a:rPr lang="en-GB" dirty="0" err="1"/>
              <a:t>RCTs</a:t>
            </a:r>
            <a:r>
              <a:rPr lang="en-GB" dirty="0"/>
              <a:t> of dexamphetamine suggest its benefit on secondary outcomes such as treatment retention, but not for reducing amphetamine use. Six other medicines indicate the potential for efficacy, but the number of studies is too small to draw conclusions.</a:t>
            </a:r>
          </a:p>
          <a:p>
            <a:r>
              <a:rPr lang="en-GB" b="1" dirty="0"/>
              <a:t>CONCLUSIONS: </a:t>
            </a:r>
          </a:p>
          <a:p>
            <a:r>
              <a:rPr lang="en-GB" dirty="0"/>
              <a:t>No medicine has as yet demonstrated sufficient, consistent evidence of effectiveness to support its use in routine treatment. High study drop-out and poor medication adherence limits the strength of evidence and raises important clinical questions about how to improve treatment engagement and outcomes.</a:t>
            </a:r>
          </a:p>
          <a:p>
            <a:endParaRPr lang="en-GB" dirty="0"/>
          </a:p>
          <a:p>
            <a:r>
              <a:rPr lang="en-US" sz="1200" b="0" i="0" u="none" strike="noStrike" kern="1200" baseline="0" dirty="0">
                <a:solidFill>
                  <a:schemeClr val="tx1"/>
                </a:solidFill>
                <a:latin typeface="+mn-lt"/>
                <a:ea typeface="+mn-ea"/>
                <a:cs typeface="+mn-cs"/>
              </a:rPr>
              <a:t>See appendix of these  notes for summary</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GB" dirty="0"/>
              <a:t>*</a:t>
            </a:r>
            <a:r>
              <a:rPr lang="en-GB" dirty="0" err="1"/>
              <a:t>Osland</a:t>
            </a:r>
            <a:r>
              <a:rPr lang="en-GB" dirty="0"/>
              <a:t> 2017</a:t>
            </a:r>
            <a:r>
              <a:rPr lang="en-GB" baseline="0" dirty="0"/>
              <a:t> </a:t>
            </a:r>
            <a:r>
              <a:rPr lang="en-GB" sz="1200" dirty="0"/>
              <a:t>(further study</a:t>
            </a:r>
            <a:r>
              <a:rPr lang="en-GB" sz="1200" baseline="0" dirty="0"/>
              <a:t> on prevalence)</a:t>
            </a:r>
            <a:endParaRPr lang="en-GB" dirty="0"/>
          </a:p>
          <a:p>
            <a:r>
              <a:rPr lang="en-GB" sz="1200" kern="1200" dirty="0">
                <a:solidFill>
                  <a:schemeClr val="tx1"/>
                </a:solidFill>
                <a:effectLst/>
                <a:latin typeface="+mn-lt"/>
                <a:ea typeface="+mn-ea"/>
                <a:cs typeface="+mn-cs"/>
              </a:rPr>
              <a:t>The data used were obtained from the Canadian Community Health Survey – Mental Health (</a:t>
            </a:r>
            <a:r>
              <a:rPr lang="en-GB" sz="1200" kern="1200" dirty="0" err="1">
                <a:solidFill>
                  <a:schemeClr val="tx1"/>
                </a:solidFill>
                <a:effectLst/>
                <a:latin typeface="+mn-lt"/>
                <a:ea typeface="+mn-ea"/>
                <a:cs typeface="+mn-cs"/>
              </a:rPr>
              <a:t>CCHS</a:t>
            </a:r>
            <a:r>
              <a:rPr lang="en-GB" sz="1200" kern="1200" dirty="0">
                <a:solidFill>
                  <a:schemeClr val="tx1"/>
                </a:solidFill>
                <a:effectLst/>
                <a:latin typeface="+mn-lt"/>
                <a:ea typeface="+mn-ea"/>
                <a:cs typeface="+mn-cs"/>
              </a:rPr>
              <a:t>-Mental Health) 2012. The </a:t>
            </a:r>
            <a:r>
              <a:rPr lang="en-GB" sz="1200" kern="1200" dirty="0" err="1">
                <a:solidFill>
                  <a:schemeClr val="tx1"/>
                </a:solidFill>
                <a:effectLst/>
                <a:latin typeface="+mn-lt"/>
                <a:ea typeface="+mn-ea"/>
                <a:cs typeface="+mn-cs"/>
              </a:rPr>
              <a:t>CCHS</a:t>
            </a:r>
            <a:r>
              <a:rPr lang="en-GB" sz="1200" kern="1200" dirty="0">
                <a:solidFill>
                  <a:schemeClr val="tx1"/>
                </a:solidFill>
                <a:effectLst/>
                <a:latin typeface="+mn-lt"/>
                <a:ea typeface="+mn-ea"/>
                <a:cs typeface="+mn-cs"/>
              </a:rPr>
              <a:t>-Mental Health is a cross-sectional survey designed to collect information on health status, healthcare utilisation and health determinants for the Canadian population. The survey covers the population aged 15 and over, living in the 10 provinces for a total sample size of 25 113. Desired sample size for the </a:t>
            </a:r>
            <a:r>
              <a:rPr lang="en-GB" sz="1200" kern="1200" dirty="0" err="1">
                <a:solidFill>
                  <a:schemeClr val="tx1"/>
                </a:solidFill>
                <a:effectLst/>
                <a:latin typeface="+mn-lt"/>
                <a:ea typeface="+mn-ea"/>
                <a:cs typeface="+mn-cs"/>
              </a:rPr>
              <a:t>CCHS</a:t>
            </a:r>
            <a:r>
              <a:rPr lang="en-GB" sz="1200" kern="1200" dirty="0">
                <a:solidFill>
                  <a:schemeClr val="tx1"/>
                </a:solidFill>
                <a:effectLst/>
                <a:latin typeface="+mn-lt"/>
                <a:ea typeface="+mn-ea"/>
                <a:cs typeface="+mn-cs"/>
              </a:rPr>
              <a:t>-Mental Health was 27 500 based on what was required for reliable provincial-level estimates and the budget available. To select respondents, geographical clusters were first selected, followed by household selection within each cluster and finally the random selection of one  respondent per household. </a:t>
            </a:r>
          </a:p>
          <a:p>
            <a:r>
              <a:rPr lang="en-GB" sz="1200" kern="1200" dirty="0" err="1">
                <a:solidFill>
                  <a:schemeClr val="tx1"/>
                </a:solidFill>
                <a:effectLst/>
                <a:latin typeface="+mn-lt"/>
                <a:ea typeface="+mn-ea"/>
                <a:cs typeface="+mn-cs"/>
              </a:rPr>
              <a:t>CCHS</a:t>
            </a:r>
            <a:r>
              <a:rPr lang="en-GB" sz="1200" kern="1200" dirty="0">
                <a:solidFill>
                  <a:schemeClr val="tx1"/>
                </a:solidFill>
                <a:effectLst/>
                <a:latin typeface="+mn-lt"/>
                <a:ea typeface="+mn-ea"/>
                <a:cs typeface="+mn-cs"/>
              </a:rPr>
              <a:t>-Mental Health survey participants were asked about a diagnosis of ADHD. The </a:t>
            </a:r>
            <a:r>
              <a:rPr lang="en-GB" sz="1200" kern="1200" dirty="0" err="1">
                <a:solidFill>
                  <a:schemeClr val="tx1"/>
                </a:solidFill>
                <a:effectLst/>
                <a:latin typeface="+mn-lt"/>
                <a:ea typeface="+mn-ea"/>
                <a:cs typeface="+mn-cs"/>
              </a:rPr>
              <a:t>CCHS</a:t>
            </a:r>
            <a:r>
              <a:rPr lang="en-GB" sz="1200" kern="1200" dirty="0">
                <a:solidFill>
                  <a:schemeClr val="tx1"/>
                </a:solidFill>
                <a:effectLst/>
                <a:latin typeface="+mn-lt"/>
                <a:ea typeface="+mn-ea"/>
                <a:cs typeface="+mn-cs"/>
              </a:rPr>
              <a:t>-Mental Health survey stated ‘Remember, we’re interested in conditions diagnosed by a health professional and are expected to last or have already lasted 6 months or more’. Following this it was asked, ‘Do you have attention-deficit disorder’? to which the respondents answered either yes or no. The survey did not specify whether the diagnosis was attention-deficit disorder (ADD) or ADHD. Respondents who answered ‘yes’ were placed in the ADHD group, to be compared with those who had answered ‘no’, the control group, in terms of smoking, alcohol and illicit drug use.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meet the alcohol-dependence lifetime criteria, respondents had to report at least three symptoms related to tolerance, withdrawal, increased consumption, attempts to quit, time lost, reduced activities and continued drinking, and three or more of these symptoms must have occurred during the same 12-month period. The same criteria were required to meet marijuana lifetime dependence and drug (excluding cannabis) lifetime dependence. </a:t>
            </a:r>
          </a:p>
          <a:p>
            <a:endParaRPr lang="en-GB" dirty="0"/>
          </a:p>
          <a:p>
            <a:endParaRPr lang="en-GB" dirty="0"/>
          </a:p>
          <a:p>
            <a:r>
              <a:rPr lang="en-GB" sz="1200" b="0" i="0" u="none" strike="noStrike" kern="1200" baseline="0" dirty="0">
                <a:solidFill>
                  <a:schemeClr val="tx1"/>
                </a:solidFill>
                <a:latin typeface="+mn-lt"/>
                <a:ea typeface="+mn-ea"/>
                <a:cs typeface="+mn-cs"/>
              </a:rPr>
              <a:t>Alcohol use</a:t>
            </a:r>
          </a:p>
          <a:p>
            <a:r>
              <a:rPr lang="en-US" sz="1200" b="0" i="0" u="none" strike="noStrike" kern="1200" baseline="0" dirty="0">
                <a:solidFill>
                  <a:schemeClr val="tx1"/>
                </a:solidFill>
                <a:latin typeface="+mn-lt"/>
                <a:ea typeface="+mn-ea"/>
                <a:cs typeface="+mn-cs"/>
              </a:rPr>
              <a:t>Individuals with ADHD reported a significantly higher number of alcoholic drinks per day on drinking days in the past 12 months. </a:t>
            </a:r>
          </a:p>
          <a:p>
            <a:r>
              <a:rPr lang="en-US" sz="1200" b="0" i="0" u="none" strike="noStrike" kern="1200" baseline="0" dirty="0">
                <a:solidFill>
                  <a:schemeClr val="tx1"/>
                </a:solidFill>
                <a:latin typeface="+mn-lt"/>
                <a:ea typeface="+mn-ea"/>
                <a:cs typeface="+mn-cs"/>
              </a:rPr>
              <a:t>With respect to episodes of binge drinking (5 or more drinks in 1 day) for people who had drank in the past 12 months, a significantly higher proportion of  people with ADHD had a binge-drinking episode more than once a month compared with the control population </a:t>
            </a:r>
            <a:r>
              <a:rPr lang="en-GB" sz="1200" b="0" i="0" u="none" strike="noStrike" kern="1200" baseline="0" dirty="0">
                <a:solidFill>
                  <a:schemeClr val="tx1"/>
                </a:solidFill>
                <a:latin typeface="+mn-lt"/>
                <a:ea typeface="+mn-ea"/>
                <a:cs typeface="+mn-cs"/>
              </a:rPr>
              <a:t>17.32 (16.43–18.21) 27.47 (21.37–33.56)</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A significantly higher proportion of people with ADHD met the alcohol dependence lifetime criteria (have had dependence issues for at least one 12 month period during their lifetime) compared with the control population. </a:t>
            </a:r>
            <a:r>
              <a:rPr lang="en-GB" sz="1200" b="0" i="0" u="none" strike="noStrike" kern="1200" baseline="0" dirty="0">
                <a:solidFill>
                  <a:schemeClr val="tx1"/>
                </a:solidFill>
                <a:latin typeface="+mn-lt"/>
                <a:ea typeface="+mn-ea"/>
                <a:cs typeface="+mn-cs"/>
              </a:rPr>
              <a:t>2.83 (2.52–3.13) vs 9.79 (6.65–12.92)</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Substance use</a:t>
            </a:r>
          </a:p>
          <a:p>
            <a:r>
              <a:rPr lang="en-US" sz="1200" b="0" i="0" u="none" strike="noStrike" kern="1200" baseline="0" dirty="0">
                <a:solidFill>
                  <a:schemeClr val="tx1"/>
                </a:solidFill>
                <a:latin typeface="+mn-lt"/>
                <a:ea typeface="+mn-ea"/>
                <a:cs typeface="+mn-cs"/>
              </a:rPr>
              <a:t>A significantly higher proportion of people with ADHD met the criteria for marijuana</a:t>
            </a:r>
          </a:p>
          <a:p>
            <a:r>
              <a:rPr lang="en-US" sz="1200" b="0" i="0" u="none" strike="noStrike" kern="1200" baseline="0" dirty="0">
                <a:solidFill>
                  <a:schemeClr val="tx1"/>
                </a:solidFill>
                <a:latin typeface="+mn-lt"/>
                <a:ea typeface="+mn-ea"/>
                <a:cs typeface="+mn-cs"/>
              </a:rPr>
              <a:t>dependence within their lifetime, with an odds ratio of 3.41 (95% CI 2.00–5.80).</a:t>
            </a:r>
          </a:p>
          <a:p>
            <a:r>
              <a:rPr lang="en-US" sz="1200" b="0" i="0" u="none" strike="noStrike" kern="1200" baseline="0" dirty="0">
                <a:solidFill>
                  <a:schemeClr val="tx1"/>
                </a:solidFill>
                <a:latin typeface="+mn-lt"/>
                <a:ea typeface="+mn-ea"/>
                <a:cs typeface="+mn-cs"/>
              </a:rPr>
              <a:t>A significantly higher proportion of people with ADHD met the drug- (excluding</a:t>
            </a:r>
          </a:p>
          <a:p>
            <a:r>
              <a:rPr lang="en-US" sz="1200" b="0" i="0" u="none" strike="noStrike" kern="1200" baseline="0" dirty="0">
                <a:solidFill>
                  <a:schemeClr val="tx1"/>
                </a:solidFill>
                <a:latin typeface="+mn-lt"/>
                <a:ea typeface="+mn-ea"/>
                <a:cs typeface="+mn-cs"/>
              </a:rPr>
              <a:t>cannabis) dependence lifetime criteria compared with the control</a:t>
            </a:r>
          </a:p>
          <a:p>
            <a:r>
              <a:rPr lang="en-US" sz="1200" b="0" i="0" u="none" strike="noStrike" kern="1200" baseline="0" dirty="0">
                <a:solidFill>
                  <a:schemeClr val="tx1"/>
                </a:solidFill>
                <a:latin typeface="+mn-lt"/>
                <a:ea typeface="+mn-ea"/>
                <a:cs typeface="+mn-cs"/>
              </a:rPr>
              <a:t>population, with an odds ratio of 5.74 (95% CI 3.62–9.09). </a:t>
            </a:r>
            <a:endParaRPr lang="en-GB"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6E623EF-F146-4267-9795-02424D1632A7}" type="slidenum">
              <a:rPr lang="en-GB" smtClean="0"/>
              <a:t>35</a:t>
            </a:fld>
            <a:endParaRPr lang="en-GB"/>
          </a:p>
        </p:txBody>
      </p:sp>
    </p:spTree>
    <p:extLst>
      <p:ext uri="{BB962C8B-B14F-4D97-AF65-F5344CB8AC3E}">
        <p14:creationId xmlns:p14="http://schemas.microsoft.com/office/powerpoint/2010/main" val="4284875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Alcohol related brain</a:t>
            </a:r>
            <a:r>
              <a:rPr lang="en-GB" baseline="0" dirty="0"/>
              <a:t> disease</a:t>
            </a:r>
          </a:p>
          <a:p>
            <a:r>
              <a:rPr lang="en-GB" baseline="0" dirty="0"/>
              <a:t>Iatrogenic </a:t>
            </a:r>
          </a:p>
          <a:p>
            <a:r>
              <a:rPr lang="en-GB" baseline="0" dirty="0"/>
              <a:t>Depression </a:t>
            </a:r>
            <a:endParaRPr lang="en-GB" dirty="0"/>
          </a:p>
          <a:p>
            <a:endParaRPr lang="en-GB" dirty="0"/>
          </a:p>
          <a:p>
            <a:r>
              <a:rPr lang="en-GB" baseline="0" dirty="0"/>
              <a:t>Ridley 2013 </a:t>
            </a:r>
          </a:p>
          <a:p>
            <a:r>
              <a:rPr lang="en-GB" baseline="0" dirty="0"/>
              <a:t>Al</a:t>
            </a:r>
            <a:r>
              <a:rPr lang="en-US" sz="1200" b="0" i="0" u="none" strike="noStrike" kern="1200" baseline="0" dirty="0" err="1">
                <a:solidFill>
                  <a:schemeClr val="tx1"/>
                </a:solidFill>
                <a:latin typeface="+mn-lt"/>
                <a:ea typeface="+mn-ea"/>
                <a:cs typeface="+mn-cs"/>
              </a:rPr>
              <a:t>cohol</a:t>
            </a:r>
            <a:r>
              <a:rPr lang="en-US" sz="1200" b="0" i="0" u="none" strike="noStrike" kern="1200" baseline="0" dirty="0">
                <a:solidFill>
                  <a:schemeClr val="tx1"/>
                </a:solidFill>
                <a:latin typeface="+mn-lt"/>
                <a:ea typeface="+mn-ea"/>
                <a:cs typeface="+mn-cs"/>
              </a:rPr>
              <a:t> has been examined as a risk factor for non-</a:t>
            </a:r>
            <a:r>
              <a:rPr lang="en-US" sz="1200" b="0" i="0" u="none" strike="noStrike" kern="1200" baseline="0" dirty="0" err="1">
                <a:solidFill>
                  <a:schemeClr val="tx1"/>
                </a:solidFill>
                <a:latin typeface="+mn-lt"/>
                <a:ea typeface="+mn-ea"/>
                <a:cs typeface="+mn-cs"/>
              </a:rPr>
              <a:t>korsakoff</a:t>
            </a:r>
            <a:r>
              <a:rPr lang="en-US" sz="1200" b="0" i="0" u="none" strike="noStrike" kern="1200" baseline="0" dirty="0">
                <a:solidFill>
                  <a:schemeClr val="tx1"/>
                </a:solidFill>
                <a:latin typeface="+mn-lt"/>
                <a:ea typeface="+mn-ea"/>
                <a:cs typeface="+mn-cs"/>
              </a:rPr>
              <a:t> dementia syndromes. There are suggestions of a U- or</a:t>
            </a:r>
          </a:p>
          <a:p>
            <a:r>
              <a:rPr lang="en-US" sz="1200" b="0" i="0" u="none" strike="noStrike" kern="1200" baseline="0" dirty="0">
                <a:solidFill>
                  <a:schemeClr val="tx1"/>
                </a:solidFill>
                <a:latin typeface="+mn-lt"/>
                <a:ea typeface="+mn-ea"/>
                <a:cs typeface="+mn-cs"/>
              </a:rPr>
              <a:t>J-shaped relationship between alcohol consumption and dementia, with low-moderate drinking levels reducing</a:t>
            </a:r>
          </a:p>
          <a:p>
            <a:r>
              <a:rPr lang="en-US" sz="1200" b="0" i="0" u="none" strike="noStrike" kern="1200" baseline="0" dirty="0">
                <a:solidFill>
                  <a:schemeClr val="tx1"/>
                </a:solidFill>
                <a:latin typeface="+mn-lt"/>
                <a:ea typeface="+mn-ea"/>
                <a:cs typeface="+mn-cs"/>
              </a:rPr>
              <a:t>the risk of overall dementia but heavy use increasing the risk. Low to moderate alcohol use is thought to</a:t>
            </a:r>
          </a:p>
          <a:p>
            <a:r>
              <a:rPr lang="en-US" sz="1200" b="0" i="0" u="none" strike="noStrike" kern="1200" baseline="0" dirty="0">
                <a:solidFill>
                  <a:schemeClr val="tx1"/>
                </a:solidFill>
                <a:latin typeface="+mn-lt"/>
                <a:ea typeface="+mn-ea"/>
                <a:cs typeface="+mn-cs"/>
              </a:rPr>
              <a:t>reduce the risk of coronary artery disease and ischemic stroke through the inhibitory effect of ethanol on platelet</a:t>
            </a:r>
          </a:p>
          <a:p>
            <a:r>
              <a:rPr lang="en-US" sz="1200" b="0" i="0" u="none" strike="noStrike" kern="1200" baseline="0" dirty="0">
                <a:solidFill>
                  <a:schemeClr val="tx1"/>
                </a:solidFill>
                <a:latin typeface="+mn-lt"/>
                <a:ea typeface="+mn-ea"/>
                <a:cs typeface="+mn-cs"/>
              </a:rPr>
              <a:t>aggregation and reduction of inflammatory markers and by alteration of the serum lipid profile . The antioxidant</a:t>
            </a:r>
          </a:p>
          <a:p>
            <a:r>
              <a:rPr lang="en-US" sz="1200" b="0" i="0" u="none" strike="noStrike" kern="1200" baseline="0" dirty="0">
                <a:solidFill>
                  <a:schemeClr val="tx1"/>
                </a:solidFill>
                <a:latin typeface="+mn-lt"/>
                <a:ea typeface="+mn-ea"/>
                <a:cs typeface="+mn-cs"/>
              </a:rPr>
              <a:t>effect of polyphenols or ethanol itself might also provide neuroprotection. Alternatively, heavier drinking</a:t>
            </a:r>
          </a:p>
          <a:p>
            <a:r>
              <a:rPr lang="en-US" sz="1200" b="0" i="0" u="none" strike="noStrike" kern="1200" baseline="0" dirty="0">
                <a:solidFill>
                  <a:schemeClr val="tx1"/>
                </a:solidFill>
                <a:latin typeface="+mn-lt"/>
                <a:ea typeface="+mn-ea"/>
                <a:cs typeface="+mn-cs"/>
              </a:rPr>
              <a:t>may contribute to adverse cerebrovascular changes (hypertension and raised triglycerides) and increased risk</a:t>
            </a:r>
          </a:p>
          <a:p>
            <a:r>
              <a:rPr lang="en-US" sz="1200" b="0" i="0" u="none" strike="noStrike" kern="1200" baseline="0" dirty="0">
                <a:solidFill>
                  <a:schemeClr val="tx1"/>
                </a:solidFill>
                <a:latin typeface="+mn-lt"/>
                <a:ea typeface="+mn-ea"/>
                <a:cs typeface="+mn-cs"/>
              </a:rPr>
              <a:t>of arterial thrombosis, cardiac disorders, and strokes.</a:t>
            </a:r>
          </a:p>
          <a:p>
            <a:r>
              <a:rPr lang="en-US" sz="1200" b="0" i="0" u="none" strike="noStrike" kern="1200" baseline="0" dirty="0">
                <a:solidFill>
                  <a:schemeClr val="tx1"/>
                </a:solidFill>
                <a:latin typeface="+mn-lt"/>
                <a:ea typeface="+mn-ea"/>
                <a:cs typeface="+mn-cs"/>
              </a:rPr>
              <a:t>A meta-analysis examining the association of ethanol and incident dementia concluded that small amounts of</a:t>
            </a:r>
          </a:p>
          <a:p>
            <a:r>
              <a:rPr lang="en-US" sz="1200" b="0" i="0" u="none" strike="noStrike" kern="1200" baseline="0" dirty="0">
                <a:solidFill>
                  <a:schemeClr val="tx1"/>
                </a:solidFill>
                <a:latin typeface="+mn-lt"/>
                <a:ea typeface="+mn-ea"/>
                <a:cs typeface="+mn-cs"/>
              </a:rPr>
              <a:t>alcohol likely protects against Alzheimer’s disease but not against vascular dementia. </a:t>
            </a:r>
            <a:endParaRPr lang="en-GB" dirty="0"/>
          </a:p>
          <a:p>
            <a:endParaRPr lang="en-GB" dirty="0"/>
          </a:p>
          <a:p>
            <a:r>
              <a:rPr lang="en-GB" sz="1200" b="1" i="0" u="none" strike="noStrike" kern="1200" baseline="0" dirty="0">
                <a:solidFill>
                  <a:schemeClr val="tx1"/>
                </a:solidFill>
                <a:latin typeface="+mn-lt"/>
                <a:ea typeface="+mn-ea"/>
                <a:cs typeface="+mn-cs"/>
              </a:rPr>
              <a:t>ID</a:t>
            </a:r>
          </a:p>
          <a:p>
            <a:r>
              <a:rPr lang="en-GB" sz="1200" b="0" i="0" u="none" strike="noStrike" kern="1200" baseline="0" dirty="0">
                <a:solidFill>
                  <a:schemeClr val="tx1"/>
                </a:solidFill>
                <a:latin typeface="+mn-lt"/>
                <a:ea typeface="+mn-ea"/>
                <a:cs typeface="+mn-cs"/>
              </a:rPr>
              <a:t>Case scenario indicates complexity of this situation</a:t>
            </a:r>
          </a:p>
          <a:p>
            <a:endParaRPr lang="en-GB" sz="1200" b="0" i="0" u="none" strike="noStrike" kern="1200" baseline="0" dirty="0">
              <a:solidFill>
                <a:schemeClr val="tx1"/>
              </a:solidFill>
              <a:latin typeface="+mn-lt"/>
              <a:ea typeface="+mn-ea"/>
              <a:cs typeface="+mn-cs"/>
            </a:endParaRPr>
          </a:p>
          <a:p>
            <a:r>
              <a:rPr lang="en-GB" sz="1200" b="0" i="0" u="none" strike="noStrike" kern="1200" dirty="0">
                <a:solidFill>
                  <a:schemeClr val="tx1"/>
                </a:solidFill>
                <a:effectLst/>
                <a:latin typeface="+mn-lt"/>
                <a:ea typeface="+mn-ea"/>
                <a:cs typeface="+mn-cs"/>
              </a:rPr>
              <a:t>Lin, E., </a:t>
            </a:r>
            <a:r>
              <a:rPr lang="en-GB" sz="1200" b="0" i="0" u="none" strike="noStrike" kern="1200" dirty="0" err="1">
                <a:solidFill>
                  <a:schemeClr val="tx1"/>
                </a:solidFill>
                <a:effectLst/>
                <a:latin typeface="+mn-lt"/>
                <a:ea typeface="+mn-ea"/>
                <a:cs typeface="+mn-cs"/>
              </a:rPr>
              <a:t>Balogh</a:t>
            </a:r>
            <a:r>
              <a:rPr lang="en-GB" sz="1200" b="0" i="0" u="none" strike="noStrike" kern="1200" dirty="0">
                <a:solidFill>
                  <a:schemeClr val="tx1"/>
                </a:solidFill>
                <a:effectLst/>
                <a:latin typeface="+mn-lt"/>
                <a:ea typeface="+mn-ea"/>
                <a:cs typeface="+mn-cs"/>
              </a:rPr>
              <a:t>, R., </a:t>
            </a:r>
            <a:r>
              <a:rPr lang="en-GB" sz="1200" b="0" i="0" u="none" strike="noStrike" kern="1200" dirty="0" err="1">
                <a:solidFill>
                  <a:schemeClr val="tx1"/>
                </a:solidFill>
                <a:effectLst/>
                <a:latin typeface="+mn-lt"/>
                <a:ea typeface="+mn-ea"/>
                <a:cs typeface="+mn-cs"/>
              </a:rPr>
              <a:t>McGarry</a:t>
            </a:r>
            <a:r>
              <a:rPr lang="en-GB" sz="1200" b="0" i="0" u="none" strike="noStrike" kern="1200" dirty="0">
                <a:solidFill>
                  <a:schemeClr val="tx1"/>
                </a:solidFill>
                <a:effectLst/>
                <a:latin typeface="+mn-lt"/>
                <a:ea typeface="+mn-ea"/>
                <a:cs typeface="+mn-cs"/>
              </a:rPr>
              <a:t>, C., </a:t>
            </a:r>
            <a:r>
              <a:rPr lang="en-GB" sz="1200" b="0" i="0" u="none" strike="noStrike" kern="1200" dirty="0" err="1">
                <a:solidFill>
                  <a:schemeClr val="tx1"/>
                </a:solidFill>
                <a:effectLst/>
                <a:latin typeface="+mn-lt"/>
                <a:ea typeface="+mn-ea"/>
                <a:cs typeface="+mn-cs"/>
              </a:rPr>
              <a:t>Selick</a:t>
            </a:r>
            <a:r>
              <a:rPr lang="en-GB" sz="1200" b="0" i="0" u="none" strike="noStrike" kern="1200" dirty="0">
                <a:solidFill>
                  <a:schemeClr val="tx1"/>
                </a:solidFill>
                <a:effectLst/>
                <a:latin typeface="+mn-lt"/>
                <a:ea typeface="+mn-ea"/>
                <a:cs typeface="+mn-cs"/>
              </a:rPr>
              <a:t>, A., </a:t>
            </a:r>
            <a:r>
              <a:rPr lang="en-GB" sz="1200" b="0" i="0" u="none" strike="noStrike" kern="1200" dirty="0" err="1">
                <a:solidFill>
                  <a:schemeClr val="tx1"/>
                </a:solidFill>
                <a:effectLst/>
                <a:latin typeface="+mn-lt"/>
                <a:ea typeface="+mn-ea"/>
                <a:cs typeface="+mn-cs"/>
              </a:rPr>
              <a:t>Dobranowski</a:t>
            </a:r>
            <a:r>
              <a:rPr lang="en-GB" sz="1200" b="0" i="0" u="none" strike="noStrike" kern="1200" dirty="0">
                <a:solidFill>
                  <a:schemeClr val="tx1"/>
                </a:solidFill>
                <a:effectLst/>
                <a:latin typeface="+mn-lt"/>
                <a:ea typeface="+mn-ea"/>
                <a:cs typeface="+mn-cs"/>
              </a:rPr>
              <a:t>, K., Wilton, A. S., &amp; </a:t>
            </a:r>
            <a:r>
              <a:rPr lang="en-GB" sz="1200" b="0" i="0" u="none" strike="noStrike" kern="1200" dirty="0" err="1">
                <a:solidFill>
                  <a:schemeClr val="tx1"/>
                </a:solidFill>
                <a:effectLst/>
                <a:latin typeface="+mn-lt"/>
                <a:ea typeface="+mn-ea"/>
                <a:cs typeface="+mn-cs"/>
              </a:rPr>
              <a:t>Lunsky</a:t>
            </a:r>
            <a:r>
              <a:rPr lang="en-GB" sz="1200" b="0" i="0" u="none" strike="noStrike" kern="1200" dirty="0">
                <a:solidFill>
                  <a:schemeClr val="tx1"/>
                </a:solidFill>
                <a:effectLst/>
                <a:latin typeface="+mn-lt"/>
                <a:ea typeface="+mn-ea"/>
                <a:cs typeface="+mn-cs"/>
              </a:rPr>
              <a:t>, Y. (2016). Substance-related and addictive disorders among adults with intellectual and developmental disabilities (</a:t>
            </a:r>
            <a:r>
              <a:rPr lang="en-GB" sz="1200" b="0" i="0" u="none" strike="noStrike" kern="1200" dirty="0" err="1">
                <a:solidFill>
                  <a:schemeClr val="tx1"/>
                </a:solidFill>
                <a:effectLst/>
                <a:latin typeface="+mn-lt"/>
                <a:ea typeface="+mn-ea"/>
                <a:cs typeface="+mn-cs"/>
              </a:rPr>
              <a:t>IDD</a:t>
            </a:r>
            <a:r>
              <a:rPr lang="en-GB" sz="1200" b="0" i="0" u="none" strike="noStrike" kern="1200" dirty="0">
                <a:solidFill>
                  <a:schemeClr val="tx1"/>
                </a:solidFill>
                <a:effectLst/>
                <a:latin typeface="+mn-lt"/>
                <a:ea typeface="+mn-ea"/>
                <a:cs typeface="+mn-cs"/>
              </a:rPr>
              <a:t>): an Ontario population cohort study. </a:t>
            </a:r>
            <a:r>
              <a:rPr lang="en-GB" sz="1200" b="0" i="1" u="none" strike="noStrike" kern="1200" dirty="0" err="1">
                <a:solidFill>
                  <a:schemeClr val="tx1"/>
                </a:solidFill>
                <a:effectLst/>
                <a:latin typeface="+mn-lt"/>
                <a:ea typeface="+mn-ea"/>
                <a:cs typeface="+mn-cs"/>
              </a:rPr>
              <a:t>BMJ</a:t>
            </a:r>
            <a:r>
              <a:rPr lang="en-GB" sz="1200" b="0" i="1" u="none" strike="noStrike" kern="1200" dirty="0">
                <a:solidFill>
                  <a:schemeClr val="tx1"/>
                </a:solidFill>
                <a:effectLst/>
                <a:latin typeface="+mn-lt"/>
                <a:ea typeface="+mn-ea"/>
                <a:cs typeface="+mn-cs"/>
              </a:rPr>
              <a:t> open</a:t>
            </a:r>
            <a:r>
              <a:rPr lang="en-GB" sz="1200" b="0" i="0" u="none" strike="noStrike" kern="1200" dirty="0">
                <a:solidFill>
                  <a:schemeClr val="tx1"/>
                </a:solidFill>
                <a:effectLst/>
                <a:latin typeface="+mn-lt"/>
                <a:ea typeface="+mn-ea"/>
                <a:cs typeface="+mn-cs"/>
              </a:rPr>
              <a:t>, </a:t>
            </a:r>
            <a:r>
              <a:rPr lang="en-GB" sz="1200" b="0" i="1" u="none" strike="noStrike" kern="1200" dirty="0">
                <a:solidFill>
                  <a:schemeClr val="tx1"/>
                </a:solidFill>
                <a:effectLst/>
                <a:latin typeface="+mn-lt"/>
                <a:ea typeface="+mn-ea"/>
                <a:cs typeface="+mn-cs"/>
              </a:rPr>
              <a:t>6</a:t>
            </a:r>
            <a:r>
              <a:rPr lang="en-GB" sz="1200" b="0" i="0" u="none" strike="noStrike" kern="1200" dirty="0">
                <a:solidFill>
                  <a:schemeClr val="tx1"/>
                </a:solidFill>
                <a:effectLst/>
                <a:latin typeface="+mn-lt"/>
                <a:ea typeface="+mn-ea"/>
                <a:cs typeface="+mn-cs"/>
              </a:rPr>
              <a:t>(9), e011638.</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ABSTRACT Objectives: Describe the prevalence of substance related and addictive disorders (</a:t>
            </a:r>
            <a:r>
              <a:rPr lang="en-GB" sz="1200" kern="1200" dirty="0" err="1">
                <a:solidFill>
                  <a:schemeClr val="tx1"/>
                </a:solidFill>
                <a:effectLst/>
                <a:latin typeface="+mn-lt"/>
                <a:ea typeface="+mn-ea"/>
                <a:cs typeface="+mn-cs"/>
              </a:rPr>
              <a:t>SRAD</a:t>
            </a:r>
            <a:r>
              <a:rPr lang="en-GB" sz="1200" kern="1200" dirty="0">
                <a:solidFill>
                  <a:schemeClr val="tx1"/>
                </a:solidFill>
                <a:effectLst/>
                <a:latin typeface="+mn-lt"/>
                <a:ea typeface="+mn-ea"/>
                <a:cs typeface="+mn-cs"/>
              </a:rPr>
              <a:t>) in adults with intellectual and developmental disabilities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and compare the sociodemographic and clinical characteristics of adults with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SRAD</a:t>
            </a:r>
            <a:r>
              <a:rPr lang="en-GB" sz="1200" kern="1200" dirty="0">
                <a:solidFill>
                  <a:schemeClr val="tx1"/>
                </a:solidFill>
                <a:effectLst/>
                <a:latin typeface="+mn-lt"/>
                <a:ea typeface="+mn-ea"/>
                <a:cs typeface="+mn-cs"/>
              </a:rPr>
              <a:t> to those with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or </a:t>
            </a:r>
            <a:r>
              <a:rPr lang="en-GB" sz="1200" kern="1200" dirty="0" err="1">
                <a:solidFill>
                  <a:schemeClr val="tx1"/>
                </a:solidFill>
                <a:effectLst/>
                <a:latin typeface="+mn-lt"/>
                <a:ea typeface="+mn-ea"/>
                <a:cs typeface="+mn-cs"/>
              </a:rPr>
              <a:t>SRAD</a:t>
            </a:r>
            <a:r>
              <a:rPr lang="en-GB" sz="1200" kern="1200" dirty="0">
                <a:solidFill>
                  <a:schemeClr val="tx1"/>
                </a:solidFill>
                <a:effectLst/>
                <a:latin typeface="+mn-lt"/>
                <a:ea typeface="+mn-ea"/>
                <a:cs typeface="+mn-cs"/>
              </a:rPr>
              <a:t> only. </a:t>
            </a:r>
          </a:p>
          <a:p>
            <a:r>
              <a:rPr lang="en-GB" sz="1200" kern="1200" dirty="0">
                <a:solidFill>
                  <a:schemeClr val="tx1"/>
                </a:solidFill>
                <a:effectLst/>
                <a:latin typeface="+mn-lt"/>
                <a:ea typeface="+mn-ea"/>
                <a:cs typeface="+mn-cs"/>
              </a:rPr>
              <a:t>Design: Population-based cohort study (the Health Care Access Research and Development Disabilities (H-</a:t>
            </a:r>
            <a:r>
              <a:rPr lang="en-GB" sz="1200" kern="1200" dirty="0" err="1">
                <a:solidFill>
                  <a:schemeClr val="tx1"/>
                </a:solidFill>
                <a:effectLst/>
                <a:latin typeface="+mn-lt"/>
                <a:ea typeface="+mn-ea"/>
                <a:cs typeface="+mn-cs"/>
              </a:rPr>
              <a:t>CARDD</a:t>
            </a:r>
            <a:r>
              <a:rPr lang="en-GB" sz="1200" kern="1200" dirty="0">
                <a:solidFill>
                  <a:schemeClr val="tx1"/>
                </a:solidFill>
                <a:effectLst/>
                <a:latin typeface="+mn-lt"/>
                <a:ea typeface="+mn-ea"/>
                <a:cs typeface="+mn-cs"/>
              </a:rPr>
              <a:t>) cohort). Setting: All legal residents of Ontario, Canada. Participants: 66484 adults, aged 18–64, with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identified through linked provincial health and disability income benefits administrative data from fiscal year 2009. 96589 adults, aged 18–64, with </a:t>
            </a:r>
            <a:r>
              <a:rPr lang="en-GB" sz="1200" kern="1200" dirty="0" err="1">
                <a:solidFill>
                  <a:schemeClr val="tx1"/>
                </a:solidFill>
                <a:effectLst/>
                <a:latin typeface="+mn-lt"/>
                <a:ea typeface="+mn-ea"/>
                <a:cs typeface="+mn-cs"/>
              </a:rPr>
              <a:t>SRAD</a:t>
            </a:r>
            <a:r>
              <a:rPr lang="en-GB" sz="1200" kern="1200" dirty="0">
                <a:solidFill>
                  <a:schemeClr val="tx1"/>
                </a:solidFill>
                <a:effectLst/>
                <a:latin typeface="+mn-lt"/>
                <a:ea typeface="+mn-ea"/>
                <a:cs typeface="+mn-cs"/>
              </a:rPr>
              <a:t> but without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drawn from the provincial health administrative data. Main outcome measures: Sociodemographic (age group, sex, neighbourhood income quintile, rurality) and clinical (psychiatric and chronic disease diagnoses, morbidity) characteristics. </a:t>
            </a:r>
          </a:p>
          <a:p>
            <a:r>
              <a:rPr lang="en-GB" sz="1200" kern="1200" dirty="0">
                <a:solidFill>
                  <a:schemeClr val="tx1"/>
                </a:solidFill>
                <a:effectLst/>
                <a:latin typeface="+mn-lt"/>
                <a:ea typeface="+mn-ea"/>
                <a:cs typeface="+mn-cs"/>
              </a:rPr>
              <a:t>Results: The prevalence of </a:t>
            </a:r>
            <a:r>
              <a:rPr lang="en-GB" sz="1200" kern="1200" dirty="0" err="1">
                <a:solidFill>
                  <a:schemeClr val="tx1"/>
                </a:solidFill>
                <a:effectLst/>
                <a:latin typeface="+mn-lt"/>
                <a:ea typeface="+mn-ea"/>
                <a:cs typeface="+mn-cs"/>
              </a:rPr>
              <a:t>SRAD</a:t>
            </a:r>
            <a:r>
              <a:rPr lang="en-GB" sz="1200" kern="1200" dirty="0">
                <a:solidFill>
                  <a:schemeClr val="tx1"/>
                </a:solidFill>
                <a:effectLst/>
                <a:latin typeface="+mn-lt"/>
                <a:ea typeface="+mn-ea"/>
                <a:cs typeface="+mn-cs"/>
              </a:rPr>
              <a:t> among adults with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was 6.4%, considerably higher than many previous reports and also higher than found for adults without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in Ontario (3.5%). Among those with both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SRAD</a:t>
            </a:r>
            <a:r>
              <a:rPr lang="en-GB" sz="1200" kern="1200" dirty="0">
                <a:solidFill>
                  <a:schemeClr val="tx1"/>
                </a:solidFill>
                <a:effectLst/>
                <a:latin typeface="+mn-lt"/>
                <a:ea typeface="+mn-ea"/>
                <a:cs typeface="+mn-cs"/>
              </a:rPr>
              <a:t>, the rate of psychiatric comorbidity was 78.8%, and the proportion with high or very high overall morbidity was 59.5%. The most common psychiatric comorbidities were anxiety disorders (67.6%), followed by affective (44.6%), psychotic (35.8%) and personality disorders (23.5%). These adults also tended to be younger and more likely to live in the poorest neighbourhoods compared with adults with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but no </a:t>
            </a:r>
            <a:r>
              <a:rPr lang="en-GB" sz="1200" kern="1200" dirty="0" err="1">
                <a:solidFill>
                  <a:schemeClr val="tx1"/>
                </a:solidFill>
                <a:effectLst/>
                <a:latin typeface="+mn-lt"/>
                <a:ea typeface="+mn-ea"/>
                <a:cs typeface="+mn-cs"/>
              </a:rPr>
              <a:t>SRAD</a:t>
            </a:r>
            <a:r>
              <a:rPr lang="en-GB" sz="1200" kern="1200" dirty="0">
                <a:solidFill>
                  <a:schemeClr val="tx1"/>
                </a:solidFill>
                <a:effectLst/>
                <a:latin typeface="+mn-lt"/>
                <a:ea typeface="+mn-ea"/>
                <a:cs typeface="+mn-cs"/>
              </a:rPr>
              <a:t> and adults with </a:t>
            </a:r>
            <a:r>
              <a:rPr lang="en-GB" sz="1200" kern="1200" dirty="0" err="1">
                <a:solidFill>
                  <a:schemeClr val="tx1"/>
                </a:solidFill>
                <a:effectLst/>
                <a:latin typeface="+mn-lt"/>
                <a:ea typeface="+mn-ea"/>
                <a:cs typeface="+mn-cs"/>
              </a:rPr>
              <a:t>SRAD</a:t>
            </a:r>
            <a:r>
              <a:rPr lang="en-GB" sz="1200" kern="1200" dirty="0">
                <a:solidFill>
                  <a:schemeClr val="tx1"/>
                </a:solidFill>
                <a:effectLst/>
                <a:latin typeface="+mn-lt"/>
                <a:ea typeface="+mn-ea"/>
                <a:cs typeface="+mn-cs"/>
              </a:rPr>
              <a:t> but no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Conclusions: </a:t>
            </a:r>
            <a:r>
              <a:rPr lang="en-GB" sz="1200" kern="1200" dirty="0" err="1">
                <a:solidFill>
                  <a:schemeClr val="tx1"/>
                </a:solidFill>
                <a:effectLst/>
                <a:latin typeface="+mn-lt"/>
                <a:ea typeface="+mn-ea"/>
                <a:cs typeface="+mn-cs"/>
              </a:rPr>
              <a:t>SRAD</a:t>
            </a:r>
            <a:r>
              <a:rPr lang="en-GB" sz="1200" kern="1200" dirty="0">
                <a:solidFill>
                  <a:schemeClr val="tx1"/>
                </a:solidFill>
                <a:effectLst/>
                <a:latin typeface="+mn-lt"/>
                <a:ea typeface="+mn-ea"/>
                <a:cs typeface="+mn-cs"/>
              </a:rPr>
              <a:t> is a significant concern for adults with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It is associated with high rates of psychiatric and other comorbidities, indicating that care coordination and system navigation may be important concerns. Attention should be paid to increasing the recognition of </a:t>
            </a:r>
            <a:r>
              <a:rPr lang="en-GB" sz="1200" kern="1200" dirty="0" err="1">
                <a:solidFill>
                  <a:schemeClr val="tx1"/>
                </a:solidFill>
                <a:effectLst/>
                <a:latin typeface="+mn-lt"/>
                <a:ea typeface="+mn-ea"/>
                <a:cs typeface="+mn-cs"/>
              </a:rPr>
              <a:t>SRAD</a:t>
            </a:r>
            <a:r>
              <a:rPr lang="en-GB" sz="1200" kern="1200" dirty="0">
                <a:solidFill>
                  <a:schemeClr val="tx1"/>
                </a:solidFill>
                <a:effectLst/>
                <a:latin typeface="+mn-lt"/>
                <a:ea typeface="+mn-ea"/>
                <a:cs typeface="+mn-cs"/>
              </a:rPr>
              <a:t> among individuals with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by both healthcare and social service providers and to improving staff skills in successfully engaging those with both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SRAD</a:t>
            </a:r>
            <a:endParaRPr lang="en-GB" sz="1200" kern="1200" dirty="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Data from the Health Care Access Research and Development Disabilities (H-</a:t>
            </a:r>
            <a:r>
              <a:rPr lang="en-GB" sz="1200" kern="1200" dirty="0" err="1">
                <a:solidFill>
                  <a:schemeClr val="tx1"/>
                </a:solidFill>
                <a:effectLst/>
                <a:latin typeface="+mn-lt"/>
                <a:ea typeface="+mn-ea"/>
                <a:cs typeface="+mn-cs"/>
              </a:rPr>
              <a:t>CARDD</a:t>
            </a:r>
            <a:r>
              <a:rPr lang="en-GB" sz="1200" kern="1200" dirty="0">
                <a:solidFill>
                  <a:schemeClr val="tx1"/>
                </a:solidFill>
                <a:effectLst/>
                <a:latin typeface="+mn-lt"/>
                <a:ea typeface="+mn-ea"/>
                <a:cs typeface="+mn-cs"/>
              </a:rPr>
              <a:t>) cohort were analysed for this study. This cohort was created by linking Ontario health administrative records (including inpatient, emergency department (ED) and physician contacts) and disability income support administrative data from fiscal 2009. These databases capture all of the healthcare users covered under Ontario’s universal healthcare system as well as all recipients of provincial disability income benefits. They were linked using both probabilistic and deterministic methods (through unique encoded identifiers) and </a:t>
            </a:r>
            <a:r>
              <a:rPr lang="en-GB" sz="1200" kern="1200" dirty="0" err="1">
                <a:solidFill>
                  <a:schemeClr val="tx1"/>
                </a:solidFill>
                <a:effectLst/>
                <a:latin typeface="+mn-lt"/>
                <a:ea typeface="+mn-ea"/>
                <a:cs typeface="+mn-cs"/>
              </a:rPr>
              <a:t>analyzed</a:t>
            </a:r>
            <a:r>
              <a:rPr lang="en-GB" sz="1200" kern="1200" dirty="0">
                <a:solidFill>
                  <a:schemeClr val="tx1"/>
                </a:solidFill>
                <a:effectLst/>
                <a:latin typeface="+mn-lt"/>
                <a:ea typeface="+mn-ea"/>
                <a:cs typeface="+mn-cs"/>
              </a:rPr>
              <a:t> at the Institute for Clinical Evaluative Sciences (ICES); all activities related to cohort creation and this specific study were approved by the Research Ethics Boards at Sunnybrook Hospital and the Centre for Addiction and Mental Health, both in Toronto. The H-</a:t>
            </a:r>
            <a:r>
              <a:rPr lang="en-GB" sz="1200" kern="1200" dirty="0" err="1">
                <a:solidFill>
                  <a:schemeClr val="tx1"/>
                </a:solidFill>
                <a:effectLst/>
                <a:latin typeface="+mn-lt"/>
                <a:ea typeface="+mn-ea"/>
                <a:cs typeface="+mn-cs"/>
              </a:rPr>
              <a:t>CARDD</a:t>
            </a:r>
            <a:r>
              <a:rPr lang="en-GB" sz="1200" kern="1200" dirty="0">
                <a:solidFill>
                  <a:schemeClr val="tx1"/>
                </a:solidFill>
                <a:effectLst/>
                <a:latin typeface="+mn-lt"/>
                <a:ea typeface="+mn-ea"/>
                <a:cs typeface="+mn-cs"/>
              </a:rPr>
              <a:t> cohort is comprised of 66 484 adults, aged 18–64 years, with a developmental disability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Our definition of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is based on the one used by our provincial government to determine disability benefit eligibility and is consistent with provincial legislation.12 It includes conditions labelled in other jurisdictions as intellectual or developmental disability. The H-</a:t>
            </a:r>
            <a:r>
              <a:rPr lang="en-GB" sz="1200" kern="1200" dirty="0" err="1">
                <a:solidFill>
                  <a:schemeClr val="tx1"/>
                </a:solidFill>
                <a:effectLst/>
                <a:latin typeface="+mn-lt"/>
                <a:ea typeface="+mn-ea"/>
                <a:cs typeface="+mn-cs"/>
              </a:rPr>
              <a:t>CARDD</a:t>
            </a:r>
            <a:r>
              <a:rPr lang="en-GB" sz="1200" kern="1200" dirty="0">
                <a:solidFill>
                  <a:schemeClr val="tx1"/>
                </a:solidFill>
                <a:effectLst/>
                <a:latin typeface="+mn-lt"/>
                <a:ea typeface="+mn-ea"/>
                <a:cs typeface="+mn-cs"/>
              </a:rPr>
              <a:t> cohort is, to the best of our knowledge, the largest population-based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cohort currently existing.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We compared three groups: one with both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SRAD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-plus-</a:t>
            </a:r>
            <a:r>
              <a:rPr lang="en-GB" sz="1200" kern="1200" dirty="0" err="1">
                <a:solidFill>
                  <a:schemeClr val="tx1"/>
                </a:solidFill>
                <a:effectLst/>
                <a:latin typeface="+mn-lt"/>
                <a:ea typeface="+mn-ea"/>
                <a:cs typeface="+mn-cs"/>
              </a:rPr>
              <a:t>SRAD</a:t>
            </a:r>
            <a:r>
              <a:rPr lang="en-GB" sz="1200" kern="1200" dirty="0">
                <a:solidFill>
                  <a:schemeClr val="tx1"/>
                </a:solidFill>
                <a:effectLst/>
                <a:latin typeface="+mn-lt"/>
                <a:ea typeface="+mn-ea"/>
                <a:cs typeface="+mn-cs"/>
              </a:rPr>
              <a:t>), one with only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IDD</a:t>
            </a:r>
            <a:r>
              <a:rPr lang="en-GB" sz="1200" kern="1200" dirty="0">
                <a:solidFill>
                  <a:schemeClr val="tx1"/>
                </a:solidFill>
                <a:effectLst/>
                <a:latin typeface="+mn-lt"/>
                <a:ea typeface="+mn-ea"/>
                <a:cs typeface="+mn-cs"/>
              </a:rPr>
              <a:t>-only) and one with only </a:t>
            </a:r>
            <a:r>
              <a:rPr lang="en-GB" sz="1200" kern="1200" dirty="0" err="1">
                <a:solidFill>
                  <a:schemeClr val="tx1"/>
                </a:solidFill>
                <a:effectLst/>
                <a:latin typeface="+mn-lt"/>
                <a:ea typeface="+mn-ea"/>
                <a:cs typeface="+mn-cs"/>
              </a:rPr>
              <a:t>SRAD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SRAD</a:t>
            </a:r>
            <a:r>
              <a:rPr lang="en-GB" sz="1200" kern="1200" dirty="0">
                <a:solidFill>
                  <a:schemeClr val="tx1"/>
                </a:solidFill>
                <a:effectLst/>
                <a:latin typeface="+mn-lt"/>
                <a:ea typeface="+mn-ea"/>
                <a:cs typeface="+mn-cs"/>
              </a:rPr>
              <a:t>-only). To create these three groups, we used the H-</a:t>
            </a:r>
            <a:r>
              <a:rPr lang="en-GB" sz="1200" kern="1200" dirty="0" err="1">
                <a:solidFill>
                  <a:schemeClr val="tx1"/>
                </a:solidFill>
                <a:effectLst/>
                <a:latin typeface="+mn-lt"/>
                <a:ea typeface="+mn-ea"/>
                <a:cs typeface="+mn-cs"/>
              </a:rPr>
              <a:t>CARDD</a:t>
            </a:r>
            <a:r>
              <a:rPr lang="en-GB" sz="1200" kern="1200" dirty="0">
                <a:solidFill>
                  <a:schemeClr val="tx1"/>
                </a:solidFill>
                <a:effectLst/>
                <a:latin typeface="+mn-lt"/>
                <a:ea typeface="+mn-ea"/>
                <a:cs typeface="+mn-cs"/>
              </a:rPr>
              <a:t> cohort as well as a 20% sample of all Ontario adults who were aged 18–64, eligible for Ontario health benefits, but not in the H-</a:t>
            </a:r>
            <a:r>
              <a:rPr lang="en-GB" sz="1200" kern="1200" dirty="0" err="1">
                <a:solidFill>
                  <a:schemeClr val="tx1"/>
                </a:solidFill>
                <a:effectLst/>
                <a:latin typeface="+mn-lt"/>
                <a:ea typeface="+mn-ea"/>
                <a:cs typeface="+mn-cs"/>
              </a:rPr>
              <a:t>CARDD</a:t>
            </a:r>
            <a:r>
              <a:rPr lang="en-GB" sz="1200" kern="1200" dirty="0">
                <a:solidFill>
                  <a:schemeClr val="tx1"/>
                </a:solidFill>
                <a:effectLst/>
                <a:latin typeface="+mn-lt"/>
                <a:ea typeface="+mn-ea"/>
                <a:cs typeface="+mn-cs"/>
              </a:rPr>
              <a:t> cohort. (The latter group has been used in previous work to provide a comparative context). The presence of </a:t>
            </a:r>
            <a:r>
              <a:rPr lang="en-GB" sz="1200" kern="1200" dirty="0" err="1">
                <a:solidFill>
                  <a:schemeClr val="tx1"/>
                </a:solidFill>
                <a:effectLst/>
                <a:latin typeface="+mn-lt"/>
                <a:ea typeface="+mn-ea"/>
                <a:cs typeface="+mn-cs"/>
              </a:rPr>
              <a:t>SRAD</a:t>
            </a:r>
            <a:r>
              <a:rPr lang="en-GB" sz="1200" kern="1200" dirty="0">
                <a:solidFill>
                  <a:schemeClr val="tx1"/>
                </a:solidFill>
                <a:effectLst/>
                <a:latin typeface="+mn-lt"/>
                <a:ea typeface="+mn-ea"/>
                <a:cs typeface="+mn-cs"/>
              </a:rPr>
              <a:t> was defined as any healthcare contact within the 2 years prior to fiscal 2009 associated with a psychoactive substance-related or behavioural addiction diagnosis (essentially, F1 or F63.0 International Classification of Diseases (</a:t>
            </a:r>
            <a:r>
              <a:rPr lang="en-GB" sz="1200" kern="1200" dirty="0" err="1">
                <a:solidFill>
                  <a:schemeClr val="tx1"/>
                </a:solidFill>
                <a:effectLst/>
                <a:latin typeface="+mn-lt"/>
                <a:ea typeface="+mn-ea"/>
                <a:cs typeface="+mn-cs"/>
              </a:rPr>
              <a:t>ICD</a:t>
            </a:r>
            <a:r>
              <a:rPr lang="en-GB" sz="1200" kern="1200" dirty="0">
                <a:solidFill>
                  <a:schemeClr val="tx1"/>
                </a:solidFill>
                <a:effectLst/>
                <a:latin typeface="+mn-lt"/>
                <a:ea typeface="+mn-ea"/>
                <a:cs typeface="+mn-cs"/>
              </a:rPr>
              <a:t>)-10 codes or the ICD-9 or Diagnostic and Statistical Manual of Mental Disorders (DSM)-IV equivalents—for the detailed list, please contact corresponding author). </a:t>
            </a:r>
          </a:p>
          <a:p>
            <a:endParaRPr lang="en-GB" dirty="0"/>
          </a:p>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37</a:t>
            </a:fld>
            <a:endParaRPr lang="en-GB"/>
          </a:p>
        </p:txBody>
      </p:sp>
    </p:spTree>
    <p:extLst>
      <p:ext uri="{BB962C8B-B14F-4D97-AF65-F5344CB8AC3E}">
        <p14:creationId xmlns:p14="http://schemas.microsoft.com/office/powerpoint/2010/main" val="112311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Dual Diagnosis WHO</a:t>
            </a:r>
          </a:p>
          <a:p>
            <a:r>
              <a:rPr lang="en-GB" dirty="0"/>
              <a:t>Less commonly, the term refers to the co-occurrence of two psychiatric disorders not involving psychoactive substance use  or to the co-occurrence of two diagnosable substance use disorders </a:t>
            </a:r>
          </a:p>
          <a:p>
            <a:r>
              <a:rPr lang="en-GB" dirty="0"/>
              <a:t>Use of this term carries no implications of the nature of the association between the two conditions or of any aetiological relationship between them</a:t>
            </a:r>
          </a:p>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7</a:t>
            </a:fld>
            <a:endParaRPr lang="en-GB"/>
          </a:p>
        </p:txBody>
      </p:sp>
    </p:spTree>
    <p:extLst>
      <p:ext uri="{BB962C8B-B14F-4D97-AF65-F5344CB8AC3E}">
        <p14:creationId xmlns:p14="http://schemas.microsoft.com/office/powerpoint/2010/main" val="1076319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39</a:t>
            </a:fld>
            <a:endParaRPr lang="en-GB"/>
          </a:p>
        </p:txBody>
      </p:sp>
    </p:spTree>
    <p:extLst>
      <p:ext uri="{BB962C8B-B14F-4D97-AF65-F5344CB8AC3E}">
        <p14:creationId xmlns:p14="http://schemas.microsoft.com/office/powerpoint/2010/main" val="3688240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Eating disorder  </a:t>
            </a:r>
          </a:p>
          <a:p>
            <a:r>
              <a:rPr lang="en-GB" dirty="0"/>
              <a:t>Anorexia nervosa (AN) Bulimia </a:t>
            </a:r>
            <a:r>
              <a:rPr lang="en-GB" dirty="0" err="1"/>
              <a:t>Nerosa</a:t>
            </a:r>
            <a:r>
              <a:rPr lang="en-GB" baseline="0" dirty="0"/>
              <a:t> (</a:t>
            </a:r>
            <a:r>
              <a:rPr lang="en-GB" baseline="0" dirty="0" err="1"/>
              <a:t>BN</a:t>
            </a:r>
            <a:r>
              <a:rPr lang="en-GB" baseline="0" dirty="0"/>
              <a:t>)</a:t>
            </a:r>
            <a:endParaRPr lang="en-GB" dirty="0"/>
          </a:p>
          <a:p>
            <a:r>
              <a:rPr lang="en-GB" dirty="0"/>
              <a:t>Substances</a:t>
            </a:r>
            <a:r>
              <a:rPr lang="en-GB" baseline="0" dirty="0"/>
              <a:t> to lose weight – tobacco., stimulants including cocaine, diet pills, laxative diuretics, caffeine are also used in dependence pattern</a:t>
            </a:r>
          </a:p>
          <a:p>
            <a:r>
              <a:rPr lang="en-GB" baseline="0" dirty="0"/>
              <a:t>Hence need to assess for dependence of these in people with eating disorders</a:t>
            </a:r>
            <a:r>
              <a:rPr lang="en-GB" dirty="0"/>
              <a:t> </a:t>
            </a:r>
          </a:p>
          <a:p>
            <a:r>
              <a:rPr lang="en-GB" dirty="0"/>
              <a:t>People with AN often have</a:t>
            </a:r>
            <a:r>
              <a:rPr lang="en-GB" baseline="0" dirty="0"/>
              <a:t> </a:t>
            </a:r>
            <a:r>
              <a:rPr lang="en-GB" dirty="0"/>
              <a:t>electrolyte</a:t>
            </a:r>
            <a:r>
              <a:rPr lang="en-GB" baseline="0" dirty="0"/>
              <a:t> disturbances – either directly related to the illness or related to diuretics </a:t>
            </a:r>
          </a:p>
          <a:p>
            <a:r>
              <a:rPr lang="en-GB" baseline="0" dirty="0"/>
              <a:t>These may be amplified with alcohol or other drugs </a:t>
            </a:r>
          </a:p>
          <a:p>
            <a:endParaRPr lang="en-GB" baseline="0" dirty="0"/>
          </a:p>
          <a:p>
            <a:r>
              <a:rPr lang="en-GB" b="1" baseline="0" dirty="0"/>
              <a:t>Treatment (</a:t>
            </a:r>
            <a:r>
              <a:rPr lang="en-GB" b="1" baseline="0" dirty="0" err="1"/>
              <a:t>CADMHC</a:t>
            </a:r>
            <a:r>
              <a:rPr lang="en-GB" b="1" baseline="0" dirty="0"/>
              <a:t> 2016) </a:t>
            </a:r>
            <a:r>
              <a:rPr lang="en-GB" b="1" baseline="0" dirty="0" err="1"/>
              <a:t>AOD</a:t>
            </a:r>
            <a:r>
              <a:rPr lang="en-GB" b="1" baseline="0" dirty="0"/>
              <a:t> – alcohol or other drug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Psychotherapy – no clear evidence of treatment specifically for </a:t>
            </a:r>
            <a:r>
              <a:rPr kumimoji="0" lang="en-GB" sz="1200" b="0" i="0" u="none" strike="noStrike" kern="1200" cap="none" spc="0" normalizeH="0" baseline="0" noProof="0" dirty="0" err="1">
                <a:ln>
                  <a:noFill/>
                </a:ln>
                <a:solidFill>
                  <a:prstClr val="black"/>
                </a:solidFill>
                <a:effectLst/>
                <a:uLnTx/>
                <a:uFillTx/>
                <a:latin typeface="+mn-lt"/>
                <a:ea typeface="+mn-ea"/>
                <a:cs typeface="+mn-cs"/>
              </a:rPr>
              <a:t>AN+AOD</a:t>
            </a:r>
            <a:r>
              <a:rPr kumimoji="0" lang="en-GB" sz="1200" b="0" i="0" u="none" strike="noStrike" kern="1200" cap="none" spc="0" normalizeH="0" baseline="0" noProof="0" dirty="0">
                <a:ln>
                  <a:noFill/>
                </a:ln>
                <a:solidFill>
                  <a:prstClr val="black"/>
                </a:solidFill>
                <a:effectLst/>
                <a:uLnTx/>
                <a:uFillTx/>
                <a:latin typeface="+mn-lt"/>
                <a:ea typeface="+mn-ea"/>
                <a:cs typeface="+mn-cs"/>
              </a:rPr>
              <a:t> or </a:t>
            </a:r>
            <a:r>
              <a:rPr kumimoji="0" lang="en-GB" sz="1200" b="0" i="0" u="none" strike="noStrike" kern="1200" cap="none" spc="0" normalizeH="0" baseline="0" noProof="0" dirty="0" err="1">
                <a:ln>
                  <a:noFill/>
                </a:ln>
                <a:solidFill>
                  <a:prstClr val="black"/>
                </a:solidFill>
                <a:effectLst/>
                <a:uLnTx/>
                <a:uFillTx/>
                <a:latin typeface="+mn-lt"/>
                <a:ea typeface="+mn-ea"/>
                <a:cs typeface="+mn-cs"/>
              </a:rPr>
              <a:t>BN</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err="1">
                <a:ln>
                  <a:noFill/>
                </a:ln>
                <a:solidFill>
                  <a:prstClr val="black"/>
                </a:solidFill>
                <a:effectLst/>
                <a:uLnTx/>
                <a:uFillTx/>
                <a:latin typeface="+mn-lt"/>
                <a:ea typeface="+mn-ea"/>
                <a:cs typeface="+mn-cs"/>
              </a:rPr>
              <a:t>AOD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lang="en-GB" baseline="0" dirty="0"/>
              <a:t>No clear pharmacological treatment for co-occurring </a:t>
            </a:r>
            <a:r>
              <a:rPr lang="en-GB" baseline="0" dirty="0" err="1"/>
              <a:t>AN+AOD</a:t>
            </a:r>
            <a:r>
              <a:rPr lang="en-GB" baseline="0" dirty="0"/>
              <a:t> or </a:t>
            </a:r>
            <a:r>
              <a:rPr lang="en-GB" baseline="0" dirty="0" err="1"/>
              <a:t>BN</a:t>
            </a:r>
            <a:r>
              <a:rPr lang="en-GB" baseline="0" dirty="0"/>
              <a:t> +</a:t>
            </a:r>
            <a:r>
              <a:rPr lang="en-GB" baseline="0" dirty="0" err="1"/>
              <a:t>AOD</a:t>
            </a:r>
            <a:endParaRPr lang="en-GB" baseline="0" dirty="0"/>
          </a:p>
          <a:p>
            <a:r>
              <a:rPr lang="en-GB" baseline="0" dirty="0"/>
              <a:t>Complication with AN + alcohol detox - refeeding syndrome</a:t>
            </a:r>
          </a:p>
          <a:p>
            <a:r>
              <a:rPr lang="en-GB" baseline="0" dirty="0" err="1"/>
              <a:t>BN</a:t>
            </a:r>
            <a:r>
              <a:rPr lang="en-GB" baseline="0" dirty="0"/>
              <a:t> have risks for obesity and Type 2 </a:t>
            </a:r>
            <a:r>
              <a:rPr lang="en-GB" baseline="0" dirty="0" err="1"/>
              <a:t>DM</a:t>
            </a:r>
            <a:r>
              <a:rPr lang="en-GB" baseline="0" dirty="0"/>
              <a:t> – complexity for alcohol assisted withdrawals  </a:t>
            </a:r>
          </a:p>
          <a:p>
            <a:endParaRPr lang="en-GB" dirty="0"/>
          </a:p>
          <a:p>
            <a:r>
              <a:rPr lang="en-GB" b="1" dirty="0" err="1"/>
              <a:t>OCD</a:t>
            </a:r>
            <a:r>
              <a:rPr lang="en-GB" b="1" dirty="0"/>
              <a:t> (</a:t>
            </a:r>
            <a:r>
              <a:rPr lang="en-GB" b="1" dirty="0" err="1"/>
              <a:t>CADMHC</a:t>
            </a:r>
            <a:r>
              <a:rPr lang="en-GB" b="1" dirty="0"/>
              <a:t> 2016)</a:t>
            </a:r>
          </a:p>
          <a:p>
            <a:r>
              <a:rPr lang="en-GB" b="1" dirty="0"/>
              <a:t>Prevalence</a:t>
            </a:r>
            <a:r>
              <a:rPr lang="en-GB" b="1" baseline="0" dirty="0"/>
              <a:t> </a:t>
            </a:r>
            <a:endParaRPr lang="en-GB" b="1" dirty="0"/>
          </a:p>
          <a:p>
            <a:r>
              <a:rPr lang="en-GB" dirty="0"/>
              <a:t>1/10 people</a:t>
            </a:r>
            <a:r>
              <a:rPr lang="en-GB" baseline="0" dirty="0"/>
              <a:t> with </a:t>
            </a:r>
            <a:r>
              <a:rPr lang="en-GB" baseline="0" dirty="0" err="1"/>
              <a:t>AOD</a:t>
            </a:r>
            <a:r>
              <a:rPr lang="en-GB" baseline="0" dirty="0"/>
              <a:t> has </a:t>
            </a:r>
            <a:r>
              <a:rPr lang="en-GB" baseline="0" dirty="0" err="1"/>
              <a:t>OCD</a:t>
            </a:r>
            <a:endParaRPr lang="en-GB" baseline="0" dirty="0"/>
          </a:p>
          <a:p>
            <a:r>
              <a:rPr lang="en-GB" b="1" baseline="0" dirty="0"/>
              <a:t>Treatment</a:t>
            </a:r>
          </a:p>
          <a:p>
            <a:r>
              <a:rPr lang="en-GB" b="1" baseline="0" dirty="0"/>
              <a:t>Psychotherapy</a:t>
            </a:r>
          </a:p>
          <a:p>
            <a:r>
              <a:rPr lang="en-GB" baseline="0" dirty="0"/>
              <a:t>CBT with Exposure and response prevention main treatment </a:t>
            </a:r>
          </a:p>
          <a:p>
            <a:r>
              <a:rPr lang="en-US" sz="1200" b="0" i="0" u="none" strike="noStrike" kern="1200" baseline="0" dirty="0" err="1">
                <a:solidFill>
                  <a:schemeClr val="tx1"/>
                </a:solidFill>
                <a:latin typeface="+mn-lt"/>
                <a:ea typeface="+mn-ea"/>
                <a:cs typeface="+mn-cs"/>
              </a:rPr>
              <a:t>Klostermann</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Fals</a:t>
            </a:r>
            <a:r>
              <a:rPr lang="en-US" sz="1200" b="0" i="0" u="none" strike="noStrike" kern="1200" baseline="0" dirty="0">
                <a:solidFill>
                  <a:schemeClr val="tx1"/>
                </a:solidFill>
                <a:latin typeface="+mn-lt"/>
                <a:ea typeface="+mn-ea"/>
                <a:cs typeface="+mn-cs"/>
              </a:rPr>
              <a:t> recommend five steps for treating people with comorbid </a:t>
            </a:r>
            <a:r>
              <a:rPr lang="en-US" sz="1200" b="0" i="0" u="none" strike="noStrike" kern="1200" baseline="0" dirty="0" err="1">
                <a:solidFill>
                  <a:schemeClr val="tx1"/>
                </a:solidFill>
                <a:latin typeface="+mn-lt"/>
                <a:ea typeface="+mn-ea"/>
                <a:cs typeface="+mn-cs"/>
              </a:rPr>
              <a:t>OCD</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a:t>
            </a:r>
          </a:p>
          <a:p>
            <a:r>
              <a:rPr lang="en-US" sz="1200" b="0" i="0" u="none" strike="noStrike" kern="1200" baseline="0" dirty="0">
                <a:solidFill>
                  <a:schemeClr val="tx1"/>
                </a:solidFill>
                <a:latin typeface="+mn-lt"/>
                <a:ea typeface="+mn-ea"/>
                <a:cs typeface="+mn-cs"/>
              </a:rPr>
              <a:t>The five steps include:</a:t>
            </a:r>
          </a:p>
          <a:p>
            <a:pPr marL="228600" indent="-228600">
              <a:buFont typeface="+mj-lt"/>
              <a:buAutoNum type="arabicPeriod"/>
            </a:pPr>
            <a:r>
              <a:rPr lang="en-US" sz="1200" b="0" i="0" u="none" strike="noStrike" kern="1200" baseline="0" dirty="0">
                <a:solidFill>
                  <a:schemeClr val="tx1"/>
                </a:solidFill>
                <a:latin typeface="+mn-lt"/>
                <a:ea typeface="+mn-ea"/>
                <a:cs typeface="+mn-cs"/>
              </a:rPr>
              <a:t>Assessment of both </a:t>
            </a:r>
            <a:r>
              <a:rPr lang="en-US" sz="1200" b="0" i="0" u="none" strike="noStrike" kern="1200" baseline="0" dirty="0" err="1">
                <a:solidFill>
                  <a:schemeClr val="tx1"/>
                </a:solidFill>
                <a:latin typeface="+mn-lt"/>
                <a:ea typeface="+mn-ea"/>
                <a:cs typeface="+mn-cs"/>
              </a:rPr>
              <a:t>OCD</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This can be difficult if clients are attempting to conceal their symptoms for fear of embarrassment, and </a:t>
            </a:r>
            <a:r>
              <a:rPr lang="en-US" sz="1200" b="0" i="0" u="none" strike="noStrike" kern="1200" baseline="0" dirty="0" err="1">
                <a:solidFill>
                  <a:schemeClr val="tx1"/>
                </a:solidFill>
                <a:latin typeface="+mn-lt"/>
                <a:ea typeface="+mn-ea"/>
                <a:cs typeface="+mn-cs"/>
              </a:rPr>
              <a:t>OCD</a:t>
            </a:r>
            <a:r>
              <a:rPr lang="en-US" sz="1200" b="0" i="0" u="none" strike="noStrike" kern="1200" baseline="0" dirty="0">
                <a:solidFill>
                  <a:schemeClr val="tx1"/>
                </a:solidFill>
                <a:latin typeface="+mn-lt"/>
                <a:ea typeface="+mn-ea"/>
                <a:cs typeface="+mn-cs"/>
              </a:rPr>
              <a:t> can often be confused with other psychiatric illnesses </a:t>
            </a:r>
            <a:r>
              <a:rPr lang="fr-FR" sz="1200" b="0" i="0" u="none" strike="noStrike" kern="1200" baseline="0" dirty="0">
                <a:solidFill>
                  <a:schemeClr val="tx1"/>
                </a:solidFill>
                <a:latin typeface="+mn-lt"/>
                <a:ea typeface="+mn-ea"/>
                <a:cs typeface="+mn-cs"/>
              </a:rPr>
              <a:t>(</a:t>
            </a:r>
            <a:r>
              <a:rPr lang="fr-FR" sz="1200" b="0" i="0" u="none" strike="noStrike" kern="1200" baseline="0" dirty="0" err="1">
                <a:solidFill>
                  <a:schemeClr val="tx1"/>
                </a:solidFill>
                <a:latin typeface="+mn-lt"/>
                <a:ea typeface="+mn-ea"/>
                <a:cs typeface="+mn-cs"/>
              </a:rPr>
              <a:t>e.g</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phobia</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depression</a:t>
            </a:r>
            <a:r>
              <a:rPr lang="fr-FR" sz="1200" b="0" i="0" u="none" strike="noStrike" kern="1200" baseline="0" dirty="0">
                <a:solidFill>
                  <a:schemeClr val="tx1"/>
                </a:solidFill>
                <a:latin typeface="+mn-lt"/>
                <a:ea typeface="+mn-ea"/>
                <a:cs typeface="+mn-cs"/>
              </a:rPr>
              <a:t>, and </a:t>
            </a:r>
            <a:r>
              <a:rPr lang="fr-FR" sz="1200" b="0" i="0" u="none" strike="noStrike" kern="1200" baseline="0" dirty="0" err="1">
                <a:solidFill>
                  <a:schemeClr val="tx1"/>
                </a:solidFill>
                <a:latin typeface="+mn-lt"/>
                <a:ea typeface="+mn-ea"/>
                <a:cs typeface="+mn-cs"/>
              </a:rPr>
              <a:t>psychosis</a:t>
            </a:r>
            <a:r>
              <a:rPr lang="fr-FR" sz="1200" b="0" i="0" u="none" strike="noStrike" kern="1200" baseline="0" dirty="0">
                <a:solidFill>
                  <a:schemeClr val="tx1"/>
                </a:solidFill>
                <a:latin typeface="+mn-lt"/>
                <a:ea typeface="+mn-ea"/>
                <a:cs typeface="+mn-cs"/>
              </a:rPr>
              <a:t>).</a:t>
            </a:r>
          </a:p>
          <a:p>
            <a:pPr marL="228600" indent="-228600">
              <a:buFont typeface="+mj-lt"/>
              <a:buAutoNum type="arabicPeriod"/>
            </a:pPr>
            <a:r>
              <a:rPr lang="en-US" sz="1200" b="0" i="0" u="none" strike="noStrike" kern="1200" baseline="0" dirty="0">
                <a:solidFill>
                  <a:schemeClr val="tx1"/>
                </a:solidFill>
                <a:latin typeface="+mn-lt"/>
                <a:ea typeface="+mn-ea"/>
                <a:cs typeface="+mn-cs"/>
              </a:rPr>
              <a:t>Assessment of symptom type and quality using validated assessment tools: For example intrusive thoughts, feelings and </a:t>
            </a:r>
            <a:r>
              <a:rPr lang="en-US" sz="1200" b="0" i="0" u="none" strike="noStrike" kern="1200" baseline="0" dirty="0" err="1">
                <a:solidFill>
                  <a:schemeClr val="tx1"/>
                </a:solidFill>
                <a:latin typeface="+mn-lt"/>
                <a:ea typeface="+mn-ea"/>
                <a:cs typeface="+mn-cs"/>
              </a:rPr>
              <a:t>behaviours</a:t>
            </a:r>
            <a:r>
              <a:rPr lang="en-US" sz="1200" b="0" i="0" u="none" strike="noStrike" kern="1200" baseline="0" dirty="0">
                <a:solidFill>
                  <a:schemeClr val="tx1"/>
                </a:solidFill>
                <a:latin typeface="+mn-lt"/>
                <a:ea typeface="+mn-ea"/>
                <a:cs typeface="+mn-cs"/>
              </a:rPr>
              <a:t>, detailed description of the anxiety-provoking stimuli typically experienced, and the ritualistic </a:t>
            </a:r>
            <a:r>
              <a:rPr lang="en-US" sz="1200" b="0" i="0" u="none" strike="noStrike" kern="1200" baseline="0" dirty="0" err="1">
                <a:solidFill>
                  <a:schemeClr val="tx1"/>
                </a:solidFill>
                <a:latin typeface="+mn-lt"/>
                <a:ea typeface="+mn-ea"/>
                <a:cs typeface="+mn-cs"/>
              </a:rPr>
              <a:t>behaviours</a:t>
            </a:r>
            <a:r>
              <a:rPr lang="en-US" sz="1200" b="0" i="0" u="none" strike="noStrike" kern="1200" baseline="0" dirty="0">
                <a:solidFill>
                  <a:schemeClr val="tx1"/>
                </a:solidFill>
                <a:latin typeface="+mn-lt"/>
                <a:ea typeface="+mn-ea"/>
                <a:cs typeface="+mn-cs"/>
              </a:rPr>
              <a:t> performed in response.</a:t>
            </a:r>
          </a:p>
          <a:p>
            <a:pPr marL="228600" indent="-228600">
              <a:buFont typeface="+mj-lt"/>
              <a:buAutoNum type="arabicPeriod"/>
            </a:pPr>
            <a:r>
              <a:rPr lang="en-GB" sz="1200" b="0" i="0" u="none" strike="noStrike" kern="1200" baseline="0" dirty="0">
                <a:solidFill>
                  <a:schemeClr val="tx1"/>
                </a:solidFill>
                <a:latin typeface="+mn-lt"/>
                <a:ea typeface="+mn-ea"/>
                <a:cs typeface="+mn-cs"/>
              </a:rPr>
              <a:t>Psychoeducational therapy.</a:t>
            </a:r>
          </a:p>
          <a:p>
            <a:pPr marL="228600" indent="-228600">
              <a:buFont typeface="+mj-lt"/>
              <a:buAutoNum type="arabicPeriod"/>
            </a:pPr>
            <a:r>
              <a:rPr lang="en-US" sz="1200" b="0" i="0" u="none" strike="noStrike" kern="1200" baseline="0" dirty="0">
                <a:solidFill>
                  <a:schemeClr val="tx1"/>
                </a:solidFill>
                <a:latin typeface="+mn-lt"/>
                <a:ea typeface="+mn-ea"/>
                <a:cs typeface="+mn-cs"/>
              </a:rPr>
              <a:t>Creation of a stimulus hierarchy: Listing obsessions, compulsions and anxiety-provoking stimuli, which are then rated based on the amount of anxiety generated.</a:t>
            </a:r>
          </a:p>
          <a:p>
            <a:pPr marL="228600" indent="-228600">
              <a:buFont typeface="+mj-lt"/>
              <a:buAutoNum type="arabicPeriod"/>
            </a:pPr>
            <a:r>
              <a:rPr lang="en-US" sz="1200" b="0" i="0" u="none" strike="noStrike" kern="1200" baseline="0" dirty="0">
                <a:solidFill>
                  <a:schemeClr val="tx1"/>
                </a:solidFill>
                <a:latin typeface="+mn-lt"/>
                <a:ea typeface="+mn-ea"/>
                <a:cs typeface="+mn-cs"/>
              </a:rPr>
              <a:t>Treatment: Concurrent delivery of </a:t>
            </a:r>
            <a:r>
              <a:rPr lang="en-US" sz="1200" b="0" i="0" u="none" strike="noStrike" kern="1200" baseline="0" dirty="0" err="1">
                <a:solidFill>
                  <a:schemeClr val="tx1"/>
                </a:solidFill>
                <a:latin typeface="+mn-lt"/>
                <a:ea typeface="+mn-ea"/>
                <a:cs typeface="+mn-cs"/>
              </a:rPr>
              <a:t>ERP</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treatment.</a:t>
            </a:r>
          </a:p>
          <a:p>
            <a:pPr marL="0" indent="0">
              <a:buFont typeface="+mj-lt"/>
              <a:buNone/>
            </a:pPr>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Because </a:t>
            </a:r>
            <a:r>
              <a:rPr lang="en-US" sz="1200" b="0" i="0" u="none" strike="noStrike" kern="1200" baseline="0" dirty="0" err="1">
                <a:solidFill>
                  <a:schemeClr val="tx1"/>
                </a:solidFill>
                <a:latin typeface="+mn-lt"/>
                <a:ea typeface="+mn-ea"/>
                <a:cs typeface="+mn-cs"/>
              </a:rPr>
              <a:t>ERP</a:t>
            </a:r>
            <a:r>
              <a:rPr lang="en-US" sz="1200" b="0" i="0" u="none" strike="noStrike" kern="1200" baseline="0" dirty="0">
                <a:solidFill>
                  <a:schemeClr val="tx1"/>
                </a:solidFill>
                <a:latin typeface="+mn-lt"/>
                <a:ea typeface="+mn-ea"/>
                <a:cs typeface="+mn-cs"/>
              </a:rPr>
              <a:t>-based treatments for </a:t>
            </a:r>
            <a:r>
              <a:rPr lang="en-US" sz="1200" b="0" i="0" u="none" strike="noStrike" kern="1200" baseline="0" dirty="0" err="1">
                <a:solidFill>
                  <a:schemeClr val="tx1"/>
                </a:solidFill>
                <a:latin typeface="+mn-lt"/>
                <a:ea typeface="+mn-ea"/>
                <a:cs typeface="+mn-cs"/>
              </a:rPr>
              <a:t>OCD</a:t>
            </a:r>
            <a:r>
              <a:rPr lang="en-US" sz="1200" b="0" i="0" u="none" strike="noStrike" kern="1200" baseline="0" dirty="0">
                <a:solidFill>
                  <a:schemeClr val="tx1"/>
                </a:solidFill>
                <a:latin typeface="+mn-lt"/>
                <a:ea typeface="+mn-ea"/>
                <a:cs typeface="+mn-cs"/>
              </a:rPr>
              <a:t> are not similar to typical treatments for substance abuse, separate sessions suggested for substance abuse treatment, while other sessions are used to address </a:t>
            </a:r>
            <a:r>
              <a:rPr lang="en-US" sz="1200" b="0" i="0" u="none" strike="noStrike" kern="1200" baseline="0" dirty="0" err="1">
                <a:solidFill>
                  <a:schemeClr val="tx1"/>
                </a:solidFill>
                <a:latin typeface="+mn-lt"/>
                <a:ea typeface="+mn-ea"/>
                <a:cs typeface="+mn-cs"/>
              </a:rPr>
              <a:t>OCD</a:t>
            </a:r>
            <a:r>
              <a:rPr lang="en-US"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symptoms.</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Pharmacotherapy</a:t>
            </a:r>
          </a:p>
          <a:p>
            <a:r>
              <a:rPr lang="en-GB" sz="1200" b="0" i="0" u="none" strike="noStrike" kern="1200" baseline="0" dirty="0">
                <a:solidFill>
                  <a:schemeClr val="tx1"/>
                </a:solidFill>
                <a:latin typeface="+mn-lt"/>
                <a:ea typeface="+mn-ea"/>
                <a:cs typeface="+mn-cs"/>
              </a:rPr>
              <a:t>Little evidence examining treatment of people with comorbid </a:t>
            </a:r>
            <a:r>
              <a:rPr lang="en-GB" sz="1200" b="0" i="0" u="none" strike="noStrike" kern="1200" baseline="0" dirty="0" err="1">
                <a:solidFill>
                  <a:schemeClr val="tx1"/>
                </a:solidFill>
                <a:latin typeface="+mn-lt"/>
                <a:ea typeface="+mn-ea"/>
                <a:cs typeface="+mn-cs"/>
              </a:rPr>
              <a:t>OCD</a:t>
            </a:r>
            <a:r>
              <a:rPr lang="en-GB" sz="1200" b="0" i="0" u="none" strike="noStrike" kern="1200" baseline="0" dirty="0">
                <a:solidFill>
                  <a:schemeClr val="tx1"/>
                </a:solidFill>
                <a:latin typeface="+mn-lt"/>
                <a:ea typeface="+mn-ea"/>
                <a:cs typeface="+mn-cs"/>
              </a:rPr>
              <a:t> and </a:t>
            </a:r>
            <a:r>
              <a:rPr lang="en-GB" sz="1200" b="0" i="0" u="none" strike="noStrike" kern="1200" baseline="0" dirty="0" err="1">
                <a:solidFill>
                  <a:schemeClr val="tx1"/>
                </a:solidFill>
                <a:latin typeface="+mn-lt"/>
                <a:ea typeface="+mn-ea"/>
                <a:cs typeface="+mn-cs"/>
              </a:rPr>
              <a:t>AOD</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a:t>
            </a:r>
          </a:p>
          <a:p>
            <a:endParaRPr lang="en-US" sz="1200" b="1"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6E623EF-F146-4267-9795-02424D1632A7}" type="slidenum">
              <a:rPr lang="en-GB" smtClean="0"/>
              <a:t>40</a:t>
            </a:fld>
            <a:endParaRPr lang="en-GB"/>
          </a:p>
        </p:txBody>
      </p:sp>
    </p:spTree>
    <p:extLst>
      <p:ext uri="{BB962C8B-B14F-4D97-AF65-F5344CB8AC3E}">
        <p14:creationId xmlns:p14="http://schemas.microsoft.com/office/powerpoint/2010/main" val="1483535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E623EF-F146-4267-9795-02424D1632A7}" type="slidenum">
              <a:rPr lang="en-GB" smtClean="0"/>
              <a:t>41</a:t>
            </a:fld>
            <a:endParaRPr lang="en-GB"/>
          </a:p>
        </p:txBody>
      </p:sp>
    </p:spTree>
    <p:extLst>
      <p:ext uri="{BB962C8B-B14F-4D97-AF65-F5344CB8AC3E}">
        <p14:creationId xmlns:p14="http://schemas.microsoft.com/office/powerpoint/2010/main" val="1678822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 smoked in prison</a:t>
            </a:r>
          </a:p>
          <a:p>
            <a:r>
              <a:rPr lang="en-US" dirty="0"/>
              <a:t>C – high doses </a:t>
            </a:r>
          </a:p>
          <a:p>
            <a:r>
              <a:rPr lang="en-US" dirty="0"/>
              <a:t>Important to be mindful of these risks.</a:t>
            </a:r>
            <a:endParaRPr lang="en-GB" dirty="0"/>
          </a:p>
        </p:txBody>
      </p:sp>
      <p:sp>
        <p:nvSpPr>
          <p:cNvPr id="4" name="Slide Number Placeholder 3"/>
          <p:cNvSpPr>
            <a:spLocks noGrp="1"/>
          </p:cNvSpPr>
          <p:nvPr>
            <p:ph type="sldNum" sz="quarter" idx="5"/>
          </p:nvPr>
        </p:nvSpPr>
        <p:spPr/>
        <p:txBody>
          <a:bodyPr/>
          <a:lstStyle/>
          <a:p>
            <a:fld id="{86E623EF-F146-4267-9795-02424D1632A7}" type="slidenum">
              <a:rPr lang="en-GB" smtClean="0"/>
              <a:t>44</a:t>
            </a:fld>
            <a:endParaRPr lang="en-GB"/>
          </a:p>
        </p:txBody>
      </p:sp>
    </p:spTree>
    <p:extLst>
      <p:ext uri="{BB962C8B-B14F-4D97-AF65-F5344CB8AC3E}">
        <p14:creationId xmlns:p14="http://schemas.microsoft.com/office/powerpoint/2010/main" val="2155246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a:t>
            </a:r>
            <a:r>
              <a:rPr lang="en-GB" baseline="0" dirty="0"/>
              <a:t> to consider when people describe symptoms of mood / problems with  anxiety whether it is benzo withdrawal</a:t>
            </a:r>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47</a:t>
            </a:fld>
            <a:endParaRPr lang="en-GB"/>
          </a:p>
        </p:txBody>
      </p:sp>
    </p:spTree>
    <p:extLst>
      <p:ext uri="{BB962C8B-B14F-4D97-AF65-F5344CB8AC3E}">
        <p14:creationId xmlns:p14="http://schemas.microsoft.com/office/powerpoint/2010/main" val="4058939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10035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8F2213-0440-43D2-904B-E2BE17F96972}" type="slidenum">
              <a:rPr lang="en-US" altLang="en-US" smtClean="0"/>
              <a:pPr/>
              <a:t>49</a:t>
            </a:fld>
            <a:endParaRPr lang="en-US" altLang="en-US"/>
          </a:p>
        </p:txBody>
      </p:sp>
    </p:spTree>
    <p:extLst>
      <p:ext uri="{BB962C8B-B14F-4D97-AF65-F5344CB8AC3E}">
        <p14:creationId xmlns:p14="http://schemas.microsoft.com/office/powerpoint/2010/main" val="261269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10035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8F2213-0440-43D2-904B-E2BE17F96972}" type="slidenum">
              <a:rPr lang="en-US" altLang="en-US" smtClean="0"/>
              <a:pPr/>
              <a:t>50</a:t>
            </a:fld>
            <a:endParaRPr lang="en-US" altLang="en-US"/>
          </a:p>
        </p:txBody>
      </p:sp>
    </p:spTree>
    <p:extLst>
      <p:ext uri="{BB962C8B-B14F-4D97-AF65-F5344CB8AC3E}">
        <p14:creationId xmlns:p14="http://schemas.microsoft.com/office/powerpoint/2010/main" val="19202092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GB" altLang="en-US" dirty="0">
              <a:latin typeface="Arial" panose="020B0604020202020204" pitchFamily="34" charset="0"/>
            </a:endParaRPr>
          </a:p>
          <a:p>
            <a:r>
              <a:rPr lang="en-GB" altLang="en-US" dirty="0">
                <a:latin typeface="Arial" panose="020B0604020202020204" pitchFamily="34" charset="0"/>
              </a:rPr>
              <a:t> </a:t>
            </a:r>
          </a:p>
          <a:p>
            <a:endParaRPr lang="en-GB" altLang="en-US" dirty="0">
              <a:latin typeface="Arial" panose="020B0604020202020204" pitchFamily="34" charset="0"/>
            </a:endParaRPr>
          </a:p>
        </p:txBody>
      </p:sp>
      <p:sp>
        <p:nvSpPr>
          <p:cNvPr id="10445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ED8D43-17F1-4206-A9E1-33AB53DB114D}" type="slidenum">
              <a:rPr lang="en-US" altLang="en-US" smtClean="0"/>
              <a:pPr/>
              <a:t>53</a:t>
            </a:fld>
            <a:endParaRPr lang="en-US" altLang="en-US"/>
          </a:p>
        </p:txBody>
      </p:sp>
    </p:spTree>
    <p:extLst>
      <p:ext uri="{BB962C8B-B14F-4D97-AF65-F5344CB8AC3E}">
        <p14:creationId xmlns:p14="http://schemas.microsoft.com/office/powerpoint/2010/main" val="244823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GB" altLang="en-US" dirty="0">
              <a:latin typeface="Arial" panose="020B0604020202020204" pitchFamily="34" charset="0"/>
            </a:endParaRPr>
          </a:p>
          <a:p>
            <a:r>
              <a:rPr lang="en-GB" altLang="en-US">
                <a:latin typeface="Arial" panose="020B0604020202020204" pitchFamily="34" charset="0"/>
              </a:rPr>
              <a:t> </a:t>
            </a:r>
            <a:r>
              <a:rPr lang="en-GB" sz="1200" kern="1200">
                <a:solidFill>
                  <a:schemeClr val="tx1"/>
                </a:solidFill>
                <a:effectLst/>
                <a:latin typeface="+mn-lt"/>
                <a:ea typeface="+mn-ea"/>
                <a:cs typeface="+mn-cs"/>
              </a:rPr>
              <a:t>Cocaine works mainly by reuptake inhibition</a:t>
            </a:r>
            <a:endParaRPr lang="en-GB" altLang="en-US" dirty="0">
              <a:latin typeface="Arial" panose="020B0604020202020204" pitchFamily="34" charset="0"/>
            </a:endParaRPr>
          </a:p>
          <a:p>
            <a:endParaRPr lang="en-GB" altLang="en-US" dirty="0">
              <a:latin typeface="Arial" panose="020B0604020202020204" pitchFamily="34" charset="0"/>
            </a:endParaRPr>
          </a:p>
        </p:txBody>
      </p:sp>
      <p:sp>
        <p:nvSpPr>
          <p:cNvPr id="10445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ED8D43-17F1-4206-A9E1-33AB53DB114D}" type="slidenum">
              <a:rPr lang="en-US" altLang="en-US" smtClean="0"/>
              <a:pPr/>
              <a:t>54</a:t>
            </a:fld>
            <a:endParaRPr lang="en-US" altLang="en-US"/>
          </a:p>
        </p:txBody>
      </p:sp>
    </p:spTree>
    <p:extLst>
      <p:ext uri="{BB962C8B-B14F-4D97-AF65-F5344CB8AC3E}">
        <p14:creationId xmlns:p14="http://schemas.microsoft.com/office/powerpoint/2010/main" val="3195727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GB" altLang="en-US" dirty="0">
              <a:latin typeface="Arial" panose="020B0604020202020204" pitchFamily="34" charset="0"/>
            </a:endParaRPr>
          </a:p>
          <a:p>
            <a:r>
              <a:rPr lang="en-GB" altLang="en-US" dirty="0">
                <a:latin typeface="Arial" panose="020B0604020202020204" pitchFamily="34" charset="0"/>
              </a:rPr>
              <a:t> </a:t>
            </a:r>
          </a:p>
          <a:p>
            <a:endParaRPr lang="en-GB" altLang="en-US" dirty="0">
              <a:latin typeface="Arial" panose="020B0604020202020204" pitchFamily="34" charset="0"/>
            </a:endParaRPr>
          </a:p>
        </p:txBody>
      </p:sp>
      <p:sp>
        <p:nvSpPr>
          <p:cNvPr id="10445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ED8D43-17F1-4206-A9E1-33AB53DB114D}" type="slidenum">
              <a:rPr lang="en-US" altLang="en-US" smtClean="0"/>
              <a:pPr/>
              <a:t>55</a:t>
            </a:fld>
            <a:endParaRPr lang="en-US" altLang="en-US"/>
          </a:p>
        </p:txBody>
      </p:sp>
    </p:spTree>
    <p:extLst>
      <p:ext uri="{BB962C8B-B14F-4D97-AF65-F5344CB8AC3E}">
        <p14:creationId xmlns:p14="http://schemas.microsoft.com/office/powerpoint/2010/main" val="387757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Direct causal hypothesis</a:t>
            </a:r>
          </a:p>
          <a:p>
            <a:r>
              <a:rPr lang="en-GB" sz="1200" b="1" i="0" u="none" strike="noStrike" kern="1200" baseline="0" dirty="0" err="1">
                <a:solidFill>
                  <a:schemeClr val="tx1"/>
                </a:solidFill>
                <a:latin typeface="+mn-lt"/>
                <a:ea typeface="+mn-ea"/>
                <a:cs typeface="+mn-cs"/>
              </a:rPr>
              <a:t>AOD</a:t>
            </a:r>
            <a:r>
              <a:rPr lang="en-GB" sz="1200" b="1" i="0" u="none" strike="noStrike" kern="1200" baseline="0" dirty="0">
                <a:solidFill>
                  <a:schemeClr val="tx1"/>
                </a:solidFill>
                <a:latin typeface="+mn-lt"/>
                <a:ea typeface="+mn-ea"/>
                <a:cs typeface="+mn-cs"/>
              </a:rPr>
              <a:t> = alcohol and other drugs</a:t>
            </a:r>
          </a:p>
          <a:p>
            <a:r>
              <a:rPr lang="en-US" sz="1200" b="1" i="0" u="none" strike="noStrike" kern="1200" baseline="0" dirty="0">
                <a:solidFill>
                  <a:schemeClr val="tx1"/>
                </a:solidFill>
                <a:latin typeface="+mn-lt"/>
                <a:ea typeface="+mn-ea"/>
                <a:cs typeface="+mn-cs"/>
              </a:rPr>
              <a:t>The </a:t>
            </a:r>
            <a:r>
              <a:rPr lang="en-US" sz="1200" b="1" i="0" u="none" strike="noStrike" kern="1200" baseline="0" dirty="0" err="1">
                <a:solidFill>
                  <a:schemeClr val="tx1"/>
                </a:solidFill>
                <a:latin typeface="+mn-lt"/>
                <a:ea typeface="+mn-ea"/>
                <a:cs typeface="+mn-cs"/>
              </a:rPr>
              <a:t>AOD</a:t>
            </a:r>
            <a:r>
              <a:rPr lang="en-US" sz="1200" b="1" i="0" u="none" strike="noStrike" kern="1200" baseline="0" dirty="0">
                <a:solidFill>
                  <a:schemeClr val="tx1"/>
                </a:solidFill>
                <a:latin typeface="+mn-lt"/>
                <a:ea typeface="+mn-ea"/>
                <a:cs typeface="+mn-cs"/>
              </a:rPr>
              <a:t> use disorder may be a consequence of the mental health condition</a:t>
            </a:r>
          </a:p>
          <a:p>
            <a:r>
              <a:rPr lang="en-US" sz="1200" b="0" i="0" u="none" strike="noStrike" kern="1200" baseline="0" dirty="0">
                <a:solidFill>
                  <a:schemeClr val="tx1"/>
                </a:solidFill>
                <a:latin typeface="+mn-lt"/>
                <a:ea typeface="+mn-ea"/>
                <a:cs typeface="+mn-cs"/>
              </a:rPr>
              <a:t>In some cases where there is comorbidity, the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disorder occurs as a consequence of repeated</a:t>
            </a:r>
            <a:r>
              <a:rPr lang="en-US" sz="1200" b="0" i="0" u="none" strike="noStrike" kern="120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to relieve or cope with mental health symptoms. This is often described as the ‘</a:t>
            </a:r>
            <a:r>
              <a:rPr lang="en-US" sz="1200" b="1" i="0" u="none" strike="noStrike" kern="1200" baseline="0" dirty="0">
                <a:solidFill>
                  <a:schemeClr val="tx1"/>
                </a:solidFill>
                <a:latin typeface="+mn-lt"/>
                <a:ea typeface="+mn-ea"/>
                <a:cs typeface="+mn-cs"/>
              </a:rPr>
              <a:t>self‐-medication</a:t>
            </a:r>
            <a:r>
              <a:rPr lang="en-US" sz="1200" b="1" i="0" u="none" strike="noStrike" kern="120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hypothesis’, </a:t>
            </a:r>
            <a:r>
              <a:rPr lang="en-US" sz="1200" b="0" i="0" u="none" strike="noStrike" kern="1200" baseline="0" dirty="0">
                <a:solidFill>
                  <a:schemeClr val="tx1"/>
                </a:solidFill>
                <a:latin typeface="+mn-lt"/>
                <a:ea typeface="+mn-ea"/>
                <a:cs typeface="+mn-cs"/>
              </a:rPr>
              <a:t>in that substances are used in an attempt to medicate mental health symptoms. </a:t>
            </a:r>
          </a:p>
          <a:p>
            <a:r>
              <a:rPr lang="en-US" sz="1200" b="0" i="0" u="none" strike="noStrike" kern="1200" baseline="0" dirty="0">
                <a:solidFill>
                  <a:schemeClr val="tx1"/>
                </a:solidFill>
                <a:latin typeface="+mn-lt"/>
                <a:ea typeface="+mn-ea"/>
                <a:cs typeface="+mn-cs"/>
              </a:rPr>
              <a:t>In</a:t>
            </a:r>
            <a:r>
              <a:rPr lang="en-US" dirty="0"/>
              <a:t> </a:t>
            </a:r>
            <a:r>
              <a:rPr lang="en-US" sz="1200" b="0" i="0" u="none" strike="noStrike" kern="1200" baseline="0" dirty="0">
                <a:solidFill>
                  <a:schemeClr val="tx1"/>
                </a:solidFill>
                <a:latin typeface="+mn-lt"/>
                <a:ea typeface="+mn-ea"/>
                <a:cs typeface="+mn-cs"/>
              </a:rPr>
              <a:t>these circumstances, mental health conditions may become more apparent after the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has ceased.</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Certain mental health conditions may also impair a person’s ability to make sound judgements regarding</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his/her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For example, individuals with some personality characteristics or cognitive impairment</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may have difficulty identifying social cues about appropriate use. This may lead the person to use in greater</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quantities or with greater frequency, increasing the likelihood of developing an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disorder.</a:t>
            </a:r>
          </a:p>
          <a:p>
            <a:r>
              <a:rPr lang="en-US" sz="1200" b="1" i="0" u="none" strike="noStrike" kern="1200" baseline="0" dirty="0">
                <a:solidFill>
                  <a:schemeClr val="tx1"/>
                </a:solidFill>
                <a:latin typeface="+mn-lt"/>
                <a:ea typeface="+mn-ea"/>
                <a:cs typeface="+mn-cs"/>
              </a:rPr>
              <a:t>The mental health condition may be a consequence of </a:t>
            </a:r>
            <a:r>
              <a:rPr lang="en-US" sz="1200" b="1" i="0" u="none" strike="noStrike" kern="1200" baseline="0" dirty="0" err="1">
                <a:solidFill>
                  <a:schemeClr val="tx1"/>
                </a:solidFill>
                <a:latin typeface="+mn-lt"/>
                <a:ea typeface="+mn-ea"/>
                <a:cs typeface="+mn-cs"/>
              </a:rPr>
              <a:t>AOD</a:t>
            </a:r>
            <a:r>
              <a:rPr lang="en-US" sz="1200" b="1" i="0" u="none" strike="noStrike" kern="1200" baseline="0" dirty="0">
                <a:solidFill>
                  <a:schemeClr val="tx1"/>
                </a:solidFill>
                <a:latin typeface="+mn-lt"/>
                <a:ea typeface="+mn-ea"/>
                <a:cs typeface="+mn-cs"/>
              </a:rPr>
              <a:t> use</a:t>
            </a:r>
          </a:p>
          <a:p>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intoxication and withdrawal can induce a variety of mental health symptoms and</a:t>
            </a:r>
          </a:p>
          <a:p>
            <a:r>
              <a:rPr lang="en-US" sz="1200" b="0" i="0" u="none" strike="noStrike" kern="1200" baseline="0" dirty="0">
                <a:solidFill>
                  <a:schemeClr val="tx1"/>
                </a:solidFill>
                <a:latin typeface="+mn-lt"/>
                <a:ea typeface="+mn-ea"/>
                <a:cs typeface="+mn-cs"/>
              </a:rPr>
              <a:t>disorders, such as depression, bipolar, anxiety, obsessive-compulsive, and psychotic disorders. For example, alcohol use </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withdrawal can induce symptoms of depression or anxiety manic symptoms can be induced by intoxication</a:t>
            </a:r>
          </a:p>
          <a:p>
            <a:r>
              <a:rPr lang="en-US" sz="1200" b="0" i="0" u="none" strike="noStrike" kern="1200" baseline="0" dirty="0">
                <a:solidFill>
                  <a:schemeClr val="tx1"/>
                </a:solidFill>
                <a:latin typeface="+mn-lt"/>
                <a:ea typeface="+mn-ea"/>
                <a:cs typeface="+mn-cs"/>
              </a:rPr>
              <a:t>with stimulants, steroids, or hallucinogens; and psychotic symptoms can be induced by withdrawal</a:t>
            </a:r>
            <a:r>
              <a:rPr lang="en-US" sz="1200" b="0" i="0" u="none" strike="noStrike" kern="120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from alcohol, or intoxication with amphetamines, cocaine, cannabis, lysergic acid diethylamide (LSD), or</a:t>
            </a:r>
            <a:r>
              <a:rPr lang="en-GB" sz="1200" b="0" i="0" u="none" strike="noStrike" kern="120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phenylcyclohexylpiperidine</a:t>
            </a:r>
            <a:r>
              <a:rPr lang="en-US" sz="1200" b="0" i="0" u="none" strike="noStrike" kern="1200" baseline="0" dirty="0">
                <a:solidFill>
                  <a:schemeClr val="tx1"/>
                </a:solidFill>
                <a:latin typeface="+mn-lt"/>
                <a:ea typeface="+mn-ea"/>
                <a:cs typeface="+mn-cs"/>
              </a:rPr>
              <a:t> (PCP). Other disorders that may result from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include substance induced</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neurocognitive disorder, sexual dysfunction, and sleep disorder. </a:t>
            </a:r>
          </a:p>
          <a:p>
            <a:r>
              <a:rPr lang="en-US" sz="1200" b="0" i="0" u="none" strike="noStrike" kern="1200" baseline="0" dirty="0">
                <a:solidFill>
                  <a:schemeClr val="tx1"/>
                </a:solidFill>
                <a:latin typeface="+mn-lt"/>
                <a:ea typeface="+mn-ea"/>
                <a:cs typeface="+mn-cs"/>
              </a:rPr>
              <a:t>In the majority of cases,</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these effects subside and eventually disappear with abstinence. For some, however, symptoms</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may continue even after they have stopped drinking or using drugs. Regardless of whether the comorbid</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disorder is classified as independent or substance-induced, it may be associated with poorer treatment</a:t>
            </a:r>
            <a:r>
              <a:rPr lang="en-US" sz="1200" b="0" i="0" u="none" strike="noStrike" kern="1200" dirty="0">
                <a:solidFill>
                  <a:schemeClr val="tx1"/>
                </a:solidFill>
                <a:latin typeface="+mn-lt"/>
                <a:ea typeface="+mn-ea"/>
                <a:cs typeface="+mn-cs"/>
              </a:rPr>
              <a:t> o</a:t>
            </a:r>
            <a:r>
              <a:rPr lang="en-GB" sz="1200" b="0" i="0" u="none" strike="noStrike" kern="1200" baseline="0" dirty="0" err="1">
                <a:solidFill>
                  <a:schemeClr val="tx1"/>
                </a:solidFill>
                <a:latin typeface="+mn-lt"/>
                <a:ea typeface="+mn-ea"/>
                <a:cs typeface="+mn-cs"/>
              </a:rPr>
              <a:t>utcomes</a:t>
            </a:r>
            <a:r>
              <a:rPr lang="en-GB" sz="1200" b="0" i="0" u="none" strike="noStrike" kern="1200" baseline="0" dirty="0">
                <a:solidFill>
                  <a:schemeClr val="tx1"/>
                </a:solidFill>
                <a:latin typeface="+mn-lt"/>
                <a:ea typeface="+mn-ea"/>
                <a:cs typeface="+mn-cs"/>
              </a:rPr>
              <a:t>.</a:t>
            </a:r>
          </a:p>
          <a:p>
            <a:r>
              <a:rPr lang="en-GB" sz="1200" b="1" i="0" u="none" strike="noStrike" kern="1200" baseline="0" dirty="0">
                <a:solidFill>
                  <a:schemeClr val="tx1"/>
                </a:solidFill>
                <a:latin typeface="+mn-lt"/>
                <a:ea typeface="+mn-ea"/>
                <a:cs typeface="+mn-cs"/>
              </a:rPr>
              <a:t>Indirect causal relationship</a:t>
            </a:r>
          </a:p>
          <a:p>
            <a:r>
              <a:rPr lang="en-US" sz="1200" b="0" i="0" u="none" strike="noStrike" kern="1200" baseline="0" dirty="0">
                <a:solidFill>
                  <a:schemeClr val="tx1"/>
                </a:solidFill>
                <a:latin typeface="+mn-lt"/>
                <a:ea typeface="+mn-ea"/>
                <a:cs typeface="+mn-cs"/>
              </a:rPr>
              <a:t>An indirect causal relationship is said to exist if one condition has an effect upon an intermediary factor</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that, in turn, increases the likelihood of developing the second condition. For example, research has</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shown that the presence of early onset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use reduces the likelihood of completing high school, entering</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tertiary education, and completing tertiary education. This poor level of education may lead to later</a:t>
            </a:r>
          </a:p>
          <a:p>
            <a:r>
              <a:rPr lang="en-US" sz="1200" b="0" i="0" u="none" strike="noStrike" kern="1200" baseline="0" dirty="0">
                <a:solidFill>
                  <a:schemeClr val="tx1"/>
                </a:solidFill>
                <a:latin typeface="+mn-lt"/>
                <a:ea typeface="+mn-ea"/>
                <a:cs typeface="+mn-cs"/>
              </a:rPr>
              <a:t>life difficulties (e.g., unemployment) that may lead to other problems, such as depression. </a:t>
            </a:r>
            <a:r>
              <a:rPr lang="en-US" dirty="0"/>
              <a:t> </a:t>
            </a:r>
          </a:p>
          <a:p>
            <a:r>
              <a:rPr lang="en-US" sz="1200" b="0" i="0" u="none" strike="noStrike" kern="1200" baseline="0" dirty="0">
                <a:solidFill>
                  <a:schemeClr val="tx1"/>
                </a:solidFill>
                <a:latin typeface="+mn-lt"/>
                <a:ea typeface="+mn-ea"/>
                <a:cs typeface="+mn-cs"/>
              </a:rPr>
              <a:t>Similarly, the</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reverse is possible, whereby a depressive disorder may lead to difficulties in completing study and work</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commitments, which may in turn lead to difficulties finding employment, increasing the risk of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misuse</a:t>
            </a:r>
            <a:r>
              <a:rPr lang="en-GB" sz="1200" b="0" i="0" u="none" strike="noStrike" kern="1200" baseline="0" dirty="0">
                <a:solidFill>
                  <a:schemeClr val="tx1"/>
                </a:solidFill>
                <a:latin typeface="+mn-lt"/>
                <a:ea typeface="+mn-ea"/>
                <a:cs typeface="+mn-cs"/>
              </a:rPr>
              <a:t>.</a:t>
            </a:r>
          </a:p>
          <a:p>
            <a:r>
              <a:rPr lang="en-GB" sz="1200" b="1" i="0" u="none" strike="noStrike" kern="1200" baseline="0" dirty="0">
                <a:solidFill>
                  <a:schemeClr val="tx1"/>
                </a:solidFill>
                <a:latin typeface="+mn-lt"/>
                <a:ea typeface="+mn-ea"/>
                <a:cs typeface="+mn-cs"/>
              </a:rPr>
              <a:t>Common factors</a:t>
            </a:r>
          </a:p>
          <a:p>
            <a:r>
              <a:rPr lang="en-US" sz="1200" b="0" i="0" u="none" strike="noStrike" kern="1200" baseline="0" dirty="0">
                <a:solidFill>
                  <a:schemeClr val="tx1"/>
                </a:solidFill>
                <a:latin typeface="+mn-lt"/>
                <a:ea typeface="+mn-ea"/>
                <a:cs typeface="+mn-cs"/>
              </a:rPr>
              <a:t>The co-occurrence of two conditions may also come about due to the presence of shared </a:t>
            </a:r>
            <a:r>
              <a:rPr lang="en-US" sz="1200" b="0" i="0" u="none" strike="noStrike" kern="1200" baseline="0" dirty="0" err="1">
                <a:solidFill>
                  <a:schemeClr val="tx1"/>
                </a:solidFill>
                <a:latin typeface="+mn-lt"/>
                <a:ea typeface="+mn-ea"/>
                <a:cs typeface="+mn-cs"/>
              </a:rPr>
              <a:t>biological,psychological</a:t>
            </a:r>
            <a:r>
              <a:rPr lang="en-US" sz="1200" b="0" i="0" u="none" strike="noStrike" kern="1200" baseline="0" dirty="0">
                <a:solidFill>
                  <a:schemeClr val="tx1"/>
                </a:solidFill>
                <a:latin typeface="+mn-lt"/>
                <a:ea typeface="+mn-ea"/>
                <a:cs typeface="+mn-cs"/>
              </a:rPr>
              <a:t>, social, or environmental risk factors. That is, the factors that increase the risk of one</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condition may also increase the risk for another. For example, both </a:t>
            </a:r>
            <a:r>
              <a:rPr lang="en-US" sz="1200" b="0" i="0" u="none" strike="noStrike" kern="1200" baseline="0" dirty="0" err="1">
                <a:solidFill>
                  <a:schemeClr val="tx1"/>
                </a:solidFill>
                <a:latin typeface="+mn-lt"/>
                <a:ea typeface="+mn-ea"/>
                <a:cs typeface="+mn-cs"/>
              </a:rPr>
              <a:t>AOD</a:t>
            </a:r>
            <a:r>
              <a:rPr lang="en-US" sz="1200" b="0" i="0" u="none" strike="noStrike" kern="1200" baseline="0" dirty="0">
                <a:solidFill>
                  <a:schemeClr val="tx1"/>
                </a:solidFill>
                <a:latin typeface="+mn-lt"/>
                <a:ea typeface="+mn-ea"/>
                <a:cs typeface="+mn-cs"/>
              </a:rPr>
              <a:t> and mental health</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conditions have been associated with lower socioeconomic status, cognitive impairment, the presence of</a:t>
            </a:r>
          </a:p>
          <a:p>
            <a:r>
              <a:rPr lang="en-US" sz="1200" b="0" i="0" u="none" strike="noStrike" kern="1200" baseline="0" dirty="0">
                <a:solidFill>
                  <a:schemeClr val="tx1"/>
                </a:solidFill>
                <a:latin typeface="+mn-lt"/>
                <a:ea typeface="+mn-ea"/>
                <a:cs typeface="+mn-cs"/>
              </a:rPr>
              <a:t>conduct disorder in childhood and antisocial personality disorder (</a:t>
            </a:r>
            <a:r>
              <a:rPr lang="en-US" sz="1200" b="0" i="0" u="none" strike="noStrike" kern="1200" baseline="0" dirty="0" err="1">
                <a:solidFill>
                  <a:schemeClr val="tx1"/>
                </a:solidFill>
                <a:latin typeface="+mn-lt"/>
                <a:ea typeface="+mn-ea"/>
                <a:cs typeface="+mn-cs"/>
              </a:rPr>
              <a:t>ASPD</a:t>
            </a:r>
            <a:r>
              <a:rPr lang="en-US" sz="1200" b="0" i="0" u="none" strike="noStrike" kern="1200" baseline="0" dirty="0">
                <a:solidFill>
                  <a:schemeClr val="tx1"/>
                </a:solidFill>
                <a:latin typeface="+mn-lt"/>
                <a:ea typeface="+mn-ea"/>
                <a:cs typeface="+mn-cs"/>
              </a:rPr>
              <a:t>). It is also possible that a genetic</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vulnerability to one disorder may increase the risk of developing another disorder.</a:t>
            </a:r>
            <a:endParaRPr lang="en-GB" baseline="0" dirty="0"/>
          </a:p>
          <a:p>
            <a:r>
              <a:rPr lang="en-GB" b="1" dirty="0"/>
              <a:t>Specific Conditions (</a:t>
            </a:r>
            <a:r>
              <a:rPr lang="en-GB" b="1" dirty="0" err="1"/>
              <a:t>CADMH</a:t>
            </a:r>
            <a:r>
              <a:rPr lang="en-GB" b="1" dirty="0"/>
              <a:t> pg9)</a:t>
            </a:r>
          </a:p>
          <a:p>
            <a:r>
              <a:rPr lang="en-US" sz="1200" b="0" i="0" u="none" strike="noStrike" kern="1200" baseline="0" dirty="0">
                <a:solidFill>
                  <a:schemeClr val="tx1"/>
                </a:solidFill>
                <a:latin typeface="+mn-lt"/>
                <a:ea typeface="+mn-ea"/>
                <a:cs typeface="+mn-cs"/>
              </a:rPr>
              <a:t>In the past, there has been a focus on establishing the order of onset of conditions to identify which is the</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primary disorder. Conditions may occur in any order, or they may develop at the same time. The evidence regarding the typical order of onset of disorders is not consistent, and differences have been observed</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between males and females</a:t>
            </a:r>
          </a:p>
          <a:p>
            <a:r>
              <a:rPr lang="en-US" sz="1200" b="0" i="0" u="none" strike="noStrike" kern="1200" baseline="0" dirty="0">
                <a:solidFill>
                  <a:schemeClr val="tx1"/>
                </a:solidFill>
                <a:latin typeface="+mn-lt"/>
                <a:ea typeface="+mn-ea"/>
                <a:cs typeface="+mn-cs"/>
              </a:rPr>
              <a:t>It appears, however,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that </a:t>
            </a:r>
            <a:r>
              <a:rPr lang="en-US" sz="1200" b="1" i="0" u="none" strike="noStrike" kern="1200" baseline="0" dirty="0">
                <a:solidFill>
                  <a:schemeClr val="tx1"/>
                </a:solidFill>
                <a:latin typeface="+mn-lt"/>
                <a:ea typeface="+mn-ea"/>
                <a:cs typeface="+mn-cs"/>
              </a:rPr>
              <a:t>social anxiety disorder (SAD), specific phobia,</a:t>
            </a:r>
            <a:r>
              <a:rPr lang="en-US" sz="1200" b="1" i="0" u="none" strike="noStrike" kern="120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agoraphobia, and post traumatic stress disorder (PTSD) tend to predate the </a:t>
            </a:r>
            <a:r>
              <a:rPr lang="en-US" sz="1200" b="1" i="0" u="none" strike="noStrike" kern="1200" baseline="0" dirty="0" err="1">
                <a:solidFill>
                  <a:schemeClr val="tx1"/>
                </a:solidFill>
                <a:latin typeface="+mn-lt"/>
                <a:ea typeface="+mn-ea"/>
                <a:cs typeface="+mn-cs"/>
              </a:rPr>
              <a:t>AOD</a:t>
            </a:r>
            <a:r>
              <a:rPr lang="en-US" sz="1200" b="1" i="0" u="none" strike="noStrike" kern="1200" baseline="0" dirty="0">
                <a:solidFill>
                  <a:schemeClr val="tx1"/>
                </a:solidFill>
                <a:latin typeface="+mn-lt"/>
                <a:ea typeface="+mn-ea"/>
                <a:cs typeface="+mn-cs"/>
              </a:rPr>
              <a:t> use disorder in most</a:t>
            </a:r>
            <a:r>
              <a:rPr lang="en-US" sz="1200" b="1" i="0" u="none" strike="noStrike" kern="120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cases</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1" i="0" u="none" strike="noStrike" kern="1200" baseline="0" dirty="0" err="1">
                <a:solidFill>
                  <a:schemeClr val="tx1"/>
                </a:solidFill>
                <a:latin typeface="+mn-lt"/>
                <a:ea typeface="+mn-ea"/>
                <a:cs typeface="+mn-cs"/>
              </a:rPr>
              <a:t>generalised</a:t>
            </a:r>
            <a:r>
              <a:rPr lang="en-US" sz="1200" b="1" i="0" u="none" strike="noStrike" kern="1200" baseline="0" dirty="0">
                <a:solidFill>
                  <a:schemeClr val="tx1"/>
                </a:solidFill>
                <a:latin typeface="+mn-lt"/>
                <a:ea typeface="+mn-ea"/>
                <a:cs typeface="+mn-cs"/>
              </a:rPr>
              <a:t> anxiety disorder (GAD), panic disorder, depression, and dysthymia, on the other hand,</a:t>
            </a:r>
            <a:r>
              <a:rPr lang="en-US" sz="1200" b="1" i="0" u="none" strike="noStrike" kern="120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tend to have their onset after the onset of an </a:t>
            </a:r>
            <a:r>
              <a:rPr lang="en-US" sz="1200" b="1" i="0" u="none" strike="noStrike" kern="1200" baseline="0" dirty="0" err="1">
                <a:solidFill>
                  <a:schemeClr val="tx1"/>
                </a:solidFill>
                <a:latin typeface="+mn-lt"/>
                <a:ea typeface="+mn-ea"/>
                <a:cs typeface="+mn-cs"/>
              </a:rPr>
              <a:t>AOD</a:t>
            </a:r>
            <a:r>
              <a:rPr lang="en-US" sz="1200" b="1" i="0" u="none" strike="noStrike" kern="1200" baseline="0" dirty="0">
                <a:solidFill>
                  <a:schemeClr val="tx1"/>
                </a:solidFill>
                <a:latin typeface="+mn-lt"/>
                <a:ea typeface="+mn-ea"/>
                <a:cs typeface="+mn-cs"/>
              </a:rPr>
              <a:t> use disorder </a:t>
            </a:r>
          </a:p>
          <a:p>
            <a:r>
              <a:rPr lang="en-US" sz="1200" b="0" i="0" u="none" strike="noStrike" kern="1200" baseline="0" dirty="0">
                <a:solidFill>
                  <a:schemeClr val="tx1"/>
                </a:solidFill>
                <a:latin typeface="+mn-lt"/>
                <a:ea typeface="+mn-ea"/>
                <a:cs typeface="+mn-cs"/>
              </a:rPr>
              <a:t>Establishing the order of onset of conditions can be useful in understanding the relationship between</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conditions. </a:t>
            </a:r>
            <a:r>
              <a:rPr lang="en-US" dirty="0"/>
              <a:t> </a:t>
            </a:r>
            <a:r>
              <a:rPr lang="en-US" sz="1200" b="0" i="0" u="none" strike="noStrike" kern="1200" baseline="0" dirty="0">
                <a:solidFill>
                  <a:schemeClr val="tx1"/>
                </a:solidFill>
                <a:latin typeface="+mn-lt"/>
                <a:ea typeface="+mn-ea"/>
                <a:cs typeface="+mn-cs"/>
              </a:rPr>
              <a:t>It is important to note, however, that once comorbid conditions have been established it is most</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likely that the relationship between them is one of mutual influence rather than there being a clear causal</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Pathway. Regardless of how the comorbidity came about, both conditions may serve</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to maintain or exacerbate the other. </a:t>
            </a:r>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8</a:t>
            </a:fld>
            <a:endParaRPr lang="en-GB"/>
          </a:p>
        </p:txBody>
      </p:sp>
    </p:spTree>
    <p:extLst>
      <p:ext uri="{BB962C8B-B14F-4D97-AF65-F5344CB8AC3E}">
        <p14:creationId xmlns:p14="http://schemas.microsoft.com/office/powerpoint/2010/main" val="3723059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GB" altLang="en-US" dirty="0">
              <a:latin typeface="Arial" panose="020B0604020202020204" pitchFamily="34" charset="0"/>
            </a:endParaRPr>
          </a:p>
          <a:p>
            <a:r>
              <a:rPr lang="en-GB" altLang="en-US" dirty="0">
                <a:latin typeface="Arial" panose="020B0604020202020204" pitchFamily="34" charset="0"/>
              </a:rPr>
              <a:t> </a:t>
            </a:r>
          </a:p>
          <a:p>
            <a:endParaRPr lang="en-GB" altLang="en-US" dirty="0">
              <a:latin typeface="Arial" panose="020B0604020202020204" pitchFamily="34" charset="0"/>
            </a:endParaRPr>
          </a:p>
        </p:txBody>
      </p:sp>
      <p:sp>
        <p:nvSpPr>
          <p:cNvPr id="10445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ED8D43-17F1-4206-A9E1-33AB53DB114D}" type="slidenum">
              <a:rPr lang="en-US" altLang="en-US" smtClean="0"/>
              <a:pPr/>
              <a:t>56</a:t>
            </a:fld>
            <a:endParaRPr lang="en-US" altLang="en-US"/>
          </a:p>
        </p:txBody>
      </p:sp>
    </p:spTree>
    <p:extLst>
      <p:ext uri="{BB962C8B-B14F-4D97-AF65-F5344CB8AC3E}">
        <p14:creationId xmlns:p14="http://schemas.microsoft.com/office/powerpoint/2010/main" val="817309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shows how withdrawals can be similar to Anxiety</a:t>
            </a:r>
          </a:p>
          <a:p>
            <a:r>
              <a:rPr lang="en-GB" sz="1200" b="0" i="0" u="none" strike="noStrike" kern="1200" baseline="0" dirty="0">
                <a:solidFill>
                  <a:schemeClr val="tx1"/>
                </a:solidFill>
                <a:latin typeface="+mn-lt"/>
                <a:ea typeface="+mn-ea"/>
                <a:cs typeface="+mn-cs"/>
              </a:rPr>
              <a:t>Total Score Items 1 – 20</a:t>
            </a:r>
          </a:p>
          <a:p>
            <a:r>
              <a:rPr lang="en-GB" sz="1200" b="0" i="0" u="none" strike="noStrike" kern="1200" baseline="0" dirty="0">
                <a:solidFill>
                  <a:schemeClr val="tx1"/>
                </a:solidFill>
                <a:latin typeface="+mn-lt"/>
                <a:ea typeface="+mn-ea"/>
                <a:cs typeface="+mn-cs"/>
              </a:rPr>
              <a:t>1–20 = mild withdrawal</a:t>
            </a:r>
          </a:p>
          <a:p>
            <a:r>
              <a:rPr lang="en-GB" sz="1200" b="0" i="0" u="none" strike="noStrike" kern="1200" baseline="0" dirty="0">
                <a:solidFill>
                  <a:schemeClr val="tx1"/>
                </a:solidFill>
                <a:latin typeface="+mn-lt"/>
                <a:ea typeface="+mn-ea"/>
                <a:cs typeface="+mn-cs"/>
              </a:rPr>
              <a:t>41–60 = severe withdrawal</a:t>
            </a:r>
          </a:p>
          <a:p>
            <a:r>
              <a:rPr lang="en-GB" sz="1200" b="0" i="0" u="none" strike="noStrike" kern="1200" baseline="0" dirty="0">
                <a:solidFill>
                  <a:schemeClr val="tx1"/>
                </a:solidFill>
                <a:latin typeface="+mn-lt"/>
                <a:ea typeface="+mn-ea"/>
                <a:cs typeface="+mn-cs"/>
              </a:rPr>
              <a:t>21–40 =moderate withdrawal</a:t>
            </a:r>
          </a:p>
          <a:p>
            <a:r>
              <a:rPr lang="en-GB" sz="1200" b="0" i="0" u="none" strike="noStrike" kern="1200" baseline="0" dirty="0">
                <a:solidFill>
                  <a:schemeClr val="tx1"/>
                </a:solidFill>
                <a:latin typeface="+mn-lt"/>
                <a:ea typeface="+mn-ea"/>
                <a:cs typeface="+mn-cs"/>
              </a:rPr>
              <a:t>61–80 = very severe withdrawal</a:t>
            </a:r>
          </a:p>
          <a:p>
            <a:r>
              <a:rPr lang="en-GB" sz="1200" b="0" i="0" u="none" strike="noStrike" kern="1200" baseline="0" dirty="0">
                <a:solidFill>
                  <a:schemeClr val="tx1"/>
                </a:solidFill>
                <a:latin typeface="+mn-lt"/>
                <a:ea typeface="+mn-ea"/>
                <a:cs typeface="+mn-cs"/>
              </a:rPr>
              <a:t>Source: Adapted from Busto, </a:t>
            </a:r>
            <a:r>
              <a:rPr lang="en-GB" sz="1200" b="0" i="0" u="none" strike="noStrike" kern="1200" baseline="0" dirty="0" err="1">
                <a:solidFill>
                  <a:schemeClr val="tx1"/>
                </a:solidFill>
                <a:latin typeface="+mn-lt"/>
                <a:ea typeface="+mn-ea"/>
                <a:cs typeface="+mn-cs"/>
              </a:rPr>
              <a:t>U.E</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Sykora</a:t>
            </a:r>
            <a:r>
              <a:rPr lang="en-GB" sz="1200" b="0" i="0" u="none" strike="noStrike" kern="1200" baseline="0" dirty="0">
                <a:solidFill>
                  <a:schemeClr val="tx1"/>
                </a:solidFill>
                <a:latin typeface="+mn-lt"/>
                <a:ea typeface="+mn-ea"/>
                <a:cs typeface="+mn-cs"/>
              </a:rPr>
              <a:t>, K. &amp; Sellers, </a:t>
            </a:r>
            <a:r>
              <a:rPr lang="en-GB" sz="1200" b="0" i="0" u="none" strike="noStrike" kern="1200" baseline="0" dirty="0" err="1">
                <a:solidFill>
                  <a:schemeClr val="tx1"/>
                </a:solidFill>
                <a:latin typeface="+mn-lt"/>
                <a:ea typeface="+mn-ea"/>
                <a:cs typeface="+mn-cs"/>
              </a:rPr>
              <a:t>E.M</a:t>
            </a:r>
            <a:r>
              <a:rPr lang="en-GB" sz="1200" b="0" i="0" u="none" strike="noStrike" kern="1200" baseline="0" dirty="0">
                <a:solidFill>
                  <a:schemeClr val="tx1"/>
                </a:solidFill>
                <a:latin typeface="+mn-lt"/>
                <a:ea typeface="+mn-ea"/>
                <a:cs typeface="+mn-cs"/>
              </a:rPr>
              <a:t>. (1989). A clinical scale</a:t>
            </a:r>
          </a:p>
          <a:p>
            <a:r>
              <a:rPr lang="en-GB" sz="1200" b="0" i="0" u="none" strike="noStrike" kern="1200" baseline="0" dirty="0">
                <a:solidFill>
                  <a:schemeClr val="tx1"/>
                </a:solidFill>
                <a:latin typeface="+mn-lt"/>
                <a:ea typeface="+mn-ea"/>
                <a:cs typeface="+mn-cs"/>
              </a:rPr>
              <a:t>to assess benzodiazepine withdrawal. </a:t>
            </a:r>
            <a:r>
              <a:rPr lang="en-GB" sz="1200" b="0" i="1" u="none" strike="noStrike" kern="1200" baseline="0" dirty="0">
                <a:solidFill>
                  <a:schemeClr val="tx1"/>
                </a:solidFill>
                <a:latin typeface="+mn-lt"/>
                <a:ea typeface="+mn-ea"/>
                <a:cs typeface="+mn-cs"/>
              </a:rPr>
              <a:t>Journal of Clinical Psychopharmacology</a:t>
            </a:r>
            <a:r>
              <a:rPr lang="en-GB" sz="1200" b="0" i="0" u="none" strike="noStrike" kern="1200" baseline="0" dirty="0">
                <a:solidFill>
                  <a:schemeClr val="tx1"/>
                </a:solidFill>
                <a:latin typeface="+mn-lt"/>
                <a:ea typeface="+mn-ea"/>
                <a:cs typeface="+mn-cs"/>
              </a:rPr>
              <a:t>, 9 (6),</a:t>
            </a:r>
          </a:p>
          <a:p>
            <a:r>
              <a:rPr lang="en-GB" sz="1200" b="0" i="0" u="none" strike="noStrike" kern="1200" baseline="0" dirty="0">
                <a:solidFill>
                  <a:schemeClr val="tx1"/>
                </a:solidFill>
                <a:latin typeface="+mn-lt"/>
                <a:ea typeface="+mn-ea"/>
                <a:cs typeface="+mn-cs"/>
              </a:rPr>
              <a:t>412–416.</a:t>
            </a:r>
            <a:r>
              <a:rPr lang="en-GB" baseline="0" dirty="0"/>
              <a:t> </a:t>
            </a:r>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58</a:t>
            </a:fld>
            <a:endParaRPr lang="en-GB"/>
          </a:p>
        </p:txBody>
      </p:sp>
    </p:spTree>
    <p:extLst>
      <p:ext uri="{BB962C8B-B14F-4D97-AF65-F5344CB8AC3E}">
        <p14:creationId xmlns:p14="http://schemas.microsoft.com/office/powerpoint/2010/main" val="5591493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Validity of the Adult ADHD Self-Report Scale (ASRS) as a screener for adult ADHD in treatment seeking substance use disorder patients</a:t>
            </a:r>
          </a:p>
          <a:p>
            <a:r>
              <a:rPr lang="en-US" b="0" dirty="0"/>
              <a:t>Background</a:t>
            </a:r>
          </a:p>
          <a:p>
            <a:r>
              <a:rPr lang="en-US" b="0" dirty="0"/>
              <a:t>To detect attention deficit hyperactivity disorder (ADHD) in treatment seeking substance use disorders (SUD) patients, a valid screening instrument is needed.</a:t>
            </a:r>
          </a:p>
          <a:p>
            <a:r>
              <a:rPr lang="en-US" b="0" dirty="0"/>
              <a:t>Objectives</a:t>
            </a:r>
          </a:p>
          <a:p>
            <a:r>
              <a:rPr lang="en-US" b="0" dirty="0"/>
              <a:t>To test the performance of the Adult ADHD Self-Report Scale V 1.1(ASRS) for adult ADHD in an international sample of treatment seeking SUD patients for DSM-IV-TR; for the proposed DSM-5 criteria; in different subpopulations, at intake and 1–2 weeks after intake; using different scoring algorithms; and different externalizing disorders as external criterion (including adult ADHD, bipolar disorder, antisocial and borderline personality disorder).</a:t>
            </a:r>
          </a:p>
          <a:p>
            <a:r>
              <a:rPr lang="en-US" b="0" dirty="0"/>
              <a:t>Methods</a:t>
            </a:r>
          </a:p>
          <a:p>
            <a:r>
              <a:rPr lang="en-US" b="0" dirty="0"/>
              <a:t>In 1138 treatment seeking SUD subjects, ASRS performance was determined using diagnoses based on Conner's Adult ADHD Diagnostic Interview for DSM-IV (</a:t>
            </a:r>
            <a:r>
              <a:rPr lang="en-US" b="0" dirty="0" err="1"/>
              <a:t>CAADID</a:t>
            </a:r>
            <a:r>
              <a:rPr lang="en-US" b="0" dirty="0"/>
              <a:t>) as gold standard.</a:t>
            </a:r>
          </a:p>
          <a:p>
            <a:r>
              <a:rPr lang="en-US" b="0" dirty="0"/>
              <a:t>Results</a:t>
            </a:r>
          </a:p>
          <a:p>
            <a:r>
              <a:rPr lang="en-US" b="0" dirty="0"/>
              <a:t>The prevalence of adult ADHD was 13.0% (95% CI: 11.0–15.0%). The overall positive predictive value (</a:t>
            </a:r>
            <a:r>
              <a:rPr lang="en-US" b="0" dirty="0" err="1"/>
              <a:t>PPV</a:t>
            </a:r>
            <a:r>
              <a:rPr lang="en-US" b="0" dirty="0"/>
              <a:t>) of the ASRS was 0.26 (95% CI: 0.22–0.30), the negative predictive value (</a:t>
            </a:r>
            <a:r>
              <a:rPr lang="en-US" b="0" dirty="0" err="1"/>
              <a:t>NPV</a:t>
            </a:r>
            <a:r>
              <a:rPr lang="en-US" b="0" dirty="0"/>
              <a:t>) was 0.97 (95% CI: 0.96–0.98). The sensitivity (0.84, 95% CI: 0.76–0.88) and specificity (0.66, 95% CI: 0.63–0.69) measured at admission were similar to the sensitivity (0.88, 95% CI: 0.83–0.93) and specificity (0.67, 95% CI: 0.64–0.70) measured 2 weeks after admission. Sensitivity was similar, but specificity was significantly better in patients with alcohol compared to (illicit) drugs as the primary substance of abuse (0.76 vs. 0.56). ASRS was not a good screener for externalizing disorders other than ADHD.</a:t>
            </a:r>
          </a:p>
          <a:p>
            <a:r>
              <a:rPr lang="en-US" b="0" dirty="0"/>
              <a:t>Conclusions</a:t>
            </a:r>
          </a:p>
          <a:p>
            <a:r>
              <a:rPr lang="en-US" b="0" dirty="0"/>
              <a:t>The ASRS is a sensitive screener for identifying possible ADHD cases with very few missed cases among those screening negative in this population.</a:t>
            </a:r>
          </a:p>
          <a:p>
            <a:endParaRPr lang="en-US" b="1" dirty="0"/>
          </a:p>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59</a:t>
            </a:fld>
            <a:endParaRPr lang="en-GB"/>
          </a:p>
        </p:txBody>
      </p:sp>
    </p:spTree>
    <p:extLst>
      <p:ext uri="{BB962C8B-B14F-4D97-AF65-F5344CB8AC3E}">
        <p14:creationId xmlns:p14="http://schemas.microsoft.com/office/powerpoint/2010/main" val="24266574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Lee, N. K., Jenner, L., Harney, A., &amp; Cameron, J. (2018). Pharmacotherapy for amphetamine dependence: A systematic review. </a:t>
            </a:r>
            <a:r>
              <a:rPr lang="en-GB" sz="1200" i="1" kern="1200" dirty="0">
                <a:solidFill>
                  <a:schemeClr val="tx1"/>
                </a:solidFill>
                <a:effectLst/>
                <a:latin typeface="+mn-lt"/>
                <a:ea typeface="+mn-ea"/>
                <a:cs typeface="+mn-cs"/>
              </a:rPr>
              <a:t>Drug and alcohol dependence</a:t>
            </a:r>
            <a:r>
              <a:rPr lang="en-GB" sz="1200" kern="1200" dirty="0">
                <a:solidFill>
                  <a:schemeClr val="tx1"/>
                </a:solidFill>
                <a:effectLst/>
                <a:latin typeface="+mn-lt"/>
                <a:ea typeface="+mn-ea"/>
                <a:cs typeface="+mn-cs"/>
              </a:rPr>
              <a:t>.</a:t>
            </a:r>
          </a:p>
          <a:p>
            <a:endParaRPr lang="en-GB" dirty="0">
              <a:effectLst/>
            </a:endParaRPr>
          </a:p>
          <a:p>
            <a:endParaRPr lang="en-GB" b="1" dirty="0"/>
          </a:p>
          <a:p>
            <a:r>
              <a:rPr lang="en-GB" b="1" dirty="0"/>
              <a:t>Abstract</a:t>
            </a:r>
          </a:p>
          <a:p>
            <a:r>
              <a:rPr lang="en-GB" b="1" dirty="0"/>
              <a:t>BACKGROUND: </a:t>
            </a:r>
          </a:p>
          <a:p>
            <a:r>
              <a:rPr lang="en-GB" dirty="0"/>
              <a:t>Demand for treatment for amphetamine use is increasing internationally. Establishing effective pharmacotherapy provides broader treatment options for people who are dependent on amphetamine and may encourage engagement in evidence-based </a:t>
            </a:r>
            <a:r>
              <a:rPr lang="en-GB" dirty="0" err="1"/>
              <a:t>behavioral</a:t>
            </a:r>
            <a:r>
              <a:rPr lang="en-GB" dirty="0"/>
              <a:t> treatment. This study aimed to identify medicines that have potential in improving treatment outcomes for people who are dependent on amphetamines.</a:t>
            </a:r>
          </a:p>
          <a:p>
            <a:r>
              <a:rPr lang="en-GB" b="1" dirty="0"/>
              <a:t>METHODS: </a:t>
            </a:r>
          </a:p>
          <a:p>
            <a:r>
              <a:rPr lang="en-GB" dirty="0"/>
              <a:t>Medline, </a:t>
            </a:r>
            <a:r>
              <a:rPr lang="en-GB" dirty="0" err="1"/>
              <a:t>PsycINFO</a:t>
            </a:r>
            <a:r>
              <a:rPr lang="en-GB" dirty="0"/>
              <a:t>, </a:t>
            </a:r>
            <a:r>
              <a:rPr lang="en-GB" dirty="0" err="1"/>
              <a:t>Embase</a:t>
            </a:r>
            <a:r>
              <a:rPr lang="en-GB" dirty="0"/>
              <a:t> and the Cochrane Database of Systematic Reviews were searched from 1997 to 2012 and again from 2013 to 2016. Studies on medications for amphetamine/methamphetamine dependence treatment were selected and assessed by two independent researchers. A meta-narrative review approach was used to synthesize results.</a:t>
            </a:r>
          </a:p>
          <a:p>
            <a:r>
              <a:rPr lang="en-GB" b="1" dirty="0"/>
              <a:t>RESULTS: </a:t>
            </a:r>
          </a:p>
          <a:p>
            <a:r>
              <a:rPr lang="en-GB" dirty="0"/>
              <a:t>A total of 49 studies investigating 20 potential pharmacotherapies were eligible for inclusion. Of these, 35 studies related to 33 level II quality randomized controlled trials (</a:t>
            </a:r>
            <a:r>
              <a:rPr lang="en-GB" dirty="0" err="1"/>
              <a:t>RCTs</a:t>
            </a:r>
            <a:r>
              <a:rPr lang="en-GB" dirty="0"/>
              <a:t>). Five medications were subject to multiple </a:t>
            </a:r>
            <a:r>
              <a:rPr lang="en-GB" dirty="0" err="1"/>
              <a:t>RCTs</a:t>
            </a:r>
            <a:r>
              <a:rPr lang="en-GB" dirty="0"/>
              <a:t>. Four of these medicines demonstrated some limited evidence of benefit for reducing amphetamine use: methylphenidate (as reported in three studies), bupropion (in three studies), </a:t>
            </a:r>
            <a:r>
              <a:rPr lang="en-GB" dirty="0" err="1"/>
              <a:t>modafinil</a:t>
            </a:r>
            <a:r>
              <a:rPr lang="en-GB" dirty="0"/>
              <a:t> (two studies), and naltrexone (one study). Four </a:t>
            </a:r>
            <a:r>
              <a:rPr lang="en-GB" dirty="0" err="1"/>
              <a:t>RCTs</a:t>
            </a:r>
            <a:r>
              <a:rPr lang="en-GB" dirty="0"/>
              <a:t> of dexamphetamine suggest its benefit on secondary outcomes such as treatment retention, but not for reducing amphetamine use. Six other medicines indicate the potential for efficacy, but the number of studies is too small to draw conclusions.</a:t>
            </a:r>
          </a:p>
          <a:p>
            <a:r>
              <a:rPr lang="en-GB" b="1" dirty="0"/>
              <a:t>CONCLUSIONS: </a:t>
            </a:r>
          </a:p>
          <a:p>
            <a:r>
              <a:rPr lang="en-GB" dirty="0"/>
              <a:t>No medicine has as yet demonstrated sufficient, consistent evidence of effectiveness to support its use in routine treatment. High study drop-out and poor medication adherence limits the strength of evidence and raises important clinical questions about how to improve treatment engagement and outcomes</a:t>
            </a:r>
          </a:p>
        </p:txBody>
      </p:sp>
      <p:sp>
        <p:nvSpPr>
          <p:cNvPr id="4" name="Slide Number Placeholder 3"/>
          <p:cNvSpPr>
            <a:spLocks noGrp="1"/>
          </p:cNvSpPr>
          <p:nvPr>
            <p:ph type="sldNum" sz="quarter" idx="10"/>
          </p:nvPr>
        </p:nvSpPr>
        <p:spPr/>
        <p:txBody>
          <a:bodyPr/>
          <a:lstStyle/>
          <a:p>
            <a:fld id="{86E623EF-F146-4267-9795-02424D1632A7}" type="slidenum">
              <a:rPr lang="en-GB" smtClean="0"/>
              <a:t>60</a:t>
            </a:fld>
            <a:endParaRPr lang="en-GB"/>
          </a:p>
        </p:txBody>
      </p:sp>
    </p:spTree>
    <p:extLst>
      <p:ext uri="{BB962C8B-B14F-4D97-AF65-F5344CB8AC3E}">
        <p14:creationId xmlns:p14="http://schemas.microsoft.com/office/powerpoint/2010/main" val="29237668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62</a:t>
            </a:fld>
            <a:endParaRPr lang="en-GB"/>
          </a:p>
        </p:txBody>
      </p:sp>
    </p:spTree>
    <p:extLst>
      <p:ext uri="{BB962C8B-B14F-4D97-AF65-F5344CB8AC3E}">
        <p14:creationId xmlns:p14="http://schemas.microsoft.com/office/powerpoint/2010/main" val="1227185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E623EF-F146-4267-9795-02424D1632A7}" type="slidenum">
              <a:rPr lang="en-GB" smtClean="0"/>
              <a:t>68</a:t>
            </a:fld>
            <a:endParaRPr lang="en-GB"/>
          </a:p>
        </p:txBody>
      </p:sp>
    </p:spTree>
    <p:extLst>
      <p:ext uri="{BB962C8B-B14F-4D97-AF65-F5344CB8AC3E}">
        <p14:creationId xmlns:p14="http://schemas.microsoft.com/office/powerpoint/2010/main" val="4142952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ln/>
        </p:spPr>
        <p:txBody>
          <a:bodyPr/>
          <a:lstStyle/>
          <a:p>
            <a:r>
              <a:rPr lang="en-US" altLang="en-US" dirty="0"/>
              <a:t>A big</a:t>
            </a:r>
            <a:r>
              <a:rPr lang="en-US" altLang="en-US" baseline="0" dirty="0"/>
              <a:t> </a:t>
            </a:r>
            <a:r>
              <a:rPr lang="en-US" altLang="en-US" dirty="0"/>
              <a:t>difficulty</a:t>
            </a:r>
            <a:r>
              <a:rPr lang="en-US" altLang="en-US" baseline="0" dirty="0"/>
              <a:t> is assessment of substance misuse and reliability of this history</a:t>
            </a:r>
          </a:p>
          <a:p>
            <a:r>
              <a:rPr lang="en-US" altLang="en-US" baseline="0" dirty="0"/>
              <a:t>Sometimes substance misuse element “bolted onto” the study</a:t>
            </a:r>
          </a:p>
          <a:p>
            <a:endParaRPr lang="en-US" altLang="en-US" baseline="0" dirty="0"/>
          </a:p>
          <a:p>
            <a:r>
              <a:rPr lang="en-GB" sz="1200" b="1" i="0" u="none" strike="noStrike" kern="1200" baseline="0" dirty="0">
                <a:solidFill>
                  <a:schemeClr val="tx1"/>
                </a:solidFill>
                <a:latin typeface="+mn-lt"/>
                <a:ea typeface="+mn-ea"/>
                <a:cs typeface="+mn-cs"/>
              </a:rPr>
              <a:t>Methodological recommendations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Although there is considerable interest in the subject, there is difficulty in achieving an overall perspective of psychiatric comorbidity among individuals with substance use disorders . </a:t>
            </a:r>
          </a:p>
          <a:p>
            <a:r>
              <a:rPr lang="en-GB" sz="1200" b="0" i="0" u="none" strike="noStrike" kern="1200" baseline="0" dirty="0">
                <a:solidFill>
                  <a:schemeClr val="tx1"/>
                </a:solidFill>
                <a:latin typeface="+mn-lt"/>
                <a:ea typeface="+mn-ea"/>
                <a:cs typeface="+mn-cs"/>
              </a:rPr>
              <a:t>To understand how this can be, it is necessary to note that the amount and direction of research undertaken will be shaped by a multiplicity of factors, including the interests of the experts in the topic as well as the areas in which these experts work (such as drug use, psychiatry). </a:t>
            </a:r>
          </a:p>
          <a:p>
            <a:r>
              <a:rPr lang="en-GB" sz="1200" b="0" i="0" u="none" strike="noStrike" kern="1200" baseline="0" dirty="0">
                <a:solidFill>
                  <a:schemeClr val="tx1"/>
                </a:solidFill>
                <a:latin typeface="+mn-lt"/>
                <a:ea typeface="+mn-ea"/>
                <a:cs typeface="+mn-cs"/>
              </a:rPr>
              <a:t>Constructing a picture of a phenomenon as complicated as psychiatric comorbidity among drug users, from the results of studies carried out in different countries, will depend, among other things, on the degree of development of common instruments and methodology. </a:t>
            </a:r>
          </a:p>
          <a:p>
            <a:endParaRPr lang="en-GB" dirty="0"/>
          </a:p>
          <a:p>
            <a:r>
              <a:rPr lang="en-GB" sz="1200" b="1" i="0" u="none" strike="noStrike" kern="1200" baseline="0" dirty="0">
                <a:solidFill>
                  <a:schemeClr val="tx1"/>
                </a:solidFill>
                <a:latin typeface="+mn-lt"/>
                <a:ea typeface="+mn-ea"/>
                <a:cs typeface="+mn-cs"/>
              </a:rPr>
              <a:t>General population – also discussed in subsequent slides</a:t>
            </a:r>
          </a:p>
          <a:p>
            <a:r>
              <a:rPr lang="en-GB" sz="1200" b="0" i="0" u="none" strike="noStrike" kern="1200" baseline="0" dirty="0">
                <a:solidFill>
                  <a:schemeClr val="tx1"/>
                </a:solidFill>
                <a:latin typeface="+mn-lt"/>
                <a:ea typeface="+mn-ea"/>
                <a:cs typeface="+mn-cs"/>
              </a:rPr>
              <a:t>One series of surveys has been undertaken worldwide under the World Mental Health Survey Initiative, providing results for several countries in Europe and elsewhere. Twelve-month prevalence rates of any anxiety, mood and impulse-control or substance disorder ranged from 26 % in the United States to 8 % in Italy. In general, lower figures were reported for Asian and African countries (</a:t>
            </a:r>
            <a:r>
              <a:rPr lang="en-GB" sz="1200" b="0" i="0" u="none" strike="noStrike" kern="1200" baseline="0" dirty="0" err="1">
                <a:solidFill>
                  <a:schemeClr val="tx1"/>
                </a:solidFill>
                <a:latin typeface="+mn-lt"/>
                <a:ea typeface="+mn-ea"/>
                <a:cs typeface="+mn-cs"/>
              </a:rPr>
              <a:t>Demyttenaere</a:t>
            </a:r>
            <a:r>
              <a:rPr lang="en-GB" sz="1200" b="0" i="0" u="none" strike="noStrike" kern="1200" baseline="0" dirty="0">
                <a:solidFill>
                  <a:schemeClr val="tx1"/>
                </a:solidFill>
                <a:latin typeface="+mn-lt"/>
                <a:ea typeface="+mn-ea"/>
                <a:cs typeface="+mn-cs"/>
              </a:rPr>
              <a:t> et al., 2004). </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Patients in general hospitals </a:t>
            </a:r>
          </a:p>
          <a:p>
            <a:r>
              <a:rPr lang="en-GB" sz="1200" b="0" i="0" u="none" strike="noStrike" kern="1200" baseline="0" dirty="0">
                <a:solidFill>
                  <a:schemeClr val="tx1"/>
                </a:solidFill>
                <a:latin typeface="+mn-lt"/>
                <a:ea typeface="+mn-ea"/>
                <a:cs typeface="+mn-cs"/>
              </a:rPr>
              <a:t>One study was undertaken in 1 227 consecutive psychiatric emergency presentations, of which 17 % indicated psychiatric comorbidity (Martín-Santos et al., 2006). </a:t>
            </a:r>
          </a:p>
          <a:p>
            <a:r>
              <a:rPr lang="en-GB" sz="1200" b="0" i="0" u="none" strike="noStrike" kern="1200" baseline="0" dirty="0">
                <a:solidFill>
                  <a:schemeClr val="tx1"/>
                </a:solidFill>
                <a:latin typeface="+mn-lt"/>
                <a:ea typeface="+mn-ea"/>
                <a:cs typeface="+mn-cs"/>
              </a:rPr>
              <a:t>Another study, of 9 248 patients who presented with deliberate self-harm, reported that among patients with problem drug use (9 %), 22 % had another psychiatric diagnosis and 24 % a personality disorder (Haw and </a:t>
            </a:r>
            <a:r>
              <a:rPr lang="en-GB" sz="1200" b="0" i="0" u="none" strike="noStrike" kern="1200" baseline="0" dirty="0" err="1">
                <a:solidFill>
                  <a:schemeClr val="tx1"/>
                </a:solidFill>
                <a:latin typeface="+mn-lt"/>
                <a:ea typeface="+mn-ea"/>
                <a:cs typeface="+mn-cs"/>
              </a:rPr>
              <a:t>Hawton</a:t>
            </a:r>
            <a:r>
              <a:rPr lang="en-GB" sz="1200" b="0" i="0" u="none" strike="noStrike" kern="1200" baseline="0" dirty="0">
                <a:solidFill>
                  <a:schemeClr val="tx1"/>
                </a:solidFill>
                <a:latin typeface="+mn-lt"/>
                <a:ea typeface="+mn-ea"/>
                <a:cs typeface="+mn-cs"/>
              </a:rPr>
              <a:t>, 2011). </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Homeless populations </a:t>
            </a:r>
          </a:p>
          <a:p>
            <a:r>
              <a:rPr lang="en-GB" sz="1200" b="0" i="0" u="none" strike="noStrike" kern="1200" baseline="0" dirty="0">
                <a:solidFill>
                  <a:schemeClr val="tx1"/>
                </a:solidFill>
                <a:latin typeface="+mn-lt"/>
                <a:ea typeface="+mn-ea"/>
                <a:cs typeface="+mn-cs"/>
              </a:rPr>
              <a:t>One study was a follow-up study of 82 homeless subjects in Sweden relating to mortality (</a:t>
            </a:r>
            <a:r>
              <a:rPr lang="en-GB" sz="1200" b="0" i="0" u="none" strike="noStrike" kern="1200" baseline="0" dirty="0" err="1">
                <a:solidFill>
                  <a:schemeClr val="tx1"/>
                </a:solidFill>
                <a:latin typeface="+mn-lt"/>
                <a:ea typeface="+mn-ea"/>
                <a:cs typeface="+mn-cs"/>
              </a:rPr>
              <a:t>Beijer</a:t>
            </a:r>
            <a:r>
              <a:rPr lang="en-GB" sz="1200" b="0" i="0" u="none" strike="noStrike" kern="1200" baseline="0" dirty="0">
                <a:solidFill>
                  <a:schemeClr val="tx1"/>
                </a:solidFill>
                <a:latin typeface="+mn-lt"/>
                <a:ea typeface="+mn-ea"/>
                <a:cs typeface="+mn-cs"/>
              </a:rPr>
              <a:t> et al., 2007), which found mental disorders associated to the misuse of alcohol and illicit drugs in 74 % of cases. </a:t>
            </a:r>
          </a:p>
          <a:p>
            <a:r>
              <a:rPr lang="en-GB" sz="1200" b="0" i="0" u="none" strike="noStrike" kern="1200" baseline="0" dirty="0">
                <a:solidFill>
                  <a:schemeClr val="tx1"/>
                </a:solidFill>
                <a:latin typeface="+mn-lt"/>
                <a:ea typeface="+mn-ea"/>
                <a:cs typeface="+mn-cs"/>
              </a:rPr>
              <a:t>Another study in Austria, explored diagnoses in 40 homeless youths, reporting that 80 % had some psychiatric disorder, which was frequently comorbid (65 % substance abuse/ dependence) (</a:t>
            </a:r>
            <a:r>
              <a:rPr lang="en-GB" sz="1200" b="0" i="0" u="none" strike="noStrike" kern="1200" baseline="0" dirty="0" err="1">
                <a:solidFill>
                  <a:schemeClr val="tx1"/>
                </a:solidFill>
                <a:latin typeface="+mn-lt"/>
                <a:ea typeface="+mn-ea"/>
                <a:cs typeface="+mn-cs"/>
              </a:rPr>
              <a:t>Aichhorn</a:t>
            </a:r>
            <a:r>
              <a:rPr lang="en-GB" sz="1200" b="0" i="0" u="none" strike="noStrike" kern="1200" baseline="0" dirty="0">
                <a:solidFill>
                  <a:schemeClr val="tx1"/>
                </a:solidFill>
                <a:latin typeface="+mn-lt"/>
                <a:ea typeface="+mn-ea"/>
                <a:cs typeface="+mn-cs"/>
              </a:rPr>
              <a:t> et al., 2008). </a:t>
            </a:r>
          </a:p>
          <a:p>
            <a:r>
              <a:rPr lang="en-GB" sz="1200" b="0" i="0" u="none" strike="noStrike" kern="1200" baseline="0" dirty="0">
                <a:solidFill>
                  <a:schemeClr val="tx1"/>
                </a:solidFill>
                <a:latin typeface="+mn-lt"/>
                <a:ea typeface="+mn-ea"/>
                <a:cs typeface="+mn-cs"/>
              </a:rPr>
              <a:t>212 homeless people were studied in France, to elucidate the interrelation between personality disorders, drug use and homelessness; 95 % of the homeless subjects had a personality disorder (</a:t>
            </a:r>
            <a:r>
              <a:rPr lang="en-GB" sz="1200" b="0" i="0" u="none" strike="noStrike" kern="1200" baseline="0" dirty="0" err="1">
                <a:solidFill>
                  <a:schemeClr val="tx1"/>
                </a:solidFill>
                <a:latin typeface="+mn-lt"/>
                <a:ea typeface="+mn-ea"/>
                <a:cs typeface="+mn-cs"/>
              </a:rPr>
              <a:t>Combaluzier</a:t>
            </a:r>
            <a:r>
              <a:rPr lang="en-GB" sz="1200" b="0" i="0" u="none" strike="noStrike" kern="1200" baseline="0" dirty="0">
                <a:solidFill>
                  <a:schemeClr val="tx1"/>
                </a:solidFill>
                <a:latin typeface="+mn-lt"/>
                <a:ea typeface="+mn-ea"/>
                <a:cs typeface="+mn-cs"/>
              </a:rPr>
              <a:t> et al., 2009). </a:t>
            </a:r>
          </a:p>
        </p:txBody>
      </p:sp>
      <p:sp>
        <p:nvSpPr>
          <p:cNvPr id="9219" name="Rectangle 3"/>
          <p:cNvSpPr>
            <a:spLocks noGrp="1" noRot="1" noChangeAspect="1" noChangeArrowheads="1" noTextEdit="1"/>
          </p:cNvSpPr>
          <p:nvPr>
            <p:ph type="sldImg"/>
          </p:nvPr>
        </p:nvSpPr>
        <p:spPr>
          <a:xfrm>
            <a:off x="1296988" y="798513"/>
            <a:ext cx="4264025" cy="3197225"/>
          </a:xfrm>
          <a:ln cap="flat"/>
        </p:spPr>
      </p:sp>
    </p:spTree>
    <p:extLst>
      <p:ext uri="{BB962C8B-B14F-4D97-AF65-F5344CB8AC3E}">
        <p14:creationId xmlns:p14="http://schemas.microsoft.com/office/powerpoint/2010/main" val="316700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Swendsen</a:t>
            </a:r>
            <a:r>
              <a:rPr lang="en-GB" b="1" dirty="0"/>
              <a:t>, J., Conway, K. P., </a:t>
            </a:r>
            <a:r>
              <a:rPr lang="en-GB" b="1" dirty="0" err="1"/>
              <a:t>Degenhardt</a:t>
            </a:r>
            <a:r>
              <a:rPr lang="en-GB" b="1" dirty="0"/>
              <a:t>, L., </a:t>
            </a:r>
            <a:r>
              <a:rPr lang="en-GB" b="1" dirty="0" err="1"/>
              <a:t>Glantz</a:t>
            </a:r>
            <a:r>
              <a:rPr lang="en-GB" b="1" dirty="0"/>
              <a:t>, M., </a:t>
            </a:r>
            <a:r>
              <a:rPr lang="en-GB" b="1" dirty="0" err="1"/>
              <a:t>Jin</a:t>
            </a:r>
            <a:r>
              <a:rPr lang="en-GB" b="1" dirty="0"/>
              <a:t>, R., </a:t>
            </a:r>
            <a:r>
              <a:rPr lang="en-GB" b="1" dirty="0" err="1"/>
              <a:t>Merikangas</a:t>
            </a:r>
            <a:r>
              <a:rPr lang="en-GB" b="1" dirty="0"/>
              <a:t>, K. R., ... &amp; Kessler, R. C. (2010). Mental disorders as risk factors for substance use, abuse and dependence: results from the 10‐year follow‐up of the National Comorbidity Survey. Addiction, 105(6), 1117-1128.</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Drugs covered by this survey include alcohol, tobacco, sedatives, stimulants, tranquilizers, analgesics, inhalants, marijuana/hashish, cocaine, hallucinogens, heroin, nonmedical use of prescription drugs, and polysubstance use.</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Controls for age, sex, race, education, marital status, number of children, region, </a:t>
            </a:r>
            <a:r>
              <a:rPr lang="en-GB" sz="1200" b="0" i="0" u="none" strike="noStrike" kern="1200" dirty="0" err="1">
                <a:solidFill>
                  <a:schemeClr val="tx1"/>
                </a:solidFill>
                <a:effectLst/>
                <a:latin typeface="+mn-lt"/>
                <a:ea typeface="+mn-ea"/>
                <a:cs typeface="+mn-cs"/>
              </a:rPr>
              <a:t>urbanicity</a:t>
            </a:r>
            <a:r>
              <a:rPr lang="en-GB" sz="1200" b="0" i="0" u="none" strike="noStrike" kern="1200" dirty="0">
                <a:solidFill>
                  <a:schemeClr val="tx1"/>
                </a:solidFill>
                <a:effectLst/>
                <a:latin typeface="+mn-lt"/>
                <a:ea typeface="+mn-ea"/>
                <a:cs typeface="+mn-cs"/>
              </a:rPr>
              <a:t>, and employment status</a:t>
            </a:r>
            <a:r>
              <a:rPr lang="en-GB" dirty="0"/>
              <a:t>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5,001 respondents participated in the 1990 1992 National Comorbidity Survey (</a:t>
            </a:r>
            <a:r>
              <a:rPr lang="en-GB" sz="1200" b="0" i="0" u="none" strike="noStrike" kern="1200" baseline="0" dirty="0" err="1">
                <a:solidFill>
                  <a:schemeClr val="tx1"/>
                </a:solidFill>
                <a:latin typeface="+mn-lt"/>
                <a:ea typeface="+mn-ea"/>
                <a:cs typeface="+mn-cs"/>
              </a:rPr>
              <a:t>NCS</a:t>
            </a:r>
            <a:r>
              <a:rPr lang="en-GB" sz="1200" b="0" i="0" u="none" strike="noStrike" kern="1200" baseline="0" dirty="0">
                <a:solidFill>
                  <a:schemeClr val="tx1"/>
                </a:solidFill>
                <a:latin typeface="+mn-lt"/>
                <a:ea typeface="+mn-ea"/>
                <a:cs typeface="+mn-cs"/>
              </a:rPr>
              <a:t>) and</a:t>
            </a:r>
          </a:p>
          <a:p>
            <a:r>
              <a:rPr lang="en-GB" sz="1200" b="0" i="0" u="none" strike="noStrike" kern="1200" baseline="0" dirty="0">
                <a:solidFill>
                  <a:schemeClr val="tx1"/>
                </a:solidFill>
                <a:latin typeface="+mn-lt"/>
                <a:ea typeface="+mn-ea"/>
                <a:cs typeface="+mn-cs"/>
              </a:rPr>
              <a:t>the 2001–2003 </a:t>
            </a:r>
            <a:r>
              <a:rPr lang="en-GB" sz="1200" b="0" i="0" u="none" strike="noStrike" kern="1200" baseline="0" dirty="0" err="1">
                <a:solidFill>
                  <a:schemeClr val="tx1"/>
                </a:solidFill>
                <a:latin typeface="+mn-lt"/>
                <a:ea typeface="+mn-ea"/>
                <a:cs typeface="+mn-cs"/>
              </a:rPr>
              <a:t>NCS</a:t>
            </a:r>
            <a:r>
              <a:rPr lang="en-GB" sz="1200" b="0" i="0" u="none" strike="noStrike" kern="1200" baseline="0" dirty="0">
                <a:solidFill>
                  <a:schemeClr val="tx1"/>
                </a:solidFill>
                <a:latin typeface="+mn-lt"/>
                <a:ea typeface="+mn-ea"/>
                <a:cs typeface="+mn-cs"/>
              </a:rPr>
              <a:t> follow-up survey (NCS-2). The baseline </a:t>
            </a:r>
            <a:r>
              <a:rPr lang="en-GB" sz="1200" b="0" i="0" u="none" strike="noStrike" kern="1200" baseline="0" dirty="0" err="1">
                <a:solidFill>
                  <a:schemeClr val="tx1"/>
                </a:solidFill>
                <a:latin typeface="+mn-lt"/>
                <a:ea typeface="+mn-ea"/>
                <a:cs typeface="+mn-cs"/>
              </a:rPr>
              <a:t>NCS</a:t>
            </a:r>
            <a:r>
              <a:rPr lang="en-GB" sz="1200" b="0" i="0" u="none" strike="noStrike" kern="1200" baseline="0" dirty="0">
                <a:solidFill>
                  <a:schemeClr val="tx1"/>
                </a:solidFill>
                <a:latin typeface="+mn-lt"/>
                <a:ea typeface="+mn-ea"/>
                <a:cs typeface="+mn-cs"/>
              </a:rPr>
              <a:t> (42) was a nationally</a:t>
            </a:r>
          </a:p>
          <a:p>
            <a:r>
              <a:rPr lang="en-GB" sz="1200" b="0" i="0" u="none" strike="noStrike" kern="1200" baseline="0" dirty="0">
                <a:solidFill>
                  <a:schemeClr val="tx1"/>
                </a:solidFill>
                <a:latin typeface="+mn-lt"/>
                <a:ea typeface="+mn-ea"/>
                <a:cs typeface="+mn-cs"/>
              </a:rPr>
              <a:t>representative US survey of the prevalence and correlates of DSM-III-R mental and</a:t>
            </a:r>
          </a:p>
          <a:p>
            <a:r>
              <a:rPr lang="en-GB" sz="1200" b="0" i="0" u="none" strike="noStrike" kern="1200" baseline="0" dirty="0">
                <a:solidFill>
                  <a:schemeClr val="tx1"/>
                </a:solidFill>
                <a:latin typeface="+mn-lt"/>
                <a:ea typeface="+mn-ea"/>
                <a:cs typeface="+mn-cs"/>
              </a:rPr>
              <a:t>substance disorders that was administered to 8098 respondents aged 15–54 in the</a:t>
            </a:r>
          </a:p>
          <a:p>
            <a:r>
              <a:rPr lang="en-GB" sz="1200" b="0" i="0" u="none" strike="noStrike" kern="1200" baseline="0" dirty="0">
                <a:solidFill>
                  <a:schemeClr val="tx1"/>
                </a:solidFill>
                <a:latin typeface="+mn-lt"/>
                <a:ea typeface="+mn-ea"/>
                <a:cs typeface="+mn-cs"/>
              </a:rPr>
              <a:t>noninstitutionalized civilian population from the 48 coterminous states. The response rate</a:t>
            </a:r>
          </a:p>
          <a:p>
            <a:r>
              <a:rPr lang="en-GB" sz="1200" b="0" i="0" u="none" strike="noStrike" kern="1200" baseline="0" dirty="0">
                <a:solidFill>
                  <a:schemeClr val="tx1"/>
                </a:solidFill>
                <a:latin typeface="+mn-lt"/>
                <a:ea typeface="+mn-ea"/>
                <a:cs typeface="+mn-cs"/>
              </a:rPr>
              <a:t>was 82.4%. Interviews were conducted by professional interviewers and administered in two</a:t>
            </a:r>
          </a:p>
          <a:p>
            <a:r>
              <a:rPr lang="en-GB" sz="1200" b="0" i="0" u="none" strike="noStrike" kern="1200" baseline="0" dirty="0">
                <a:solidFill>
                  <a:schemeClr val="tx1"/>
                </a:solidFill>
                <a:latin typeface="+mn-lt"/>
                <a:ea typeface="+mn-ea"/>
                <a:cs typeface="+mn-cs"/>
              </a:rPr>
              <a:t>parts. Part I, which included the core diagnostic interview, was administered to all</a:t>
            </a:r>
          </a:p>
          <a:p>
            <a:r>
              <a:rPr lang="en-GB" sz="1200" b="0" i="0" u="none" strike="noStrike" kern="1200" baseline="0" dirty="0">
                <a:solidFill>
                  <a:schemeClr val="tx1"/>
                </a:solidFill>
                <a:latin typeface="+mn-lt"/>
                <a:ea typeface="+mn-ea"/>
                <a:cs typeface="+mn-cs"/>
              </a:rPr>
              <a:t>respondents. Part II, which included assessments of additional disorders and risk factors,</a:t>
            </a:r>
          </a:p>
          <a:p>
            <a:r>
              <a:rPr lang="en-GB" sz="1200" b="0" i="0" u="none" strike="noStrike" kern="1200" baseline="0" dirty="0">
                <a:solidFill>
                  <a:schemeClr val="tx1"/>
                </a:solidFill>
                <a:latin typeface="+mn-lt"/>
                <a:ea typeface="+mn-ea"/>
                <a:cs typeface="+mn-cs"/>
              </a:rPr>
              <a:t>was administered to a probability subsample of 5877 respondents including all those in the</a:t>
            </a:r>
          </a:p>
          <a:p>
            <a:r>
              <a:rPr lang="en-GB" sz="1200" b="0" i="0" u="none" strike="noStrike" kern="1200" baseline="0" dirty="0">
                <a:solidFill>
                  <a:schemeClr val="tx1"/>
                </a:solidFill>
                <a:latin typeface="+mn-lt"/>
                <a:ea typeface="+mn-ea"/>
                <a:cs typeface="+mn-cs"/>
              </a:rPr>
              <a:t>age range 15–24, all others with any lifetime DSM-III-R disorder assessed in Part I, and a</a:t>
            </a:r>
          </a:p>
          <a:p>
            <a:r>
              <a:rPr lang="en-GB" sz="1200" b="0" i="0" u="none" strike="noStrike" kern="1200" baseline="0" dirty="0">
                <a:solidFill>
                  <a:schemeClr val="tx1"/>
                </a:solidFill>
                <a:latin typeface="+mn-lt"/>
                <a:ea typeface="+mn-ea"/>
                <a:cs typeface="+mn-cs"/>
              </a:rPr>
              <a:t>random sub-sample of remaining Part I respondents. The Part II sample was weighted to</a:t>
            </a:r>
          </a:p>
          <a:p>
            <a:r>
              <a:rPr lang="en-GB" sz="1200" b="0" i="0" u="none" strike="noStrike" kern="1200" baseline="0" dirty="0">
                <a:solidFill>
                  <a:schemeClr val="tx1"/>
                </a:solidFill>
                <a:latin typeface="+mn-lt"/>
                <a:ea typeface="+mn-ea"/>
                <a:cs typeface="+mn-cs"/>
              </a:rPr>
              <a:t>adjust for differential probabilities of selection and for non-response bias. </a:t>
            </a:r>
          </a:p>
          <a:p>
            <a:r>
              <a:rPr lang="en-GB" sz="1200" b="0" i="0" u="none" strike="noStrike" kern="1200" baseline="0" dirty="0">
                <a:solidFill>
                  <a:schemeClr val="tx1"/>
                </a:solidFill>
                <a:latin typeface="+mn-lt"/>
                <a:ea typeface="+mn-ea"/>
                <a:cs typeface="+mn-cs"/>
              </a:rPr>
              <a:t>The NCS-2 sought to trace and re-interview the Part II </a:t>
            </a:r>
            <a:r>
              <a:rPr lang="en-GB" sz="1200" b="0" i="0" u="none" strike="noStrike" kern="1200" baseline="0" dirty="0" err="1">
                <a:solidFill>
                  <a:schemeClr val="tx1"/>
                </a:solidFill>
                <a:latin typeface="+mn-lt"/>
                <a:ea typeface="+mn-ea"/>
                <a:cs typeface="+mn-cs"/>
              </a:rPr>
              <a:t>NCS</a:t>
            </a:r>
            <a:r>
              <a:rPr lang="en-GB" sz="1200" b="0" i="0" u="none" strike="noStrike" kern="1200" baseline="0" dirty="0">
                <a:solidFill>
                  <a:schemeClr val="tx1"/>
                </a:solidFill>
                <a:latin typeface="+mn-lt"/>
                <a:ea typeface="+mn-ea"/>
                <a:cs typeface="+mn-cs"/>
              </a:rPr>
              <a:t> respondents a decade after the</a:t>
            </a:r>
          </a:p>
          <a:p>
            <a:r>
              <a:rPr lang="en-GB" sz="1200" b="0" i="0" u="none" strike="noStrike" kern="1200" baseline="0" dirty="0" err="1">
                <a:solidFill>
                  <a:schemeClr val="tx1"/>
                </a:solidFill>
                <a:latin typeface="+mn-lt"/>
                <a:ea typeface="+mn-ea"/>
                <a:cs typeface="+mn-cs"/>
              </a:rPr>
              <a:t>NCS</a:t>
            </a:r>
            <a:r>
              <a:rPr lang="en-GB" sz="1200" b="0" i="0" u="none" strike="noStrike" kern="1200" baseline="0" dirty="0">
                <a:solidFill>
                  <a:schemeClr val="tx1"/>
                </a:solidFill>
                <a:latin typeface="+mn-lt"/>
                <a:ea typeface="+mn-ea"/>
                <a:cs typeface="+mn-cs"/>
              </a:rPr>
              <a:t>. Of the original 5877 Part II respondents, 5463 were successfully traced, of whom 166</a:t>
            </a:r>
          </a:p>
          <a:p>
            <a:r>
              <a:rPr lang="en-GB" sz="1200" b="0" i="0" u="none" strike="noStrike" kern="1200" baseline="0" dirty="0">
                <a:solidFill>
                  <a:schemeClr val="tx1"/>
                </a:solidFill>
                <a:latin typeface="+mn-lt"/>
                <a:ea typeface="+mn-ea"/>
                <a:cs typeface="+mn-cs"/>
              </a:rPr>
              <a:t>were deceased and 5001 re-interviewed, for a conditional response rate of 87.6%. The</a:t>
            </a:r>
          </a:p>
          <a:p>
            <a:r>
              <a:rPr lang="en-GB" sz="1200" b="0" i="0" u="none" strike="noStrike" kern="1200" baseline="0" dirty="0">
                <a:solidFill>
                  <a:schemeClr val="tx1"/>
                </a:solidFill>
                <a:latin typeface="+mn-lt"/>
                <a:ea typeface="+mn-ea"/>
                <a:cs typeface="+mn-cs"/>
              </a:rPr>
              <a:t>unconditional response rate was 72.2% (0.876 x 0.824). NCS-2 respondents were administered</a:t>
            </a:r>
          </a:p>
          <a:p>
            <a:r>
              <a:rPr lang="en-GB" sz="1200" b="0" i="0" u="none" strike="noStrike" kern="1200" baseline="0" dirty="0">
                <a:solidFill>
                  <a:schemeClr val="tx1"/>
                </a:solidFill>
                <a:latin typeface="+mn-lt"/>
                <a:ea typeface="+mn-ea"/>
                <a:cs typeface="+mn-cs"/>
              </a:rPr>
              <a:t>an expanded version of the baseline interview that assessed onset and course of disorders</a:t>
            </a:r>
          </a:p>
          <a:p>
            <a:r>
              <a:rPr lang="en-GB" sz="1200" b="0" i="0" u="none" strike="noStrike" kern="1200" baseline="0" dirty="0">
                <a:solidFill>
                  <a:schemeClr val="tx1"/>
                </a:solidFill>
                <a:latin typeface="+mn-lt"/>
                <a:ea typeface="+mn-ea"/>
                <a:cs typeface="+mn-cs"/>
              </a:rPr>
              <a:t>between the two surveys. Relative to other baseline </a:t>
            </a:r>
            <a:r>
              <a:rPr lang="en-GB" sz="1200" b="0" i="0" u="none" strike="noStrike" kern="1200" baseline="0" dirty="0" err="1">
                <a:solidFill>
                  <a:schemeClr val="tx1"/>
                </a:solidFill>
                <a:latin typeface="+mn-lt"/>
                <a:ea typeface="+mn-ea"/>
                <a:cs typeface="+mn-cs"/>
              </a:rPr>
              <a:t>NCS</a:t>
            </a:r>
            <a:r>
              <a:rPr lang="en-GB" sz="1200" b="0" i="0" u="none" strike="noStrike" kern="1200" baseline="0" dirty="0">
                <a:solidFill>
                  <a:schemeClr val="tx1"/>
                </a:solidFill>
                <a:latin typeface="+mn-lt"/>
                <a:ea typeface="+mn-ea"/>
                <a:cs typeface="+mn-cs"/>
              </a:rPr>
              <a:t> respondents, NCS-2 respondents</a:t>
            </a:r>
          </a:p>
          <a:p>
            <a:r>
              <a:rPr lang="en-GB" sz="1200" b="0" i="0" u="none" strike="noStrike" kern="1200" baseline="0" dirty="0">
                <a:solidFill>
                  <a:schemeClr val="tx1"/>
                </a:solidFill>
                <a:latin typeface="+mn-lt"/>
                <a:ea typeface="+mn-ea"/>
                <a:cs typeface="+mn-cs"/>
              </a:rPr>
              <a:t>were significantly more likely to be female, well-educated, and residents of rural areas. A</a:t>
            </a:r>
          </a:p>
          <a:p>
            <a:r>
              <a:rPr lang="en-GB" sz="1200" b="0" i="0" u="none" strike="noStrike" kern="1200" baseline="0" dirty="0">
                <a:solidFill>
                  <a:schemeClr val="tx1"/>
                </a:solidFill>
                <a:latin typeface="+mn-lt"/>
                <a:ea typeface="+mn-ea"/>
                <a:cs typeface="+mn-cs"/>
              </a:rPr>
              <a:t>propensity score adjustment weight (43) corrected for these discrepancies.</a:t>
            </a:r>
          </a:p>
          <a:p>
            <a:endParaRPr lang="en-GB" dirty="0"/>
          </a:p>
          <a:p>
            <a:r>
              <a:rPr lang="en-GB" sz="1200" b="0" i="0" u="none" strike="noStrike" kern="1200" baseline="0" dirty="0">
                <a:solidFill>
                  <a:schemeClr val="tx1"/>
                </a:solidFill>
                <a:latin typeface="+mn-lt"/>
                <a:ea typeface="+mn-ea"/>
                <a:cs typeface="+mn-cs"/>
              </a:rPr>
              <a:t>The baseline </a:t>
            </a:r>
            <a:r>
              <a:rPr lang="en-GB" sz="1200" b="0" i="0" u="none" strike="noStrike" kern="1200" baseline="0" dirty="0" err="1">
                <a:solidFill>
                  <a:schemeClr val="tx1"/>
                </a:solidFill>
                <a:latin typeface="+mn-lt"/>
                <a:ea typeface="+mn-ea"/>
                <a:cs typeface="+mn-cs"/>
              </a:rPr>
              <a:t>NCS</a:t>
            </a:r>
            <a:r>
              <a:rPr lang="en-GB" sz="1200" b="0" i="0" u="none" strike="noStrike" kern="1200" baseline="0" dirty="0">
                <a:solidFill>
                  <a:schemeClr val="tx1"/>
                </a:solidFill>
                <a:latin typeface="+mn-lt"/>
                <a:ea typeface="+mn-ea"/>
                <a:cs typeface="+mn-cs"/>
              </a:rPr>
              <a:t> assessed lifetime DSM-III-R disorders using a modification of the World</a:t>
            </a:r>
          </a:p>
          <a:p>
            <a:r>
              <a:rPr lang="en-GB" sz="1200" b="0" i="0" u="none" strike="noStrike" kern="1200" baseline="0" dirty="0">
                <a:solidFill>
                  <a:schemeClr val="tx1"/>
                </a:solidFill>
                <a:latin typeface="+mn-lt"/>
                <a:ea typeface="+mn-ea"/>
                <a:cs typeface="+mn-cs"/>
              </a:rPr>
              <a:t>Health Organization Composite International Diagnostic Interview (</a:t>
            </a:r>
            <a:r>
              <a:rPr lang="en-GB" sz="1200" b="0" i="0" u="none" strike="noStrike" kern="1200" baseline="0" dirty="0" err="1">
                <a:solidFill>
                  <a:schemeClr val="tx1"/>
                </a:solidFill>
                <a:latin typeface="+mn-lt"/>
                <a:ea typeface="+mn-ea"/>
                <a:cs typeface="+mn-cs"/>
              </a:rPr>
              <a:t>CIDI</a:t>
            </a:r>
            <a:r>
              <a:rPr lang="en-GB" sz="1200" b="0" i="0" u="none" strike="noStrike" kern="1200" baseline="0" dirty="0">
                <a:solidFill>
                  <a:schemeClr val="tx1"/>
                </a:solidFill>
                <a:latin typeface="+mn-lt"/>
                <a:ea typeface="+mn-ea"/>
                <a:cs typeface="+mn-cs"/>
              </a:rPr>
              <a:t>) Version 1.1 ,  </a:t>
            </a:r>
          </a:p>
          <a:p>
            <a:r>
              <a:rPr lang="en-GB" sz="1200" b="0" i="0" u="none" strike="noStrike" kern="1200" baseline="0" dirty="0">
                <a:solidFill>
                  <a:schemeClr val="tx1"/>
                </a:solidFill>
                <a:latin typeface="+mn-lt"/>
                <a:ea typeface="+mn-ea"/>
                <a:cs typeface="+mn-cs"/>
              </a:rPr>
              <a:t>a fully structured, lay-administered diagnostic interview. Lifetime DSM-IV disorders that</a:t>
            </a:r>
          </a:p>
          <a:p>
            <a:r>
              <a:rPr lang="en-GB" sz="1200" b="0" i="0" u="none" strike="noStrike" kern="1200" baseline="0" dirty="0">
                <a:solidFill>
                  <a:schemeClr val="tx1"/>
                </a:solidFill>
                <a:latin typeface="+mn-lt"/>
                <a:ea typeface="+mn-ea"/>
                <a:cs typeface="+mn-cs"/>
              </a:rPr>
              <a:t>had first onsets in the decade between the two interviews were assessed in the NCS-2 using</a:t>
            </a:r>
          </a:p>
          <a:p>
            <a:r>
              <a:rPr lang="en-GB" sz="1200" b="0" i="0" u="none" strike="noStrike" kern="1200" baseline="0" dirty="0" err="1">
                <a:solidFill>
                  <a:schemeClr val="tx1"/>
                </a:solidFill>
                <a:latin typeface="+mn-lt"/>
                <a:ea typeface="+mn-ea"/>
                <a:cs typeface="+mn-cs"/>
              </a:rPr>
              <a:t>CIDI</a:t>
            </a:r>
            <a:r>
              <a:rPr lang="en-GB" sz="1200" b="0" i="0" u="none" strike="noStrike" kern="1200" baseline="0" dirty="0">
                <a:solidFill>
                  <a:schemeClr val="tx1"/>
                </a:solidFill>
                <a:latin typeface="+mn-lt"/>
                <a:ea typeface="+mn-ea"/>
                <a:cs typeface="+mn-cs"/>
              </a:rPr>
              <a:t> version 3.0 . Alcohol and drug dependence were assessed only among individuals</a:t>
            </a:r>
          </a:p>
          <a:p>
            <a:r>
              <a:rPr lang="en-GB" sz="1200" b="0" i="0" u="none" strike="noStrike" kern="1200" baseline="0" dirty="0">
                <a:solidFill>
                  <a:schemeClr val="tx1"/>
                </a:solidFill>
                <a:latin typeface="+mn-lt"/>
                <a:ea typeface="+mn-ea"/>
                <a:cs typeface="+mn-cs"/>
              </a:rPr>
              <a:t>meeting criteria for DSM-IV abuse.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Cross-tabulations were used to estimate conditional lifetime prevalence of first onset of</a:t>
            </a:r>
          </a:p>
          <a:p>
            <a:r>
              <a:rPr lang="en-GB" sz="1200" b="0" i="0" u="none" strike="noStrike" kern="1200" baseline="0" dirty="0">
                <a:solidFill>
                  <a:schemeClr val="tx1"/>
                </a:solidFill>
                <a:latin typeface="+mn-lt"/>
                <a:ea typeface="+mn-ea"/>
                <a:cs typeface="+mn-cs"/>
              </a:rPr>
              <a:t>DSM-IV nicotine dependence as well as alcohol and illicit drug dependence with abuse at</a:t>
            </a:r>
          </a:p>
          <a:p>
            <a:r>
              <a:rPr lang="en-GB" sz="1200" b="0" i="0" u="none" strike="noStrike" kern="1200" baseline="0" dirty="0">
                <a:solidFill>
                  <a:schemeClr val="tx1"/>
                </a:solidFill>
                <a:latin typeface="+mn-lt"/>
                <a:ea typeface="+mn-ea"/>
                <a:cs typeface="+mn-cs"/>
              </a:rPr>
              <a:t>the NCS-2 assessment. Multivariate logistic regression analysis with controls for</a:t>
            </a:r>
          </a:p>
          <a:p>
            <a:r>
              <a:rPr lang="en-GB" sz="1200" b="0" i="0" u="none" strike="noStrike" kern="1200" baseline="0" dirty="0">
                <a:solidFill>
                  <a:schemeClr val="tx1"/>
                </a:solidFill>
                <a:latin typeface="+mn-lt"/>
                <a:ea typeface="+mn-ea"/>
                <a:cs typeface="+mn-cs"/>
              </a:rPr>
              <a:t>baseline sociodemographic characteristics was used to estimate associations of baseline</a:t>
            </a:r>
          </a:p>
          <a:p>
            <a:r>
              <a:rPr lang="en-GB" sz="1200" b="0" i="0" u="none" strike="noStrike" kern="1200" baseline="0" dirty="0">
                <a:solidFill>
                  <a:schemeClr val="tx1"/>
                </a:solidFill>
                <a:latin typeface="+mn-lt"/>
                <a:ea typeface="+mn-ea"/>
                <a:cs typeface="+mn-cs"/>
              </a:rPr>
              <a:t>mental disorders individually with the first onset of use for each substance at follow-up (T2)</a:t>
            </a:r>
          </a:p>
          <a:p>
            <a:r>
              <a:rPr lang="en-GB" sz="1200" b="0" i="0" u="none" strike="noStrike" kern="1200" baseline="0" dirty="0">
                <a:solidFill>
                  <a:schemeClr val="tx1"/>
                </a:solidFill>
                <a:latin typeface="+mn-lt"/>
                <a:ea typeface="+mn-ea"/>
                <a:cs typeface="+mn-cs"/>
              </a:rPr>
              <a:t>among baseline (T1) nonusers, the first onset of T2 abuse among T1 non abusive users, and</a:t>
            </a:r>
          </a:p>
          <a:p>
            <a:r>
              <a:rPr lang="en-GB" sz="1200" b="0" i="0" u="none" strike="noStrike" kern="1200" baseline="0" dirty="0">
                <a:solidFill>
                  <a:schemeClr val="tx1"/>
                </a:solidFill>
                <a:latin typeface="+mn-lt"/>
                <a:ea typeface="+mn-ea"/>
                <a:cs typeface="+mn-cs"/>
              </a:rPr>
              <a:t>the first onset T2 dependence among T1 nondependent abusers.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For the prediction of alcohol (or drug) abuse, non-abusers were T1 non-regular users of alcohol (or nonusers of drugs) who became regular alcohol users (or drug users) at T2, or T1 non-abusive regular alcohol users (or non-abusive drug users).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For the prediction of alcohol (or drug) dependence with abuse, non-dependent</a:t>
            </a:r>
          </a:p>
          <a:p>
            <a:r>
              <a:rPr lang="en-GB" sz="1200" b="0" i="0" u="none" strike="noStrike" kern="1200" baseline="0" dirty="0">
                <a:solidFill>
                  <a:schemeClr val="tx1"/>
                </a:solidFill>
                <a:latin typeface="+mn-lt"/>
                <a:ea typeface="+mn-ea"/>
                <a:cs typeface="+mn-cs"/>
              </a:rPr>
              <a:t>individuals were T1 non-regular users of alcohol (or nonusers of drugs) who became alcohol</a:t>
            </a:r>
          </a:p>
          <a:p>
            <a:r>
              <a:rPr lang="en-GB" sz="1200" b="0" i="0" u="none" strike="noStrike" kern="1200" baseline="0" dirty="0">
                <a:solidFill>
                  <a:schemeClr val="tx1"/>
                </a:solidFill>
                <a:latin typeface="+mn-lt"/>
                <a:ea typeface="+mn-ea"/>
                <a:cs typeface="+mn-cs"/>
              </a:rPr>
              <a:t>or drug abusers at T2, T1 non-abusive regular alcohol users (or non-abusive drug users) who</a:t>
            </a:r>
          </a:p>
          <a:p>
            <a:r>
              <a:rPr lang="en-GB" sz="1200" b="0" i="0" u="none" strike="noStrike" kern="1200" baseline="0" dirty="0">
                <a:solidFill>
                  <a:schemeClr val="tx1"/>
                </a:solidFill>
                <a:latin typeface="+mn-lt"/>
                <a:ea typeface="+mn-ea"/>
                <a:cs typeface="+mn-cs"/>
              </a:rPr>
              <a:t>became abusers at T2, or T1 non-dependent abusers.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Logistic regression coefficients and their standard errors were </a:t>
            </a:r>
            <a:r>
              <a:rPr lang="en-GB" sz="1200" b="0" i="0" u="none" strike="noStrike" kern="1200" baseline="0" dirty="0" err="1">
                <a:solidFill>
                  <a:schemeClr val="tx1"/>
                </a:solidFill>
                <a:latin typeface="+mn-lt"/>
                <a:ea typeface="+mn-ea"/>
                <a:cs typeface="+mn-cs"/>
              </a:rPr>
              <a:t>exponentiated</a:t>
            </a:r>
            <a:r>
              <a:rPr lang="en-GB" sz="1200" b="0" i="0" u="none" strike="noStrike" kern="1200" baseline="0" dirty="0">
                <a:solidFill>
                  <a:schemeClr val="tx1"/>
                </a:solidFill>
                <a:latin typeface="+mn-lt"/>
                <a:ea typeface="+mn-ea"/>
                <a:cs typeface="+mn-cs"/>
              </a:rPr>
              <a:t> to create odds-ratios (</a:t>
            </a:r>
            <a:r>
              <a:rPr lang="en-GB" sz="1200" b="0" i="0" u="none" strike="noStrike" kern="1200" baseline="0" dirty="0" err="1">
                <a:solidFill>
                  <a:schemeClr val="tx1"/>
                </a:solidFill>
                <a:latin typeface="+mn-lt"/>
                <a:ea typeface="+mn-ea"/>
                <a:cs typeface="+mn-cs"/>
              </a:rPr>
              <a:t>ORs</a:t>
            </a:r>
            <a:r>
              <a:rPr lang="en-GB" sz="1200" b="0" i="0" u="none" strike="noStrike" kern="1200" baseline="0" dirty="0">
                <a:solidFill>
                  <a:schemeClr val="tx1"/>
                </a:solidFill>
                <a:latin typeface="+mn-lt"/>
                <a:ea typeface="+mn-ea"/>
                <a:cs typeface="+mn-cs"/>
              </a:rPr>
              <a:t>) and their 95%</a:t>
            </a:r>
          </a:p>
          <a:p>
            <a:r>
              <a:rPr lang="en-GB" sz="1200" b="0" i="0" u="none" strike="noStrike" kern="1200" baseline="0" dirty="0">
                <a:solidFill>
                  <a:schemeClr val="tx1"/>
                </a:solidFill>
                <a:latin typeface="+mn-lt"/>
                <a:ea typeface="+mn-ea"/>
                <a:cs typeface="+mn-cs"/>
              </a:rPr>
              <a:t>confidence intervals.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Controlled for age, sex, race, education, marital status, number of children, region, </a:t>
            </a:r>
            <a:r>
              <a:rPr lang="en-GB" sz="1200" b="0" i="0" u="none" strike="noStrike" kern="1200" dirty="0" err="1">
                <a:solidFill>
                  <a:schemeClr val="tx1"/>
                </a:solidFill>
                <a:effectLst/>
                <a:latin typeface="+mn-lt"/>
                <a:ea typeface="+mn-ea"/>
                <a:cs typeface="+mn-cs"/>
              </a:rPr>
              <a:t>urbanicity</a:t>
            </a:r>
            <a:r>
              <a:rPr lang="en-GB" sz="1200" b="0" i="0" u="none" strike="noStrike" kern="1200" dirty="0">
                <a:solidFill>
                  <a:schemeClr val="tx1"/>
                </a:solidFill>
                <a:effectLst/>
                <a:latin typeface="+mn-lt"/>
                <a:ea typeface="+mn-ea"/>
                <a:cs typeface="+mn-cs"/>
              </a:rPr>
              <a:t>, and employment status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10</a:t>
            </a:fld>
            <a:endParaRPr lang="en-GB"/>
          </a:p>
        </p:txBody>
      </p:sp>
    </p:spTree>
    <p:extLst>
      <p:ext uri="{BB962C8B-B14F-4D97-AF65-F5344CB8AC3E}">
        <p14:creationId xmlns:p14="http://schemas.microsoft.com/office/powerpoint/2010/main" val="64116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Swendsen</a:t>
            </a:r>
            <a:r>
              <a:rPr lang="en-GB" b="1" dirty="0"/>
              <a:t>, J., Conway, K. P., </a:t>
            </a:r>
            <a:r>
              <a:rPr lang="en-GB" b="1" dirty="0" err="1"/>
              <a:t>Degenhardt</a:t>
            </a:r>
            <a:r>
              <a:rPr lang="en-GB" b="1" dirty="0"/>
              <a:t>, L., </a:t>
            </a:r>
            <a:r>
              <a:rPr lang="en-GB" b="1" dirty="0" err="1"/>
              <a:t>Glantz</a:t>
            </a:r>
            <a:r>
              <a:rPr lang="en-GB" b="1" dirty="0"/>
              <a:t>, M., </a:t>
            </a:r>
            <a:r>
              <a:rPr lang="en-GB" b="1" dirty="0" err="1"/>
              <a:t>Jin</a:t>
            </a:r>
            <a:r>
              <a:rPr lang="en-GB" b="1" dirty="0"/>
              <a:t>, R., </a:t>
            </a:r>
            <a:r>
              <a:rPr lang="en-GB" b="1" dirty="0" err="1"/>
              <a:t>Merikangas</a:t>
            </a:r>
            <a:r>
              <a:rPr lang="en-GB" b="1" dirty="0"/>
              <a:t>, K. R., ... &amp; Kessler, R. C. (2010). Mental disorders as risk factors for substance use, abuse and dependence: results from the 10‐year follow‐up of the National Comorbidity Survey. Addiction, 105(6), 1117-1128.</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Controls for age, sex, race, education, marital status, number of children, region, </a:t>
            </a:r>
            <a:r>
              <a:rPr lang="en-GB" sz="1200" b="0" i="0" u="none" strike="noStrike" kern="1200" dirty="0" err="1">
                <a:solidFill>
                  <a:schemeClr val="tx1"/>
                </a:solidFill>
                <a:effectLst/>
                <a:latin typeface="+mn-lt"/>
                <a:ea typeface="+mn-ea"/>
                <a:cs typeface="+mn-cs"/>
              </a:rPr>
              <a:t>urbanicity</a:t>
            </a:r>
            <a:r>
              <a:rPr lang="en-GB" sz="1200" b="0" i="0" u="none" strike="noStrike" kern="1200" dirty="0">
                <a:solidFill>
                  <a:schemeClr val="tx1"/>
                </a:solidFill>
                <a:effectLst/>
                <a:latin typeface="+mn-lt"/>
                <a:ea typeface="+mn-ea"/>
                <a:cs typeface="+mn-cs"/>
              </a:rPr>
              <a:t>, and employment status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11</a:t>
            </a:fld>
            <a:endParaRPr lang="en-GB"/>
          </a:p>
        </p:txBody>
      </p:sp>
    </p:spTree>
    <p:extLst>
      <p:ext uri="{BB962C8B-B14F-4D97-AF65-F5344CB8AC3E}">
        <p14:creationId xmlns:p14="http://schemas.microsoft.com/office/powerpoint/2010/main" val="2395626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was a cross-sectional prevalence survey between January 2001 and February 2002 in four urban UK centres.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were two neighbouring inner-London boroughs (Brent, and Hammersmith and Fulham) and services in inner-city areas of Nottingham and Sheffield.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all four centres the </a:t>
            </a:r>
            <a:r>
              <a:rPr lang="en-GB" sz="1200" kern="1200" dirty="0" err="1">
                <a:solidFill>
                  <a:schemeClr val="tx1"/>
                </a:solidFill>
                <a:effectLst/>
                <a:latin typeface="+mn-lt"/>
                <a:ea typeface="+mn-ea"/>
                <a:cs typeface="+mn-cs"/>
              </a:rPr>
              <a:t>CMHTs</a:t>
            </a:r>
            <a:r>
              <a:rPr lang="en-GB" sz="1200" kern="1200" dirty="0">
                <a:solidFill>
                  <a:schemeClr val="tx1"/>
                </a:solidFill>
                <a:effectLst/>
                <a:latin typeface="+mn-lt"/>
                <a:ea typeface="+mn-ea"/>
                <a:cs typeface="+mn-cs"/>
              </a:rPr>
              <a:t> were consultant-led, multi-disciplinary teams serving geographically defined catchment areas. Each had access to designated in-patient beds, operated according to contemporary care programme approach (CPA) guidelines and gave priority (in terms of the allocation of case-load places) to patients with severe and enduring mental illness.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drug and alcohol teams were statutory providers. They offered separate structured, appointment-based services through keyworkers within nurse-led clinics.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Mental</a:t>
            </a:r>
            <a:r>
              <a:rPr lang="en-GB" sz="1200" b="1" kern="1200" baseline="0" dirty="0">
                <a:solidFill>
                  <a:schemeClr val="tx1"/>
                </a:solidFill>
                <a:effectLst/>
                <a:latin typeface="+mn-lt"/>
                <a:ea typeface="+mn-ea"/>
                <a:cs typeface="+mn-cs"/>
              </a:rPr>
              <a:t> health Status</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Mental health status was assessed using the Quick Personality Assessment Schedule. the Comprehensive Psychopathological Rating Scale and its sub-scales for rating depression and anxiety disorders.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All of the above assessments were applied to participants from both </a:t>
            </a:r>
            <a:r>
              <a:rPr lang="en-GB" sz="1200" kern="1200" dirty="0" err="1">
                <a:solidFill>
                  <a:schemeClr val="tx1"/>
                </a:solidFill>
                <a:effectLst/>
                <a:latin typeface="+mn-lt"/>
                <a:ea typeface="+mn-ea"/>
                <a:cs typeface="+mn-cs"/>
              </a:rPr>
              <a:t>CMHT</a:t>
            </a:r>
            <a:r>
              <a:rPr lang="en-GB" sz="1200" kern="1200" dirty="0">
                <a:solidFill>
                  <a:schemeClr val="tx1"/>
                </a:solidFill>
                <a:effectLst/>
                <a:latin typeface="+mn-lt"/>
                <a:ea typeface="+mn-ea"/>
                <a:cs typeface="+mn-cs"/>
              </a:rPr>
              <a:t> and substance misuse patient populations.</a:t>
            </a:r>
          </a:p>
          <a:p>
            <a:r>
              <a:rPr lang="en-GB" sz="1200" kern="1200" dirty="0">
                <a:solidFill>
                  <a:schemeClr val="tx1"/>
                </a:solidFill>
                <a:effectLst/>
                <a:latin typeface="+mn-lt"/>
                <a:ea typeface="+mn-ea"/>
                <a:cs typeface="+mn-cs"/>
              </a:rPr>
              <a:t>Research psychiatrists assessed patients in the substance misuse group for psychosis using the Operational Checklist for Psychiatric Disorders (</a:t>
            </a:r>
            <a:r>
              <a:rPr lang="en-GB" sz="1200" kern="1200" dirty="0" err="1">
                <a:solidFill>
                  <a:schemeClr val="tx1"/>
                </a:solidFill>
                <a:effectLst/>
                <a:latin typeface="+mn-lt"/>
                <a:ea typeface="+mn-ea"/>
                <a:cs typeface="+mn-cs"/>
              </a:rPr>
              <a:t>OPCRIT</a:t>
            </a:r>
            <a:r>
              <a:rPr lang="en-GB" sz="1200" kern="1200" dirty="0">
                <a:solidFill>
                  <a:schemeClr val="tx1"/>
                </a:solidFill>
                <a:effectLst/>
                <a:latin typeface="+mn-lt"/>
                <a:ea typeface="+mn-ea"/>
                <a:cs typeface="+mn-cs"/>
              </a:rPr>
              <a:t>) based on a case-note review. </a:t>
            </a:r>
          </a:p>
          <a:p>
            <a:r>
              <a:rPr lang="en-GB" sz="1200" kern="1200" dirty="0">
                <a:solidFill>
                  <a:schemeClr val="tx1"/>
                </a:solidFill>
                <a:effectLst/>
                <a:latin typeface="+mn-lt"/>
                <a:ea typeface="+mn-ea"/>
                <a:cs typeface="+mn-cs"/>
              </a:rPr>
              <a:t>We used service-defined diagnoses to identify </a:t>
            </a:r>
            <a:r>
              <a:rPr lang="en-GB" sz="1200" kern="1200" dirty="0" err="1">
                <a:solidFill>
                  <a:schemeClr val="tx1"/>
                </a:solidFill>
                <a:effectLst/>
                <a:latin typeface="+mn-lt"/>
                <a:ea typeface="+mn-ea"/>
                <a:cs typeface="+mn-cs"/>
              </a:rPr>
              <a:t>CMHT</a:t>
            </a:r>
            <a:r>
              <a:rPr lang="en-GB" sz="1200" kern="1200" dirty="0">
                <a:solidFill>
                  <a:schemeClr val="tx1"/>
                </a:solidFill>
                <a:effectLst/>
                <a:latin typeface="+mn-lt"/>
                <a:ea typeface="+mn-ea"/>
                <a:cs typeface="+mn-cs"/>
              </a:rPr>
              <a:t> patients with psychosis. We completed </a:t>
            </a:r>
            <a:r>
              <a:rPr lang="en-GB" sz="1200" kern="1200" dirty="0" err="1">
                <a:solidFill>
                  <a:schemeClr val="tx1"/>
                </a:solidFill>
                <a:effectLst/>
                <a:latin typeface="+mn-lt"/>
                <a:ea typeface="+mn-ea"/>
                <a:cs typeface="+mn-cs"/>
              </a:rPr>
              <a:t>OPCRIT</a:t>
            </a:r>
            <a:r>
              <a:rPr lang="en-GB" sz="1200" kern="1200" dirty="0">
                <a:solidFill>
                  <a:schemeClr val="tx1"/>
                </a:solidFill>
                <a:effectLst/>
                <a:latin typeface="+mn-lt"/>
                <a:ea typeface="+mn-ea"/>
                <a:cs typeface="+mn-cs"/>
              </a:rPr>
              <a:t> assessments in a subsample of cases, enabling a specificity analysis to be completed; this showed that service-defined diagnosis was acceptable and reliable in identifying people with psychotic disorders (sensitivity 95%, specificity 81%). </a:t>
            </a:r>
          </a:p>
          <a:p>
            <a:r>
              <a:rPr lang="en-GB" sz="1200" kern="1200" dirty="0">
                <a:solidFill>
                  <a:schemeClr val="tx1"/>
                </a:solidFill>
                <a:effectLst/>
                <a:latin typeface="+mn-lt"/>
                <a:ea typeface="+mn-ea"/>
                <a:cs typeface="+mn-cs"/>
              </a:rPr>
              <a:t>In our analysis the diagnostic category ‘psychosis’ included schizophrenia (F20.0–F20.9); schizotypal, schizoaffective, delusional and other unspecified psychotic disorders (F21–F29); manic episode with psychotic symptoms (F30.2); bipolar affective disorder (F31); severe depression with psychotic disorder (F32.3); and recurrent severe depression with psychotic symptoms (F33.3).</a:t>
            </a:r>
          </a:p>
          <a:p>
            <a:r>
              <a:rPr lang="en-GB" sz="1200" b="1" kern="1200" dirty="0">
                <a:solidFill>
                  <a:schemeClr val="tx1"/>
                </a:solidFill>
                <a:effectLst/>
                <a:latin typeface="+mn-lt"/>
                <a:ea typeface="+mn-ea"/>
                <a:cs typeface="+mn-cs"/>
              </a:rPr>
              <a:t>Alcohol use</a:t>
            </a:r>
          </a:p>
          <a:p>
            <a:r>
              <a:rPr lang="en-GB" sz="1200" kern="1200" dirty="0">
                <a:solidFill>
                  <a:schemeClr val="tx1"/>
                </a:solidFill>
                <a:effectLst/>
                <a:latin typeface="+mn-lt"/>
                <a:ea typeface="+mn-ea"/>
                <a:cs typeface="+mn-cs"/>
              </a:rPr>
              <a:t>The Alcohol Use Disorders Identification Test (AUDIT) identified harmful  and severe alcohol-related problems. A structured interview checklist identified drug types used (ever, past year, past month) and whether associated problems were present (economic, domestic, social, legal or interpersonal).</a:t>
            </a:r>
          </a:p>
          <a:p>
            <a:r>
              <a:rPr lang="en-GB" sz="1200" b="1" kern="1200" dirty="0">
                <a:solidFill>
                  <a:schemeClr val="tx1"/>
                </a:solidFill>
                <a:effectLst/>
                <a:latin typeface="+mn-lt"/>
                <a:ea typeface="+mn-ea"/>
                <a:cs typeface="+mn-cs"/>
              </a:rPr>
              <a:t>Drug use</a:t>
            </a:r>
          </a:p>
          <a:p>
            <a:r>
              <a:rPr lang="en-GB" sz="1200" kern="1200" dirty="0">
                <a:solidFill>
                  <a:schemeClr val="tx1"/>
                </a:solidFill>
                <a:effectLst/>
                <a:latin typeface="+mn-lt"/>
                <a:ea typeface="+mn-ea"/>
                <a:cs typeface="+mn-cs"/>
              </a:rPr>
              <a:t> Problem drug use was defined as self-reported presence of one or more of the above drug-related problems or care coordinator assessment of misuse. The Severity of Dependence Scale  assessed drug dependency. These assessments were implemented in each treatment population. To assess the reliability of self-reported drug use in </a:t>
            </a:r>
            <a:r>
              <a:rPr lang="en-GB" sz="1200" kern="1200" dirty="0" err="1">
                <a:solidFill>
                  <a:schemeClr val="tx1"/>
                </a:solidFill>
                <a:effectLst/>
                <a:latin typeface="+mn-lt"/>
                <a:ea typeface="+mn-ea"/>
                <a:cs typeface="+mn-cs"/>
              </a:rPr>
              <a:t>CMHT</a:t>
            </a:r>
            <a:r>
              <a:rPr lang="en-GB" sz="1200" kern="1200" dirty="0">
                <a:solidFill>
                  <a:schemeClr val="tx1"/>
                </a:solidFill>
                <a:effectLst/>
                <a:latin typeface="+mn-lt"/>
                <a:ea typeface="+mn-ea"/>
                <a:cs typeface="+mn-cs"/>
              </a:rPr>
              <a:t> patients we tested hair and urine samples, obtained from a random subsample of participants, by means of chromatography and mass spectrometry analysis. Samples were obtained contemporaneously with self-report data. However, consent for hair and urine testing was obtained separately after each interview assessment. </a:t>
            </a:r>
          </a:p>
          <a:p>
            <a:endParaRPr lang="en-GB" dirty="0"/>
          </a:p>
        </p:txBody>
      </p:sp>
      <p:sp>
        <p:nvSpPr>
          <p:cNvPr id="4" name="Slide Number Placeholder 3"/>
          <p:cNvSpPr>
            <a:spLocks noGrp="1"/>
          </p:cNvSpPr>
          <p:nvPr>
            <p:ph type="sldNum" sz="quarter" idx="10"/>
          </p:nvPr>
        </p:nvSpPr>
        <p:spPr/>
        <p:txBody>
          <a:bodyPr/>
          <a:lstStyle/>
          <a:p>
            <a:fld id="{86E623EF-F146-4267-9795-02424D1632A7}" type="slidenum">
              <a:rPr lang="en-GB" smtClean="0"/>
              <a:t>12</a:t>
            </a:fld>
            <a:endParaRPr lang="en-GB"/>
          </a:p>
        </p:txBody>
      </p:sp>
    </p:spTree>
    <p:extLst>
      <p:ext uri="{BB962C8B-B14F-4D97-AF65-F5344CB8AC3E}">
        <p14:creationId xmlns:p14="http://schemas.microsoft.com/office/powerpoint/2010/main" val="415442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BB147-E450-4EEF-8623-4E3636844D62}" type="slidenum">
              <a:rPr lang="en-US" altLang="en-US"/>
              <a:pPr/>
              <a:t>13</a:t>
            </a:fld>
            <a:endParaRPr lang="en-US" altLang="en-US"/>
          </a:p>
        </p:txBody>
      </p:sp>
      <p:sp>
        <p:nvSpPr>
          <p:cNvPr id="41986" name="Rectangle 2"/>
          <p:cNvSpPr>
            <a:spLocks noGrp="1" noRot="1" noChangeAspect="1" noChangeArrowheads="1" noTextEdit="1"/>
          </p:cNvSpPr>
          <p:nvPr>
            <p:ph type="sldImg"/>
          </p:nvPr>
        </p:nvSpPr>
        <p:spPr>
          <a:xfrm>
            <a:off x="1296988" y="798513"/>
            <a:ext cx="4264025" cy="3197225"/>
          </a:xfrm>
          <a:ln/>
        </p:spPr>
      </p:sp>
      <p:sp>
        <p:nvSpPr>
          <p:cNvPr id="41987" name="Rectangle 3"/>
          <p:cNvSpPr>
            <a:spLocks noGrp="1" noChangeArrowheads="1"/>
          </p:cNvSpPr>
          <p:nvPr>
            <p:ph type="body" idx="1"/>
          </p:nvPr>
        </p:nvSpPr>
        <p:spPr>
          <a:xfrm>
            <a:off x="914400" y="4357688"/>
            <a:ext cx="5029200" cy="4133850"/>
          </a:xfrm>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8779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04139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263961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17878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2582297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511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pPr fontAlgn="base">
              <a:spcBef>
                <a:spcPct val="0"/>
              </a:spcBef>
              <a:spcAft>
                <a:spcPct val="0"/>
              </a:spcAft>
            </a:pPr>
            <a:endParaRPr lang="en-US" altLang="en-US">
              <a:solidFill>
                <a:srgbClr val="000000"/>
              </a:solidFill>
            </a:endParaRPr>
          </a:p>
        </p:txBody>
      </p:sp>
      <p:sp>
        <p:nvSpPr>
          <p:cNvPr id="6" name="Rectangle 5"/>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pPr fontAlgn="base">
              <a:spcBef>
                <a:spcPct val="0"/>
              </a:spcBef>
              <a:spcAft>
                <a:spcPct val="0"/>
              </a:spcAft>
            </a:pPr>
            <a:endParaRPr lang="en-US" altLang="en-US">
              <a:solidFill>
                <a:srgbClr val="000000"/>
              </a:solidFill>
            </a:endParaRPr>
          </a:p>
        </p:txBody>
      </p:sp>
      <p:sp>
        <p:nvSpPr>
          <p:cNvPr id="7" name="Rectangle 6"/>
          <p:cNvSpPr>
            <a:spLocks noGrp="1" noChangeArrowheads="1"/>
          </p:cNvSpPr>
          <p:nvPr>
            <p:ph type="sldNum" sz="quarter" idx="12"/>
          </p:nvPr>
        </p:nvSpPr>
        <p:spPr>
          <a:xfrm>
            <a:off x="0" y="0"/>
            <a:ext cx="0" cy="0"/>
          </a:xfrm>
        </p:spPr>
        <p:txBody>
          <a:bodyPr/>
          <a:lstStyle>
            <a:lvl1pPr eaLnBrk="1" hangingPunct="1">
              <a:defRPr>
                <a:latin typeface="Arial" charset="0"/>
                <a:ea typeface="Arial" charset="0"/>
                <a:cs typeface="Arial" charset="0"/>
              </a:defRPr>
            </a:lvl1pPr>
          </a:lstStyle>
          <a:p>
            <a:pPr fontAlgn="base">
              <a:spcBef>
                <a:spcPct val="0"/>
              </a:spcBef>
              <a:spcAft>
                <a:spcPct val="0"/>
              </a:spcAft>
            </a:pPr>
            <a:fld id="{44929089-94BD-4A47-A9F3-AD7AE2CB9D25}"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4298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endParaRPr lang="en-US" altLang="en-US">
              <a:solidFill>
                <a:srgbClr val="000000"/>
              </a:solidFill>
            </a:endParaRPr>
          </a:p>
        </p:txBody>
      </p:sp>
      <p:sp>
        <p:nvSpPr>
          <p:cNvPr id="5" name="Rectangle 5"/>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endParaRPr lang="en-US" altLang="en-US">
              <a:solidFill>
                <a:srgbClr val="000000"/>
              </a:solidFill>
            </a:endParaRPr>
          </a:p>
        </p:txBody>
      </p:sp>
      <p:sp>
        <p:nvSpPr>
          <p:cNvPr id="6" name="Rectangle 6"/>
          <p:cNvSpPr>
            <a:spLocks noGrp="1" noChangeArrowheads="1"/>
          </p:cNvSpPr>
          <p:nvPr>
            <p:ph type="sldNum" sz="quarter" idx="12"/>
          </p:nvPr>
        </p:nvSpPr>
        <p:spPr>
          <a:xfrm>
            <a:off x="0" y="0"/>
            <a:ext cx="0" cy="0"/>
          </a:xfrm>
        </p:spPr>
        <p:txBody>
          <a:bodyPr/>
          <a:lstStyle>
            <a:lvl1pPr eaLnBrk="1" hangingPunct="1">
              <a:defRPr>
                <a:latin typeface="Arial" charset="0"/>
                <a:ea typeface="Arial" charset="0"/>
                <a:cs typeface="Arial" charset="0"/>
              </a:defRPr>
            </a:lvl1pPr>
          </a:lstStyle>
          <a:p>
            <a:fld id="{AEAC6676-A76E-4CB8-808E-44C250985394}"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9121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xfrm>
            <a:off x="0" y="0"/>
            <a:ext cx="0" cy="0"/>
          </a:xfrm>
        </p:spPr>
        <p:txBody>
          <a:bodyPr/>
          <a:lstStyle>
            <a:lvl1pPr eaLnBrk="1" hangingPunct="1">
              <a:defRPr>
                <a:latin typeface="Arial" charset="0"/>
                <a:ea typeface="Arial" charset="0"/>
                <a:cs typeface="Arial" charset="0"/>
              </a:defRPr>
            </a:lvl1pPr>
          </a:lstStyle>
          <a:p>
            <a:fld id="{60AEDC04-05C6-4248-AE26-4BD72FA52A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987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3AC9686-9A50-4B4F-B018-BC63EF4715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275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4606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1766447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2473465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22626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4279813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348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endParaRPr lang="en-US" altLang="en-US">
              <a:solidFill>
                <a:srgbClr val="000000"/>
              </a:solidFill>
            </a:endParaRPr>
          </a:p>
        </p:txBody>
      </p:sp>
      <p:sp>
        <p:nvSpPr>
          <p:cNvPr id="3" name="Rectangle 5"/>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endParaRPr lang="en-US" altLang="en-US">
              <a:solidFill>
                <a:srgbClr val="000000"/>
              </a:solidFill>
            </a:endParaRPr>
          </a:p>
        </p:txBody>
      </p:sp>
      <p:sp>
        <p:nvSpPr>
          <p:cNvPr id="4" name="Rectangle 6"/>
          <p:cNvSpPr>
            <a:spLocks noGrp="1" noChangeArrowheads="1"/>
          </p:cNvSpPr>
          <p:nvPr>
            <p:ph type="sldNum" sz="quarter" idx="12"/>
          </p:nvPr>
        </p:nvSpPr>
        <p:spPr>
          <a:xfrm>
            <a:off x="0" y="0"/>
            <a:ext cx="0" cy="0"/>
          </a:xfrm>
        </p:spPr>
        <p:txBody>
          <a:bodyPr/>
          <a:lstStyle>
            <a:lvl1pPr eaLnBrk="1" hangingPunct="1">
              <a:defRPr>
                <a:latin typeface="Arial" charset="0"/>
                <a:ea typeface="Arial" charset="0"/>
                <a:cs typeface="Arial" charset="0"/>
              </a:defRPr>
            </a:lvl1pPr>
          </a:lstStyle>
          <a:p>
            <a:fld id="{60AEDC04-05C6-4248-AE26-4BD72FA52A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741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545539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23334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418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fld id="{8E7B725F-F283-493E-BE23-5EA40B0058E5}" type="datetimeFigureOut">
              <a:rPr lang="en-GB" smtClean="0"/>
              <a:t>08/07/2020</a:t>
            </a:fld>
            <a:endParaRPr lang="en-GB"/>
          </a:p>
        </p:txBody>
      </p:sp>
      <p:sp>
        <p:nvSpPr>
          <p:cNvPr id="5" name="Rectangle 5"/>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endParaRPr lang="en-GB"/>
          </a:p>
        </p:txBody>
      </p:sp>
      <p:sp>
        <p:nvSpPr>
          <p:cNvPr id="6" name="Rectangle 6"/>
          <p:cNvSpPr>
            <a:spLocks noGrp="1" noChangeArrowheads="1"/>
          </p:cNvSpPr>
          <p:nvPr>
            <p:ph type="sldNum" sz="quarter" idx="12"/>
          </p:nvPr>
        </p:nvSpPr>
        <p:spPr>
          <a:xfrm>
            <a:off x="0" y="0"/>
            <a:ext cx="0" cy="0"/>
          </a:xfrm>
        </p:spPr>
        <p:txBody>
          <a:bodyPr/>
          <a:lstStyle>
            <a:lvl1pPr eaLnBrk="1" hangingPunct="1">
              <a:defRPr>
                <a:latin typeface="Arial" charset="0"/>
                <a:ea typeface="Arial" charset="0"/>
                <a:cs typeface="Arial" charset="0"/>
              </a:defRPr>
            </a:lvl1pPr>
          </a:lstStyle>
          <a:p>
            <a:fld id="{1EE36FF0-E70B-4F97-82A8-5FC1B4B57890}" type="slidenum">
              <a:rPr lang="en-GB" smtClean="0"/>
              <a:t>‹#›</a:t>
            </a:fld>
            <a:endParaRPr lang="en-GB"/>
          </a:p>
        </p:txBody>
      </p:sp>
    </p:spTree>
    <p:extLst>
      <p:ext uri="{BB962C8B-B14F-4D97-AF65-F5344CB8AC3E}">
        <p14:creationId xmlns:p14="http://schemas.microsoft.com/office/powerpoint/2010/main" val="8686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fld id="{8E7B725F-F283-493E-BE23-5EA40B0058E5}" type="datetimeFigureOut">
              <a:rPr lang="en-GB" smtClean="0"/>
              <a:t>08/07/2020</a:t>
            </a:fld>
            <a:endParaRPr lang="en-GB"/>
          </a:p>
        </p:txBody>
      </p:sp>
      <p:sp>
        <p:nvSpPr>
          <p:cNvPr id="6" name="Rectangle 5"/>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endParaRPr lang="en-GB"/>
          </a:p>
        </p:txBody>
      </p:sp>
      <p:sp>
        <p:nvSpPr>
          <p:cNvPr id="7" name="Rectangle 6"/>
          <p:cNvSpPr>
            <a:spLocks noGrp="1" noChangeArrowheads="1"/>
          </p:cNvSpPr>
          <p:nvPr>
            <p:ph type="sldNum" sz="quarter" idx="12"/>
          </p:nvPr>
        </p:nvSpPr>
        <p:spPr>
          <a:xfrm>
            <a:off x="0" y="0"/>
            <a:ext cx="0" cy="0"/>
          </a:xfrm>
        </p:spPr>
        <p:txBody>
          <a:bodyPr/>
          <a:lstStyle>
            <a:lvl1pPr eaLnBrk="1" hangingPunct="1">
              <a:defRPr>
                <a:latin typeface="Arial" charset="0"/>
                <a:ea typeface="Arial" charset="0"/>
                <a:cs typeface="Arial" charset="0"/>
              </a:defRPr>
            </a:lvl1pPr>
          </a:lstStyle>
          <a:p>
            <a:fld id="{1EE36FF0-E70B-4F97-82A8-5FC1B4B57890}" type="slidenum">
              <a:rPr lang="en-GB" smtClean="0"/>
              <a:t>‹#›</a:t>
            </a:fld>
            <a:endParaRPr lang="en-GB"/>
          </a:p>
        </p:txBody>
      </p:sp>
    </p:spTree>
    <p:extLst>
      <p:ext uri="{BB962C8B-B14F-4D97-AF65-F5344CB8AC3E}">
        <p14:creationId xmlns:p14="http://schemas.microsoft.com/office/powerpoint/2010/main" val="123556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endParaRPr lang="en-US" altLang="en-US"/>
          </a:p>
        </p:txBody>
      </p:sp>
      <p:sp>
        <p:nvSpPr>
          <p:cNvPr id="5" name="Rectangle 5"/>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endParaRPr lang="en-US" altLang="en-US"/>
          </a:p>
        </p:txBody>
      </p:sp>
      <p:sp>
        <p:nvSpPr>
          <p:cNvPr id="6" name="Rectangle 6"/>
          <p:cNvSpPr>
            <a:spLocks noGrp="1" noChangeArrowheads="1"/>
          </p:cNvSpPr>
          <p:nvPr>
            <p:ph type="sldNum" sz="quarter" idx="12"/>
          </p:nvPr>
        </p:nvSpPr>
        <p:spPr>
          <a:xfrm>
            <a:off x="0" y="0"/>
            <a:ext cx="0" cy="0"/>
          </a:xfrm>
        </p:spPr>
        <p:txBody>
          <a:bodyPr/>
          <a:lstStyle>
            <a:lvl1pPr eaLnBrk="1" hangingPunct="1">
              <a:defRPr>
                <a:latin typeface="Arial" charset="0"/>
                <a:ea typeface="Arial" charset="0"/>
                <a:cs typeface="Arial" charset="0"/>
              </a:defRPr>
            </a:lvl1pPr>
          </a:lstStyle>
          <a:p>
            <a:fld id="{AEAC6676-A76E-4CB8-808E-44C250985394}" type="slidenum">
              <a:rPr lang="en-US" altLang="en-US" smtClean="0"/>
              <a:pPr/>
              <a:t>‹#›</a:t>
            </a:fld>
            <a:endParaRPr lang="en-US" altLang="en-US"/>
          </a:p>
        </p:txBody>
      </p:sp>
    </p:spTree>
    <p:extLst>
      <p:ext uri="{BB962C8B-B14F-4D97-AF65-F5344CB8AC3E}">
        <p14:creationId xmlns:p14="http://schemas.microsoft.com/office/powerpoint/2010/main" val="261652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fld id="{8E7B725F-F283-493E-BE23-5EA40B0058E5}" type="datetimeFigureOut">
              <a:rPr lang="en-GB" smtClean="0"/>
              <a:t>08/07/2020</a:t>
            </a:fld>
            <a:endParaRPr lang="en-GB"/>
          </a:p>
        </p:txBody>
      </p:sp>
      <p:sp>
        <p:nvSpPr>
          <p:cNvPr id="3" name="Rectangle 5"/>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endParaRPr lang="en-GB"/>
          </a:p>
        </p:txBody>
      </p:sp>
      <p:sp>
        <p:nvSpPr>
          <p:cNvPr id="4" name="Rectangle 6"/>
          <p:cNvSpPr>
            <a:spLocks noGrp="1" noChangeArrowheads="1"/>
          </p:cNvSpPr>
          <p:nvPr>
            <p:ph type="sldNum" sz="quarter" idx="12"/>
          </p:nvPr>
        </p:nvSpPr>
        <p:spPr>
          <a:xfrm>
            <a:off x="0" y="0"/>
            <a:ext cx="0" cy="0"/>
          </a:xfrm>
        </p:spPr>
        <p:txBody>
          <a:bodyPr/>
          <a:lstStyle>
            <a:lvl1pPr eaLnBrk="1" hangingPunct="1">
              <a:defRPr>
                <a:latin typeface="Arial" charset="0"/>
                <a:ea typeface="Arial" charset="0"/>
                <a:cs typeface="Arial" charset="0"/>
              </a:defRPr>
            </a:lvl1pPr>
          </a:lstStyle>
          <a:p>
            <a:fld id="{1EE36FF0-E70B-4F97-82A8-5FC1B4B57890}" type="slidenum">
              <a:rPr lang="en-GB" smtClean="0"/>
              <a:t>‹#›</a:t>
            </a:fld>
            <a:endParaRPr lang="en-GB"/>
          </a:p>
        </p:txBody>
      </p:sp>
    </p:spTree>
    <p:extLst>
      <p:ext uri="{BB962C8B-B14F-4D97-AF65-F5344CB8AC3E}">
        <p14:creationId xmlns:p14="http://schemas.microsoft.com/office/powerpoint/2010/main" val="154557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8"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1103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8"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35655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2" r:id="rId6"/>
    <p:sldLayoutId id="2147483693" r:id="rId7"/>
    <p:sldLayoutId id="2147483694" r:id="rId8"/>
    <p:sldLayoutId id="2147483695" r:id="rId9"/>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8"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414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5" r:id="rId6"/>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40731"/>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724400"/>
            <a:ext cx="179705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
          <p:cNvSpPr txBox="1">
            <a:spLocks noChangeArrowheads="1"/>
          </p:cNvSpPr>
          <p:nvPr/>
        </p:nvSpPr>
        <p:spPr bwMode="auto">
          <a:xfrm>
            <a:off x="384175" y="990600"/>
            <a:ext cx="81422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3600" b="1"/>
              <a:t>Substance Misuse Module                                                                                         </a:t>
            </a:r>
            <a:r>
              <a:rPr lang="en-GB" altLang="en-US" sz="3600"/>
              <a:t>	</a:t>
            </a:r>
          </a:p>
          <a:p>
            <a:r>
              <a:rPr lang="en-GB" altLang="en-US" sz="3600">
                <a:solidFill>
                  <a:srgbClr val="000000"/>
                </a:solidFill>
              </a:rPr>
              <a:t>	</a:t>
            </a:r>
          </a:p>
        </p:txBody>
      </p:sp>
      <p:sp>
        <p:nvSpPr>
          <p:cNvPr id="7173" name="TextBox 1"/>
          <p:cNvSpPr txBox="1">
            <a:spLocks noChangeArrowheads="1"/>
          </p:cNvSpPr>
          <p:nvPr/>
        </p:nvSpPr>
        <p:spPr bwMode="auto">
          <a:xfrm rot="10800000" flipV="1">
            <a:off x="1132047" y="3369619"/>
            <a:ext cx="71948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b="1" dirty="0">
                <a:ea typeface="Calibri" panose="020F0502020204030204" pitchFamily="34" charset="0"/>
              </a:rPr>
              <a:t>Diagnosis and Management of People with co-occurring mental health and alcohol/drug use conditions</a:t>
            </a:r>
            <a:r>
              <a:rPr lang="en-GB" altLang="en-US" sz="600" b="1" dirty="0"/>
              <a:t> </a:t>
            </a:r>
            <a:endParaRPr lang="en-GB" altLang="en-US" sz="2400" b="1" dirty="0"/>
          </a:p>
        </p:txBody>
      </p:sp>
      <p:sp>
        <p:nvSpPr>
          <p:cNvPr id="5" name="Rectangle 4"/>
          <p:cNvSpPr>
            <a:spLocks noChangeArrowheads="1"/>
          </p:cNvSpPr>
          <p:nvPr/>
        </p:nvSpPr>
        <p:spPr bwMode="auto">
          <a:xfrm>
            <a:off x="384176" y="2888783"/>
            <a:ext cx="81422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a:t>
            </a:r>
            <a:endParaRPr kumimoji="0" lang="en-GB"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32319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82555572"/>
              </p:ext>
            </p:extLst>
          </p:nvPr>
        </p:nvGraphicFramePr>
        <p:xfrm>
          <a:off x="251520" y="1832049"/>
          <a:ext cx="8568951" cy="4045222"/>
        </p:xfrm>
        <a:graphic>
          <a:graphicData uri="http://schemas.openxmlformats.org/drawingml/2006/table">
            <a:tbl>
              <a:tblPr>
                <a:tableStyleId>{5C22544A-7EE6-4342-B048-85BDC9FD1C3A}</a:tableStyleId>
              </a:tblPr>
              <a:tblGrid>
                <a:gridCol w="2232248">
                  <a:extLst>
                    <a:ext uri="{9D8B030D-6E8A-4147-A177-3AD203B41FA5}">
                      <a16:colId xmlns:a16="http://schemas.microsoft.com/office/drawing/2014/main" val="2269198071"/>
                    </a:ext>
                  </a:extLst>
                </a:gridCol>
                <a:gridCol w="1076988">
                  <a:extLst>
                    <a:ext uri="{9D8B030D-6E8A-4147-A177-3AD203B41FA5}">
                      <a16:colId xmlns:a16="http://schemas.microsoft.com/office/drawing/2014/main" val="1409608396"/>
                    </a:ext>
                  </a:extLst>
                </a:gridCol>
                <a:gridCol w="1051943">
                  <a:extLst>
                    <a:ext uri="{9D8B030D-6E8A-4147-A177-3AD203B41FA5}">
                      <a16:colId xmlns:a16="http://schemas.microsoft.com/office/drawing/2014/main" val="2209977475"/>
                    </a:ext>
                  </a:extLst>
                </a:gridCol>
                <a:gridCol w="1051943">
                  <a:extLst>
                    <a:ext uri="{9D8B030D-6E8A-4147-A177-3AD203B41FA5}">
                      <a16:colId xmlns:a16="http://schemas.microsoft.com/office/drawing/2014/main" val="3039602735"/>
                    </a:ext>
                  </a:extLst>
                </a:gridCol>
                <a:gridCol w="1051943">
                  <a:extLst>
                    <a:ext uri="{9D8B030D-6E8A-4147-A177-3AD203B41FA5}">
                      <a16:colId xmlns:a16="http://schemas.microsoft.com/office/drawing/2014/main" val="2994059787"/>
                    </a:ext>
                  </a:extLst>
                </a:gridCol>
                <a:gridCol w="1051943">
                  <a:extLst>
                    <a:ext uri="{9D8B030D-6E8A-4147-A177-3AD203B41FA5}">
                      <a16:colId xmlns:a16="http://schemas.microsoft.com/office/drawing/2014/main" val="2290334312"/>
                    </a:ext>
                  </a:extLst>
                </a:gridCol>
                <a:gridCol w="1051943">
                  <a:extLst>
                    <a:ext uri="{9D8B030D-6E8A-4147-A177-3AD203B41FA5}">
                      <a16:colId xmlns:a16="http://schemas.microsoft.com/office/drawing/2014/main" val="1518458959"/>
                    </a:ext>
                  </a:extLst>
                </a:gridCol>
              </a:tblGrid>
              <a:tr h="1116500">
                <a:tc>
                  <a:txBody>
                    <a:bodyPr/>
                    <a:lstStyle/>
                    <a:p>
                      <a:pPr algn="l" fontAlgn="b"/>
                      <a:endParaRPr lang="en-GB" sz="18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B" sz="1800" u="none" strike="noStrike" dirty="0">
                          <a:effectLst/>
                        </a:rPr>
                        <a:t>T2 onset of illicit drug use among T1 non-users</a:t>
                      </a:r>
                      <a:endParaRPr lang="en-GB"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gridSpan="2">
                  <a:txBody>
                    <a:bodyPr/>
                    <a:lstStyle/>
                    <a:p>
                      <a:pPr algn="ctr" fontAlgn="b"/>
                      <a:r>
                        <a:rPr lang="en-GB" sz="1800" u="none" strike="noStrike" dirty="0">
                          <a:effectLst/>
                        </a:rPr>
                        <a:t>T2 onset of illicit drug  </a:t>
                      </a:r>
                      <a:r>
                        <a:rPr lang="en-GB" sz="1800" b="0" i="0" u="none" strike="noStrike" kern="1200" baseline="0" dirty="0">
                          <a:solidFill>
                            <a:schemeClr val="tx1"/>
                          </a:solidFill>
                          <a:latin typeface="+mn-lt"/>
                          <a:ea typeface="+mn-ea"/>
                          <a:cs typeface="+mn-cs"/>
                        </a:rPr>
                        <a:t>abuse among T1 non abusive users</a:t>
                      </a:r>
                      <a:endParaRPr lang="en-GB"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gridSpan="2">
                  <a:txBody>
                    <a:bodyPr/>
                    <a:lstStyle/>
                    <a:p>
                      <a:pPr algn="ctr" fontAlgn="b"/>
                      <a:r>
                        <a:rPr lang="en-GB" sz="1800" u="none" strike="noStrike">
                          <a:effectLst/>
                        </a:rPr>
                        <a:t>T2 onset of illicit drug dependence among abusers</a:t>
                      </a:r>
                      <a:endParaRPr lang="en-GB" sz="18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extLst>
                  <a:ext uri="{0D108BD9-81ED-4DB2-BD59-A6C34878D82A}">
                    <a16:rowId xmlns:a16="http://schemas.microsoft.com/office/drawing/2014/main" val="102868364"/>
                  </a:ext>
                </a:extLst>
              </a:tr>
              <a:tr h="288010">
                <a:tc>
                  <a:txBody>
                    <a:bodyPr/>
                    <a:lstStyle/>
                    <a:p>
                      <a:pPr algn="l" fontAlgn="b"/>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OR</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(95% CI)</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OR</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(95% CI)</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OR</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(95% CI)</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99612378"/>
                  </a:ext>
                </a:extLst>
              </a:tr>
              <a:tr h="288010">
                <a:tc>
                  <a:txBody>
                    <a:bodyPr/>
                    <a:lstStyle/>
                    <a:p>
                      <a:pPr algn="l" fontAlgn="b"/>
                      <a:r>
                        <a:rPr lang="en-GB" sz="1800" u="none" strike="noStrike">
                          <a:effectLst/>
                        </a:rPr>
                        <a:t>Major depression</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dirty="0">
                          <a:effectLst/>
                        </a:rPr>
                        <a:t>1.9*</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(1.2-3.1)</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0.8</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(0.4-1.6)</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0.9</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(0.4-1.9)</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75148249"/>
                  </a:ext>
                </a:extLst>
              </a:tr>
              <a:tr h="286331">
                <a:tc>
                  <a:txBody>
                    <a:bodyPr/>
                    <a:lstStyle/>
                    <a:p>
                      <a:pPr algn="l" fontAlgn="b"/>
                      <a:r>
                        <a:rPr lang="en-GB" sz="1800" u="none" strike="noStrike" dirty="0">
                          <a:effectLst/>
                        </a:rPr>
                        <a:t>Bipolar</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2.1</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(0.6-6.5)</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dirty="0">
                          <a:effectLst/>
                        </a:rPr>
                        <a:t>2.8*</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(1.1-7.2)</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dirty="0">
                          <a:effectLst/>
                        </a:rPr>
                        <a:t>3.2*</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(1.3-7.7)</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6377524"/>
                  </a:ext>
                </a:extLst>
              </a:tr>
              <a:tr h="286331">
                <a:tc>
                  <a:txBody>
                    <a:bodyPr/>
                    <a:lstStyle/>
                    <a:p>
                      <a:pPr algn="l" fontAlgn="b"/>
                      <a:r>
                        <a:rPr lang="en-GB" sz="1800" u="none" strike="noStrike" dirty="0">
                          <a:effectLst/>
                        </a:rPr>
                        <a:t>Any mood disorder</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dirty="0">
                          <a:effectLst/>
                        </a:rPr>
                        <a:t>1.7*</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(1.0-2.8)</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1.1</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(0.6-2.1)</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1.1</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(0.6-2.0)</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5665080"/>
                  </a:ext>
                </a:extLst>
              </a:tr>
              <a:tr h="288010">
                <a:tc>
                  <a:txBody>
                    <a:bodyPr/>
                    <a:lstStyle/>
                    <a:p>
                      <a:pPr algn="l" fontAlgn="b"/>
                      <a:r>
                        <a:rPr lang="en-GB" sz="1800" u="none" strike="noStrike">
                          <a:effectLst/>
                        </a:rPr>
                        <a:t>GAD</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1.9</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(0.9-4.3)</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0.6</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(0.2-2.4)</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0.9</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(0.2-4.9)</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7137487"/>
                  </a:ext>
                </a:extLst>
              </a:tr>
              <a:tr h="288010">
                <a:tc>
                  <a:txBody>
                    <a:bodyPr/>
                    <a:lstStyle/>
                    <a:p>
                      <a:pPr algn="l" fontAlgn="b"/>
                      <a:r>
                        <a:rPr lang="en-GB" sz="1800" u="none" strike="noStrike">
                          <a:effectLst/>
                        </a:rPr>
                        <a:t>PTSD</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2.1</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(0.9-4.8)</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1.5</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(0.6-3.8)</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2.3</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(0.8-6.9)</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1750458"/>
                  </a:ext>
                </a:extLst>
              </a:tr>
              <a:tr h="288010">
                <a:tc>
                  <a:txBody>
                    <a:bodyPr/>
                    <a:lstStyle/>
                    <a:p>
                      <a:pPr algn="l" fontAlgn="b"/>
                      <a:r>
                        <a:rPr lang="en-GB" sz="1800" u="none" strike="noStrike">
                          <a:effectLst/>
                        </a:rPr>
                        <a:t>Agoraphobia</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1.5</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(0.7-3.5)</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2.3</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(0.9-5.6)</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1.2</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(0.3-5.4)</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5409488"/>
                  </a:ext>
                </a:extLst>
              </a:tr>
              <a:tr h="341669">
                <a:tc>
                  <a:txBody>
                    <a:bodyPr/>
                    <a:lstStyle/>
                    <a:p>
                      <a:pPr algn="l" fontAlgn="b"/>
                      <a:r>
                        <a:rPr lang="en-GB" sz="1800" u="none" strike="noStrike" dirty="0">
                          <a:effectLst/>
                        </a:rPr>
                        <a:t>Any Anxiety Disorder</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a:effectLst/>
                        </a:rPr>
                        <a:t>2.3*</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(1.5-3.4)</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a:effectLst/>
                        </a:rPr>
                        <a:t>1.7*</a:t>
                      </a:r>
                      <a:endParaRPr lang="en-GB"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(1.0-3.0)</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1.9</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(0.9-4.1)</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1823689"/>
                  </a:ext>
                </a:extLst>
              </a:tr>
              <a:tr h="288010">
                <a:tc>
                  <a:txBody>
                    <a:bodyPr/>
                    <a:lstStyle/>
                    <a:p>
                      <a:pPr algn="l" fontAlgn="b"/>
                      <a:r>
                        <a:rPr lang="en-GB" sz="1800" u="none" strike="noStrike" dirty="0">
                          <a:effectLst/>
                        </a:rPr>
                        <a:t>ADHD</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dirty="0">
                          <a:effectLst/>
                        </a:rPr>
                        <a:t>4.3*</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(2.1-8.5)</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dirty="0">
                          <a:effectLst/>
                        </a:rPr>
                        <a:t>2.8*</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(1.3-5.9)</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dirty="0">
                          <a:effectLst/>
                        </a:rPr>
                        <a:t>2.9*</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(1.1-7.7)</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2432008"/>
                  </a:ext>
                </a:extLst>
              </a:tr>
              <a:tr h="286331">
                <a:tc>
                  <a:txBody>
                    <a:bodyPr/>
                    <a:lstStyle/>
                    <a:p>
                      <a:pPr algn="l" fontAlgn="b"/>
                      <a:r>
                        <a:rPr lang="en-GB" sz="1800" u="none" strike="noStrike">
                          <a:effectLst/>
                        </a:rPr>
                        <a:t>ASPD</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2.2</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(0.1-48.1)</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2.7</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(0.9-8.4)</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1</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(0.2-6.2)</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3360330"/>
                  </a:ext>
                </a:extLst>
              </a:tr>
            </a:tbl>
          </a:graphicData>
        </a:graphic>
      </p:graphicFrame>
      <p:sp>
        <p:nvSpPr>
          <p:cNvPr id="5" name="TextBox 4"/>
          <p:cNvSpPr txBox="1"/>
          <p:nvPr/>
        </p:nvSpPr>
        <p:spPr>
          <a:xfrm>
            <a:off x="251520" y="908719"/>
            <a:ext cx="6480720" cy="369332"/>
          </a:xfrm>
          <a:prstGeom prst="rect">
            <a:avLst/>
          </a:prstGeom>
          <a:noFill/>
        </p:spPr>
        <p:txBody>
          <a:bodyPr wrap="square" rtlCol="0">
            <a:spAutoFit/>
          </a:bodyPr>
          <a:lstStyle/>
          <a:p>
            <a:r>
              <a:rPr lang="en-GB" b="1" dirty="0"/>
              <a:t>Mental disorders as risk factors for use of illicit drugs</a:t>
            </a:r>
            <a:endParaRPr lang="en-GB" dirty="0"/>
          </a:p>
        </p:txBody>
      </p:sp>
      <p:sp>
        <p:nvSpPr>
          <p:cNvPr id="6" name="TextBox 5"/>
          <p:cNvSpPr txBox="1"/>
          <p:nvPr/>
        </p:nvSpPr>
        <p:spPr>
          <a:xfrm>
            <a:off x="7210111" y="6581001"/>
            <a:ext cx="2251882" cy="276999"/>
          </a:xfrm>
          <a:prstGeom prst="rect">
            <a:avLst/>
          </a:prstGeom>
          <a:noFill/>
        </p:spPr>
        <p:txBody>
          <a:bodyPr wrap="square" rtlCol="0">
            <a:spAutoFit/>
          </a:bodyPr>
          <a:lstStyle/>
          <a:p>
            <a:r>
              <a:rPr lang="en-GB" sz="1200" dirty="0"/>
              <a:t>* Statistically significant </a:t>
            </a:r>
          </a:p>
        </p:txBody>
      </p:sp>
      <p:sp>
        <p:nvSpPr>
          <p:cNvPr id="8" name="TextBox 7"/>
          <p:cNvSpPr txBox="1"/>
          <p:nvPr/>
        </p:nvSpPr>
        <p:spPr>
          <a:xfrm>
            <a:off x="492115" y="6211669"/>
            <a:ext cx="7416824" cy="646331"/>
          </a:xfrm>
          <a:prstGeom prst="rect">
            <a:avLst/>
          </a:prstGeom>
          <a:noFill/>
        </p:spPr>
        <p:txBody>
          <a:bodyPr wrap="square" rtlCol="0">
            <a:spAutoFit/>
          </a:bodyPr>
          <a:lstStyle/>
          <a:p>
            <a:r>
              <a:rPr lang="en-GB" sz="1200" dirty="0" err="1"/>
              <a:t>Swendsen</a:t>
            </a:r>
            <a:r>
              <a:rPr lang="en-GB" sz="1200" dirty="0"/>
              <a:t>, J., Conway, K. P., </a:t>
            </a:r>
            <a:r>
              <a:rPr lang="en-GB" sz="1200" dirty="0" err="1"/>
              <a:t>Degenhardt</a:t>
            </a:r>
            <a:r>
              <a:rPr lang="en-GB" sz="1200" dirty="0"/>
              <a:t>, L., </a:t>
            </a:r>
            <a:r>
              <a:rPr lang="en-GB" sz="1200" dirty="0" err="1"/>
              <a:t>Glantz</a:t>
            </a:r>
            <a:r>
              <a:rPr lang="en-GB" sz="1200" dirty="0"/>
              <a:t>, M., </a:t>
            </a:r>
            <a:r>
              <a:rPr lang="en-GB" sz="1200" dirty="0" err="1"/>
              <a:t>Jin</a:t>
            </a:r>
            <a:r>
              <a:rPr lang="en-GB" sz="1200" dirty="0"/>
              <a:t>, R., </a:t>
            </a:r>
            <a:r>
              <a:rPr lang="en-GB" sz="1200" dirty="0" err="1"/>
              <a:t>Merikangas</a:t>
            </a:r>
            <a:r>
              <a:rPr lang="en-GB" sz="1200" dirty="0"/>
              <a:t>, K. R., ... &amp; Kessler, R. C. (2010). Mental disorders as risk factors for substance use, abuse and dependence: results from the 10‐year follow‐up of the National Comorbidity Survey. Addiction, 105(6), 1117-1128</a:t>
            </a:r>
          </a:p>
        </p:txBody>
      </p:sp>
    </p:spTree>
    <p:extLst>
      <p:ext uri="{BB962C8B-B14F-4D97-AF65-F5344CB8AC3E}">
        <p14:creationId xmlns:p14="http://schemas.microsoft.com/office/powerpoint/2010/main" val="377526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2114" y="908719"/>
            <a:ext cx="7416825" cy="369332"/>
          </a:xfrm>
          <a:prstGeom prst="rect">
            <a:avLst/>
          </a:prstGeom>
          <a:noFill/>
        </p:spPr>
        <p:txBody>
          <a:bodyPr wrap="square" rtlCol="0">
            <a:spAutoFit/>
          </a:bodyPr>
          <a:lstStyle/>
          <a:p>
            <a:r>
              <a:rPr lang="en-GB" b="1" dirty="0"/>
              <a:t>Mental disorders as risk factors for alcohol use</a:t>
            </a:r>
          </a:p>
        </p:txBody>
      </p:sp>
      <p:sp>
        <p:nvSpPr>
          <p:cNvPr id="8" name="TextBox 7"/>
          <p:cNvSpPr txBox="1"/>
          <p:nvPr/>
        </p:nvSpPr>
        <p:spPr>
          <a:xfrm>
            <a:off x="492115" y="6211669"/>
            <a:ext cx="7416824" cy="646331"/>
          </a:xfrm>
          <a:prstGeom prst="rect">
            <a:avLst/>
          </a:prstGeom>
          <a:noFill/>
        </p:spPr>
        <p:txBody>
          <a:bodyPr wrap="square" rtlCol="0">
            <a:spAutoFit/>
          </a:bodyPr>
          <a:lstStyle/>
          <a:p>
            <a:r>
              <a:rPr lang="en-GB" sz="1200" b="1" dirty="0" err="1"/>
              <a:t>Swe</a:t>
            </a:r>
            <a:r>
              <a:rPr lang="en-GB" sz="1200" dirty="0" err="1"/>
              <a:t>ndsen</a:t>
            </a:r>
            <a:r>
              <a:rPr lang="en-GB" sz="1200" dirty="0"/>
              <a:t>, J., Conway, K. P., </a:t>
            </a:r>
            <a:r>
              <a:rPr lang="en-GB" sz="1200" dirty="0" err="1"/>
              <a:t>Degenhardt</a:t>
            </a:r>
            <a:r>
              <a:rPr lang="en-GB" sz="1200" dirty="0"/>
              <a:t>, L., </a:t>
            </a:r>
            <a:r>
              <a:rPr lang="en-GB" sz="1200" dirty="0" err="1"/>
              <a:t>Glantz</a:t>
            </a:r>
            <a:r>
              <a:rPr lang="en-GB" sz="1200" dirty="0"/>
              <a:t>, M., </a:t>
            </a:r>
            <a:r>
              <a:rPr lang="en-GB" sz="1200" dirty="0" err="1"/>
              <a:t>Jin</a:t>
            </a:r>
            <a:r>
              <a:rPr lang="en-GB" sz="1200" dirty="0"/>
              <a:t>, R., </a:t>
            </a:r>
            <a:r>
              <a:rPr lang="en-GB" sz="1200" dirty="0" err="1"/>
              <a:t>Merikangas</a:t>
            </a:r>
            <a:r>
              <a:rPr lang="en-GB" sz="1200" dirty="0"/>
              <a:t>, K. R., ... &amp; Kessler, R. C. (2010). Mental disorders as risk factors for substance use, abuse and dependence: results from the 10‐year follow‐up of the National Comorbidity Survey. Addiction, 105(6), 1117-1128</a:t>
            </a:r>
          </a:p>
        </p:txBody>
      </p:sp>
      <p:graphicFrame>
        <p:nvGraphicFramePr>
          <p:cNvPr id="2" name="Table 1"/>
          <p:cNvGraphicFramePr>
            <a:graphicFrameLocks noGrp="1"/>
          </p:cNvGraphicFramePr>
          <p:nvPr>
            <p:extLst>
              <p:ext uri="{D42A27DB-BD31-4B8C-83A1-F6EECF244321}">
                <p14:modId xmlns:p14="http://schemas.microsoft.com/office/powerpoint/2010/main" val="501841207"/>
              </p:ext>
            </p:extLst>
          </p:nvPr>
        </p:nvGraphicFramePr>
        <p:xfrm>
          <a:off x="251521" y="1412776"/>
          <a:ext cx="7992889" cy="4721734"/>
        </p:xfrm>
        <a:graphic>
          <a:graphicData uri="http://schemas.openxmlformats.org/drawingml/2006/table">
            <a:tbl>
              <a:tblPr>
                <a:tableStyleId>{5C22544A-7EE6-4342-B048-85BDC9FD1C3A}</a:tableStyleId>
              </a:tblPr>
              <a:tblGrid>
                <a:gridCol w="2105544">
                  <a:extLst>
                    <a:ext uri="{9D8B030D-6E8A-4147-A177-3AD203B41FA5}">
                      <a16:colId xmlns:a16="http://schemas.microsoft.com/office/drawing/2014/main" val="2931502209"/>
                    </a:ext>
                  </a:extLst>
                </a:gridCol>
                <a:gridCol w="981224">
                  <a:extLst>
                    <a:ext uri="{9D8B030D-6E8A-4147-A177-3AD203B41FA5}">
                      <a16:colId xmlns:a16="http://schemas.microsoft.com/office/drawing/2014/main" val="3873994593"/>
                    </a:ext>
                  </a:extLst>
                </a:gridCol>
                <a:gridCol w="1201262">
                  <a:extLst>
                    <a:ext uri="{9D8B030D-6E8A-4147-A177-3AD203B41FA5}">
                      <a16:colId xmlns:a16="http://schemas.microsoft.com/office/drawing/2014/main" val="85813695"/>
                    </a:ext>
                  </a:extLst>
                </a:gridCol>
                <a:gridCol w="761186">
                  <a:extLst>
                    <a:ext uri="{9D8B030D-6E8A-4147-A177-3AD203B41FA5}">
                      <a16:colId xmlns:a16="http://schemas.microsoft.com/office/drawing/2014/main" val="855680211"/>
                    </a:ext>
                  </a:extLst>
                </a:gridCol>
                <a:gridCol w="981224">
                  <a:extLst>
                    <a:ext uri="{9D8B030D-6E8A-4147-A177-3AD203B41FA5}">
                      <a16:colId xmlns:a16="http://schemas.microsoft.com/office/drawing/2014/main" val="3004769861"/>
                    </a:ext>
                  </a:extLst>
                </a:gridCol>
                <a:gridCol w="781662">
                  <a:extLst>
                    <a:ext uri="{9D8B030D-6E8A-4147-A177-3AD203B41FA5}">
                      <a16:colId xmlns:a16="http://schemas.microsoft.com/office/drawing/2014/main" val="1953243226"/>
                    </a:ext>
                  </a:extLst>
                </a:gridCol>
                <a:gridCol w="1180787">
                  <a:extLst>
                    <a:ext uri="{9D8B030D-6E8A-4147-A177-3AD203B41FA5}">
                      <a16:colId xmlns:a16="http://schemas.microsoft.com/office/drawing/2014/main" val="1077244559"/>
                    </a:ext>
                  </a:extLst>
                </a:gridCol>
              </a:tblGrid>
              <a:tr h="1074334">
                <a:tc>
                  <a:txBody>
                    <a:bodyPr/>
                    <a:lstStyle/>
                    <a:p>
                      <a:pPr algn="l" fontAlgn="b"/>
                      <a:endParaRPr lang="en-GB" sz="18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GB" sz="1800" u="none" strike="noStrike" dirty="0">
                          <a:effectLst/>
                        </a:rPr>
                        <a:t>T2 onset of regular alcohol use among T1 nonusers / non-regular users2</a:t>
                      </a:r>
                      <a:endParaRPr lang="en-GB"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gridSpan="2">
                  <a:txBody>
                    <a:bodyPr/>
                    <a:lstStyle/>
                    <a:p>
                      <a:pPr algn="ctr" fontAlgn="b"/>
                      <a:r>
                        <a:rPr lang="en-GB" sz="1800" u="none" strike="noStrike" dirty="0">
                          <a:effectLst/>
                        </a:rPr>
                        <a:t>T2 onset of alcohol abuse among regular users</a:t>
                      </a:r>
                      <a:endParaRPr lang="en-GB"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gridSpan="2">
                  <a:txBody>
                    <a:bodyPr/>
                    <a:lstStyle/>
                    <a:p>
                      <a:pPr algn="ctr" fontAlgn="b"/>
                      <a:r>
                        <a:rPr lang="en-GB" sz="1800" u="none" strike="noStrike">
                          <a:effectLst/>
                        </a:rPr>
                        <a:t>T2 onset of alcohol dependence among abusers</a:t>
                      </a:r>
                      <a:endParaRPr lang="en-GB" sz="18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extLst>
                  <a:ext uri="{0D108BD9-81ED-4DB2-BD59-A6C34878D82A}">
                    <a16:rowId xmlns:a16="http://schemas.microsoft.com/office/drawing/2014/main" val="3286647364"/>
                  </a:ext>
                </a:extLst>
              </a:tr>
              <a:tr h="275518">
                <a:tc>
                  <a:txBody>
                    <a:bodyPr/>
                    <a:lstStyle/>
                    <a:p>
                      <a:pPr algn="l" fontAlgn="b"/>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OR</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(95% CI)</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OR</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(95% CI)</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OR</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(95% CI)</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7648450"/>
                  </a:ext>
                </a:extLst>
              </a:tr>
              <a:tr h="275518">
                <a:tc>
                  <a:txBody>
                    <a:bodyPr/>
                    <a:lstStyle/>
                    <a:p>
                      <a:pPr algn="l" fontAlgn="b"/>
                      <a:r>
                        <a:rPr lang="en-GB" sz="1800" u="none" strike="noStrike">
                          <a:effectLst/>
                        </a:rPr>
                        <a:t>Major Depression</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1.6</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(0.9-3.0)</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1.4</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(0.9-2.2)</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1.5</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(0.6-4.3)</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2551033"/>
                  </a:ext>
                </a:extLst>
              </a:tr>
              <a:tr h="275518">
                <a:tc>
                  <a:txBody>
                    <a:bodyPr/>
                    <a:lstStyle/>
                    <a:p>
                      <a:pPr algn="l" fontAlgn="b"/>
                      <a:r>
                        <a:rPr lang="en-GB" sz="1800" u="none" strike="noStrike">
                          <a:effectLst/>
                        </a:rPr>
                        <a:t>Bipolar</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0.8</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(0.2-2.6)</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2.5</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(0.7-8.7)</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2.6</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(0.7-8.9)</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818949"/>
                  </a:ext>
                </a:extLst>
              </a:tr>
              <a:tr h="275518">
                <a:tc>
                  <a:txBody>
                    <a:bodyPr/>
                    <a:lstStyle/>
                    <a:p>
                      <a:pPr algn="l" fontAlgn="b"/>
                      <a:r>
                        <a:rPr lang="en-GB" sz="1800" u="none" strike="noStrike">
                          <a:effectLst/>
                        </a:rPr>
                        <a:t>Any mood disorder</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1.6</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(0.9-2.9)</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1.4</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(0.9-2.2)</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1.7</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(0.7-3.8)</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5168309"/>
                  </a:ext>
                </a:extLst>
              </a:tr>
              <a:tr h="275518">
                <a:tc>
                  <a:txBody>
                    <a:bodyPr/>
                    <a:lstStyle/>
                    <a:p>
                      <a:pPr algn="l" fontAlgn="b"/>
                      <a:r>
                        <a:rPr lang="en-GB" sz="1800" u="none" strike="noStrike">
                          <a:effectLst/>
                        </a:rPr>
                        <a:t>Anxiety disorders</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1787214"/>
                  </a:ext>
                </a:extLst>
              </a:tr>
              <a:tr h="275518">
                <a:tc>
                  <a:txBody>
                    <a:bodyPr/>
                    <a:lstStyle/>
                    <a:p>
                      <a:pPr algn="l" fontAlgn="b"/>
                      <a:r>
                        <a:rPr lang="en-GB" sz="1800" u="none" strike="noStrike">
                          <a:effectLst/>
                        </a:rPr>
                        <a:t>GAD</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1.1</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(0.5-2.7)</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1.5</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(0.6-3.9)</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1.6</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(0.5-5.7)</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6503428"/>
                  </a:ext>
                </a:extLst>
              </a:tr>
              <a:tr h="393002">
                <a:tc>
                  <a:txBody>
                    <a:bodyPr/>
                    <a:lstStyle/>
                    <a:p>
                      <a:pPr algn="l" fontAlgn="b"/>
                      <a:r>
                        <a:rPr lang="en-GB" sz="1800" u="none" strike="noStrike">
                          <a:effectLst/>
                        </a:rPr>
                        <a:t>PTSD</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1.1</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(0.4-3.3)</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1.6</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(0.7-3.6)</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dirty="0">
                          <a:effectLst/>
                        </a:rPr>
                        <a:t>4.5*</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(1.5-13.1)</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83489146"/>
                  </a:ext>
                </a:extLst>
              </a:tr>
              <a:tr h="275518">
                <a:tc>
                  <a:txBody>
                    <a:bodyPr/>
                    <a:lstStyle/>
                    <a:p>
                      <a:pPr algn="l" fontAlgn="b"/>
                      <a:r>
                        <a:rPr lang="en-GB" sz="1800" u="none" strike="noStrike">
                          <a:effectLst/>
                        </a:rPr>
                        <a:t>Agoraphobia</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1.2</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(0.7-2.4)</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1.3</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(0.7-2.5)</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2.2</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(0.7-6.7)</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92370559"/>
                  </a:ext>
                </a:extLst>
              </a:tr>
              <a:tr h="393002">
                <a:tc>
                  <a:txBody>
                    <a:bodyPr/>
                    <a:lstStyle/>
                    <a:p>
                      <a:pPr algn="l" fontAlgn="b"/>
                      <a:r>
                        <a:rPr lang="en-GB" sz="1800" u="none" strike="noStrike">
                          <a:effectLst/>
                        </a:rPr>
                        <a:t>Any Anxiety Disorder</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dirty="0">
                          <a:effectLst/>
                        </a:rPr>
                        <a:t>1.7*</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(1.2-2.5)</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1.2</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(0.9-1.7)</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dirty="0">
                          <a:effectLst/>
                        </a:rPr>
                        <a:t>2.7*</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(1.5-5.0)</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4030644"/>
                  </a:ext>
                </a:extLst>
              </a:tr>
              <a:tr h="275518">
                <a:tc>
                  <a:txBody>
                    <a:bodyPr/>
                    <a:lstStyle/>
                    <a:p>
                      <a:pPr algn="l" fontAlgn="b"/>
                      <a:r>
                        <a:rPr lang="en-GB" sz="1800" u="none" strike="noStrike">
                          <a:effectLst/>
                        </a:rPr>
                        <a:t>ADHD</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2</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(1.0-4.1)</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1.6</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(1.0-2.7)</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0.8</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(0.2-3.3)</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2704867"/>
                  </a:ext>
                </a:extLst>
              </a:tr>
              <a:tr h="393002">
                <a:tc>
                  <a:txBody>
                    <a:bodyPr/>
                    <a:lstStyle/>
                    <a:p>
                      <a:pPr algn="l" fontAlgn="b"/>
                      <a:r>
                        <a:rPr lang="en-GB" sz="1800" u="none" strike="noStrike" dirty="0" err="1">
                          <a:effectLst/>
                        </a:rPr>
                        <a:t>ASPD</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0.4</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a:effectLst/>
                        </a:rPr>
                        <a:t>(0.0-50.6)</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800" b="1" u="none" strike="noStrike" dirty="0">
                          <a:effectLst/>
                        </a:rPr>
                        <a:t>2.4*</a:t>
                      </a:r>
                      <a:endParaRPr lang="en-GB"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(1.2-5.0)</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dirty="0">
                          <a:effectLst/>
                        </a:rPr>
                        <a:t>1.5</a:t>
                      </a:r>
                      <a:endParaRPr lang="en-GB"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800" u="none" strike="noStrike" dirty="0">
                          <a:effectLst/>
                        </a:rPr>
                        <a:t>(0.5-5.1)</a:t>
                      </a:r>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2468546"/>
                  </a:ext>
                </a:extLst>
              </a:tr>
            </a:tbl>
          </a:graphicData>
        </a:graphic>
      </p:graphicFrame>
      <p:sp>
        <p:nvSpPr>
          <p:cNvPr id="7" name="TextBox 6"/>
          <p:cNvSpPr txBox="1"/>
          <p:nvPr/>
        </p:nvSpPr>
        <p:spPr>
          <a:xfrm>
            <a:off x="6941994" y="6581001"/>
            <a:ext cx="1933889" cy="276999"/>
          </a:xfrm>
          <a:prstGeom prst="rect">
            <a:avLst/>
          </a:prstGeom>
          <a:noFill/>
        </p:spPr>
        <p:txBody>
          <a:bodyPr wrap="square" rtlCol="0">
            <a:spAutoFit/>
          </a:bodyPr>
          <a:lstStyle/>
          <a:p>
            <a:r>
              <a:rPr lang="en-GB" sz="1200" dirty="0"/>
              <a:t>* Statistically significant </a:t>
            </a:r>
          </a:p>
        </p:txBody>
      </p:sp>
    </p:spTree>
    <p:extLst>
      <p:ext uri="{BB962C8B-B14F-4D97-AF65-F5344CB8AC3E}">
        <p14:creationId xmlns:p14="http://schemas.microsoft.com/office/powerpoint/2010/main" val="572861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28600"/>
            <a:ext cx="8458200" cy="1143000"/>
          </a:xfrm>
        </p:spPr>
        <p:txBody>
          <a:bodyPr/>
          <a:lstStyle/>
          <a:p>
            <a:r>
              <a:rPr lang="en-GB" altLang="en-US" sz="3200" dirty="0"/>
              <a:t>Comorbidity alcohol or drug use in Community mental health team</a:t>
            </a:r>
          </a:p>
        </p:txBody>
      </p:sp>
      <p:graphicFrame>
        <p:nvGraphicFramePr>
          <p:cNvPr id="43051" name="Group 43"/>
          <p:cNvGraphicFramePr>
            <a:graphicFrameLocks noGrp="1"/>
          </p:cNvGraphicFramePr>
          <p:nvPr>
            <p:ph type="tbl" idx="1"/>
            <p:extLst>
              <p:ext uri="{D42A27DB-BD31-4B8C-83A1-F6EECF244321}">
                <p14:modId xmlns:p14="http://schemas.microsoft.com/office/powerpoint/2010/main" val="715810397"/>
              </p:ext>
            </p:extLst>
          </p:nvPr>
        </p:nvGraphicFramePr>
        <p:xfrm>
          <a:off x="467544" y="1484784"/>
          <a:ext cx="8208912" cy="4536503"/>
        </p:xfrm>
        <a:graphic>
          <a:graphicData uri="http://schemas.openxmlformats.org/drawingml/2006/table">
            <a:tbl>
              <a:tblPr/>
              <a:tblGrid>
                <a:gridCol w="5090799">
                  <a:extLst>
                    <a:ext uri="{9D8B030D-6E8A-4147-A177-3AD203B41FA5}">
                      <a16:colId xmlns:a16="http://schemas.microsoft.com/office/drawing/2014/main" val="20000"/>
                    </a:ext>
                  </a:extLst>
                </a:gridCol>
                <a:gridCol w="3118113">
                  <a:extLst>
                    <a:ext uri="{9D8B030D-6E8A-4147-A177-3AD203B41FA5}">
                      <a16:colId xmlns:a16="http://schemas.microsoft.com/office/drawing/2014/main" val="20001"/>
                    </a:ext>
                  </a:extLst>
                </a:gridCol>
              </a:tblGrid>
              <a:tr h="645784">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Illicit non prescribed use in the past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 Number ( percentage) Total= 282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9019">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rPr>
                        <a:t>Any drug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87 (31)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019">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rPr>
                        <a:t>Cannabis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71 (25)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8811">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Sedative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rPr>
                        <a:t>21 (7.4)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7208">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Crack cocaine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16 (5.7)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7208">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Heroin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11 (3.9)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7208">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MMDA (ecstacy)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11(3.9)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7208">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Cocaine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8 (2.8)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8811">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Opiate substitute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4 (1.4)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7208">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Alcohol harmful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72 (25.5)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9019">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Harmful alcohol or drug 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rPr>
                        <a:t>124 (44)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43050" name="Text Box 42"/>
          <p:cNvSpPr txBox="1">
            <a:spLocks noChangeArrowheads="1"/>
          </p:cNvSpPr>
          <p:nvPr/>
        </p:nvSpPr>
        <p:spPr bwMode="auto">
          <a:xfrm>
            <a:off x="0" y="6324601"/>
            <a:ext cx="9036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a:spcBef>
                <a:spcPct val="50000"/>
              </a:spcBef>
            </a:pPr>
            <a:r>
              <a:rPr lang="en-US" altLang="en-US" sz="1200" dirty="0">
                <a:latin typeface="Times New Roman" pitchFamily="18" charset="0"/>
                <a:ea typeface="ＭＳ Ｐゴシック" pitchFamily="-107" charset="-128"/>
                <a:cs typeface="Times New Roman" pitchFamily="18" charset="0"/>
              </a:rPr>
              <a:t>Weaver, T., Madden, P., Charles, V., Stimson, G., Renton, A., </a:t>
            </a:r>
            <a:r>
              <a:rPr lang="en-US" altLang="en-US" sz="1200" dirty="0" err="1">
                <a:latin typeface="Times New Roman" pitchFamily="18" charset="0"/>
                <a:ea typeface="ＭＳ Ｐゴシック" pitchFamily="-107" charset="-128"/>
                <a:cs typeface="Times New Roman" pitchFamily="18" charset="0"/>
              </a:rPr>
              <a:t>Tyrer</a:t>
            </a:r>
            <a:r>
              <a:rPr lang="en-US" altLang="en-US" sz="1200" dirty="0">
                <a:latin typeface="Times New Roman" pitchFamily="18" charset="0"/>
                <a:ea typeface="ＭＳ Ｐゴシック" pitchFamily="-107" charset="-128"/>
                <a:cs typeface="Times New Roman" pitchFamily="18" charset="0"/>
              </a:rPr>
              <a:t>, P., ... &amp; Paterson, S. (2003). Comorbidity of substance misuse and mental illness in community mental health and substance misuse services. The British Journal of Psychiatry, 183(4), 304-313.</a:t>
            </a:r>
            <a:endParaRPr lang="en-GB" altLang="en-US" sz="1200" i="0" dirty="0">
              <a:latin typeface="Times New Roman" pitchFamily="18" charset="0"/>
              <a:ea typeface="ＭＳ Ｐゴシック" pitchFamily="-107" charset="-128"/>
              <a:cs typeface="Times New Roman" pitchFamily="18" charset="0"/>
            </a:endParaRPr>
          </a:p>
        </p:txBody>
      </p:sp>
    </p:spTree>
    <p:extLst>
      <p:ext uri="{BB962C8B-B14F-4D97-AF65-F5344CB8AC3E}">
        <p14:creationId xmlns:p14="http://schemas.microsoft.com/office/powerpoint/2010/main" val="3695300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47228" y="141045"/>
            <a:ext cx="8763000" cy="1143000"/>
          </a:xfrm>
        </p:spPr>
        <p:txBody>
          <a:bodyPr/>
          <a:lstStyle/>
          <a:p>
            <a:pPr algn="l"/>
            <a:r>
              <a:rPr lang="en-GB" altLang="en-US" sz="3200" dirty="0"/>
              <a:t>Comorbidity psychiatric illness in people </a:t>
            </a:r>
            <a:br>
              <a:rPr lang="en-GB" altLang="en-US" sz="3200" dirty="0"/>
            </a:br>
            <a:r>
              <a:rPr lang="en-GB" altLang="en-US" sz="3200" dirty="0"/>
              <a:t>with drug or alcohol problems</a:t>
            </a:r>
          </a:p>
        </p:txBody>
      </p:sp>
      <p:graphicFrame>
        <p:nvGraphicFramePr>
          <p:cNvPr id="41015" name="Group 55"/>
          <p:cNvGraphicFramePr>
            <a:graphicFrameLocks noGrp="1"/>
          </p:cNvGraphicFramePr>
          <p:nvPr>
            <p:ph type="tbl" idx="1"/>
            <p:extLst>
              <p:ext uri="{D42A27DB-BD31-4B8C-83A1-F6EECF244321}">
                <p14:modId xmlns:p14="http://schemas.microsoft.com/office/powerpoint/2010/main" val="517769169"/>
              </p:ext>
            </p:extLst>
          </p:nvPr>
        </p:nvGraphicFramePr>
        <p:xfrm>
          <a:off x="381000" y="1447801"/>
          <a:ext cx="8295456" cy="4715974"/>
        </p:xfrm>
        <a:graphic>
          <a:graphicData uri="http://schemas.openxmlformats.org/drawingml/2006/table">
            <a:tbl>
              <a:tblPr/>
              <a:tblGrid>
                <a:gridCol w="3729150">
                  <a:extLst>
                    <a:ext uri="{9D8B030D-6E8A-4147-A177-3AD203B41FA5}">
                      <a16:colId xmlns:a16="http://schemas.microsoft.com/office/drawing/2014/main" val="20000"/>
                    </a:ext>
                  </a:extLst>
                </a:gridCol>
                <a:gridCol w="2283153">
                  <a:extLst>
                    <a:ext uri="{9D8B030D-6E8A-4147-A177-3AD203B41FA5}">
                      <a16:colId xmlns:a16="http://schemas.microsoft.com/office/drawing/2014/main" val="20001"/>
                    </a:ext>
                  </a:extLst>
                </a:gridCol>
                <a:gridCol w="2283153">
                  <a:extLst>
                    <a:ext uri="{9D8B030D-6E8A-4147-A177-3AD203B41FA5}">
                      <a16:colId xmlns:a16="http://schemas.microsoft.com/office/drawing/2014/main" val="20002"/>
                    </a:ext>
                  </a:extLst>
                </a:gridCol>
              </a:tblGrid>
              <a:tr h="586456">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Number ( percent) total = 216 (Drug)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Number ( percent) total = 62 (alcohol)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6724">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Non substance induced psychotic</a:t>
                      </a:r>
                    </a:p>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 disorder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17(8)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12(19)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6717">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rPr>
                        <a:t>Schizophrenia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6717">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BPAD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6717">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Psychosis NOS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10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7 (11)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6717">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Personality disorder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80(37)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33 (53)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6717">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Severe depression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58 (27)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21 (34)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6717">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Mild depression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87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29 (47)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8171">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Severe anxiety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41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rPr>
                        <a:t>20 (32)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6717">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None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55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9 (15)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118">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Psychiatric disorder present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rPr>
                        <a:t>161 (75)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762000">
                        <a:spcBef>
                          <a:spcPct val="20000"/>
                        </a:spcBef>
                        <a:defRPr sz="2800">
                          <a:solidFill>
                            <a:schemeClr val="tx1"/>
                          </a:solidFill>
                          <a:latin typeface="Arial" charset="0"/>
                        </a:defRPr>
                      </a:lvl1pPr>
                      <a:lvl2pPr defTabSz="762000">
                        <a:spcBef>
                          <a:spcPct val="20000"/>
                        </a:spcBef>
                        <a:defRPr sz="2400">
                          <a:solidFill>
                            <a:schemeClr val="tx1"/>
                          </a:solidFill>
                          <a:latin typeface="Arial" charset="0"/>
                        </a:defRPr>
                      </a:lvl2pPr>
                      <a:lvl3pPr defTabSz="762000">
                        <a:spcBef>
                          <a:spcPct val="20000"/>
                        </a:spcBef>
                        <a:defRPr sz="2000">
                          <a:solidFill>
                            <a:schemeClr val="tx1"/>
                          </a:solidFill>
                          <a:latin typeface="Arial" charset="0"/>
                        </a:defRPr>
                      </a:lvl3pPr>
                      <a:lvl4pPr defTabSz="762000">
                        <a:spcBef>
                          <a:spcPct val="20000"/>
                        </a:spcBef>
                        <a:defRPr>
                          <a:solidFill>
                            <a:schemeClr val="tx1"/>
                          </a:solidFill>
                          <a:latin typeface="Arial" charset="0"/>
                        </a:defRPr>
                      </a:lvl4pPr>
                      <a:lvl5pPr defTabSz="762000">
                        <a:spcBef>
                          <a:spcPct val="20000"/>
                        </a:spcBef>
                        <a:defRPr>
                          <a:solidFill>
                            <a:schemeClr val="tx1"/>
                          </a:solidFill>
                          <a:latin typeface="Arial" charset="0"/>
                        </a:defRPr>
                      </a:lvl5pPr>
                      <a:lvl6pPr defTabSz="762000" fontAlgn="base">
                        <a:spcBef>
                          <a:spcPct val="20000"/>
                        </a:spcBef>
                        <a:spcAft>
                          <a:spcPct val="0"/>
                        </a:spcAft>
                        <a:defRPr>
                          <a:solidFill>
                            <a:schemeClr val="tx1"/>
                          </a:solidFill>
                          <a:latin typeface="Arial" charset="0"/>
                        </a:defRPr>
                      </a:lvl6pPr>
                      <a:lvl7pPr defTabSz="762000" fontAlgn="base">
                        <a:spcBef>
                          <a:spcPct val="20000"/>
                        </a:spcBef>
                        <a:spcAft>
                          <a:spcPct val="0"/>
                        </a:spcAft>
                        <a:defRPr>
                          <a:solidFill>
                            <a:schemeClr val="tx1"/>
                          </a:solidFill>
                          <a:latin typeface="Arial" charset="0"/>
                        </a:defRPr>
                      </a:lvl7pPr>
                      <a:lvl8pPr defTabSz="762000" fontAlgn="base">
                        <a:spcBef>
                          <a:spcPct val="20000"/>
                        </a:spcBef>
                        <a:spcAft>
                          <a:spcPct val="0"/>
                        </a:spcAft>
                        <a:defRPr>
                          <a:solidFill>
                            <a:schemeClr val="tx1"/>
                          </a:solidFill>
                          <a:latin typeface="Arial" charset="0"/>
                        </a:defRPr>
                      </a:lvl8pPr>
                      <a:lvl9pPr defTabSz="762000" fontAlgn="base">
                        <a:spcBef>
                          <a:spcPct val="20000"/>
                        </a:spcBef>
                        <a:spcAft>
                          <a:spcPct val="0"/>
                        </a:spcAft>
                        <a:defRPr>
                          <a:solidFill>
                            <a:schemeClr val="tx1"/>
                          </a:solidFill>
                          <a:latin typeface="Arial" charset="0"/>
                        </a:defRPr>
                      </a:lvl9pPr>
                    </a:lstStyle>
                    <a:p>
                      <a:pPr marL="0" marR="0" lvl="0" indent="0" algn="l" defTabSz="7620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rPr>
                        <a:t>53 (85)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 name="Text Box 42"/>
          <p:cNvSpPr txBox="1">
            <a:spLocks noChangeArrowheads="1"/>
          </p:cNvSpPr>
          <p:nvPr/>
        </p:nvSpPr>
        <p:spPr bwMode="auto">
          <a:xfrm>
            <a:off x="0" y="6324601"/>
            <a:ext cx="9036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a:spcBef>
                <a:spcPct val="50000"/>
              </a:spcBef>
            </a:pPr>
            <a:r>
              <a:rPr lang="en-US" altLang="en-US" sz="1200" dirty="0">
                <a:latin typeface="Times New Roman" pitchFamily="18" charset="0"/>
                <a:ea typeface="ＭＳ Ｐゴシック" pitchFamily="-107" charset="-128"/>
                <a:cs typeface="Times New Roman" pitchFamily="18" charset="0"/>
              </a:rPr>
              <a:t>Weaver, T., Madden, P., Charles, V., Stimson, G., Renton, A., </a:t>
            </a:r>
            <a:r>
              <a:rPr lang="en-US" altLang="en-US" sz="1200" dirty="0" err="1">
                <a:latin typeface="Times New Roman" pitchFamily="18" charset="0"/>
                <a:ea typeface="ＭＳ Ｐゴシック" pitchFamily="-107" charset="-128"/>
                <a:cs typeface="Times New Roman" pitchFamily="18" charset="0"/>
              </a:rPr>
              <a:t>Tyrer</a:t>
            </a:r>
            <a:r>
              <a:rPr lang="en-US" altLang="en-US" sz="1200" dirty="0">
                <a:latin typeface="Times New Roman" pitchFamily="18" charset="0"/>
                <a:ea typeface="ＭＳ Ｐゴシック" pitchFamily="-107" charset="-128"/>
                <a:cs typeface="Times New Roman" pitchFamily="18" charset="0"/>
              </a:rPr>
              <a:t>, P., ... &amp; Paterson, S. (2003). Comorbidity of substance misuse and mental illness in community mental health and substance misuse services. The British Journal of Psychiatry, 183(4), 304-313.</a:t>
            </a:r>
            <a:endParaRPr lang="en-GB" altLang="en-US" sz="1200" i="0" dirty="0">
              <a:latin typeface="Times New Roman" pitchFamily="18" charset="0"/>
              <a:ea typeface="ＭＳ Ｐゴシック" pitchFamily="-107" charset="-128"/>
              <a:cs typeface="Times New Roman" pitchFamily="18" charset="0"/>
            </a:endParaRPr>
          </a:p>
        </p:txBody>
      </p:sp>
    </p:spTree>
    <p:extLst>
      <p:ext uri="{BB962C8B-B14F-4D97-AF65-F5344CB8AC3E}">
        <p14:creationId xmlns:p14="http://schemas.microsoft.com/office/powerpoint/2010/main" val="1892356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04664"/>
            <a:ext cx="7715200" cy="929398"/>
          </a:xfrm>
        </p:spPr>
        <p:txBody>
          <a:bodyPr/>
          <a:lstStyle/>
          <a:p>
            <a:r>
              <a:rPr lang="en-GB" sz="2400" dirty="0"/>
              <a:t>Substance/Medication-Induced </a:t>
            </a:r>
            <a:br>
              <a:rPr lang="en-GB" sz="2400" dirty="0"/>
            </a:br>
            <a:r>
              <a:rPr lang="en-GB" sz="2400" dirty="0"/>
              <a:t>mental  disorder (DSM V)</a:t>
            </a:r>
            <a:endParaRPr lang="en-GB" dirty="0"/>
          </a:p>
        </p:txBody>
      </p:sp>
      <p:sp>
        <p:nvSpPr>
          <p:cNvPr id="3" name="Text Placeholder 2"/>
          <p:cNvSpPr>
            <a:spLocks noGrp="1"/>
          </p:cNvSpPr>
          <p:nvPr>
            <p:ph type="body" sz="quarter" idx="13"/>
          </p:nvPr>
        </p:nvSpPr>
        <p:spPr>
          <a:xfrm>
            <a:off x="179512" y="1304366"/>
            <a:ext cx="8579296" cy="3922348"/>
          </a:xfrm>
        </p:spPr>
        <p:txBody>
          <a:bodyPr/>
          <a:lstStyle/>
          <a:p>
            <a:pPr lvl="0">
              <a:buFont typeface="+mj-lt"/>
              <a:buAutoNum type="alphaUcPeriod"/>
            </a:pPr>
            <a:r>
              <a:rPr lang="en-GB" sz="1600" dirty="0"/>
              <a:t>The disorder represents a clinically significant symptomatic presentation of a relevant mental disorder</a:t>
            </a:r>
          </a:p>
          <a:p>
            <a:pPr lvl="0">
              <a:buFont typeface="+mj-lt"/>
              <a:buAutoNum type="alphaUcPeriod"/>
            </a:pPr>
            <a:r>
              <a:rPr lang="en-GB" sz="1600" dirty="0"/>
              <a:t>There is evidence from the history /physical examination or laboratory findings of both</a:t>
            </a:r>
          </a:p>
          <a:p>
            <a:pPr lvl="1">
              <a:buFont typeface="+mj-lt"/>
              <a:buAutoNum type="alphaUcPeriod"/>
            </a:pPr>
            <a:r>
              <a:rPr lang="en-GB" sz="1600" dirty="0"/>
              <a:t>The disorder </a:t>
            </a:r>
            <a:r>
              <a:rPr lang="en-GB" sz="1600" b="1" dirty="0"/>
              <a:t>developed during or within 1 month</a:t>
            </a:r>
            <a:r>
              <a:rPr lang="en-GB" sz="1600" dirty="0"/>
              <a:t> of a substance intoxication or withdrawal or taking  a medication; and  </a:t>
            </a:r>
          </a:p>
          <a:p>
            <a:pPr lvl="1">
              <a:buFont typeface="+mj-lt"/>
              <a:buAutoNum type="alphaUcPeriod"/>
            </a:pPr>
            <a:r>
              <a:rPr lang="en-GB" sz="1600" dirty="0"/>
              <a:t>The involved substance/medication is </a:t>
            </a:r>
            <a:r>
              <a:rPr lang="en-GB" sz="1600" b="1" dirty="0"/>
              <a:t>capable of producing the mental disorder</a:t>
            </a:r>
            <a:r>
              <a:rPr lang="en-GB" sz="1600" dirty="0"/>
              <a:t>.</a:t>
            </a:r>
          </a:p>
          <a:p>
            <a:pPr lvl="0">
              <a:buFont typeface="+mj-lt"/>
              <a:buAutoNum type="alphaUcPeriod"/>
            </a:pPr>
            <a:r>
              <a:rPr lang="en-GB" sz="1600" dirty="0"/>
              <a:t>The disturbance is not better explained by a mental disorder that is not substance / medication induced. e.g.,</a:t>
            </a:r>
          </a:p>
          <a:p>
            <a:pPr marL="800100" lvl="1" indent="-342900">
              <a:buFont typeface="+mj-lt"/>
              <a:buAutoNum type="arabicPeriod"/>
            </a:pPr>
            <a:r>
              <a:rPr lang="en-GB" sz="1600" dirty="0"/>
              <a:t>The symptoms preceded the onset of  severe intoxication or withdrawal or exposure to the medication  </a:t>
            </a:r>
          </a:p>
          <a:p>
            <a:pPr marL="800100" lvl="1" indent="-342900">
              <a:buFont typeface="+mj-lt"/>
              <a:buAutoNum type="arabicPeriod"/>
            </a:pPr>
            <a:r>
              <a:rPr lang="en-GB" sz="1600" dirty="0"/>
              <a:t>The mental disorder persisted for a substantial period of time (</a:t>
            </a:r>
            <a:r>
              <a:rPr lang="en-GB" sz="1600" dirty="0" err="1"/>
              <a:t>e.g.,at</a:t>
            </a:r>
            <a:r>
              <a:rPr lang="en-GB" sz="1600" dirty="0"/>
              <a:t> least a month) after the cessation of acute withdrawal / severe intoxication/taking the medication</a:t>
            </a:r>
          </a:p>
          <a:p>
            <a:pPr lvl="0">
              <a:buFont typeface="+mj-lt"/>
              <a:buAutoNum type="alphaUcPeriod"/>
            </a:pPr>
            <a:r>
              <a:rPr lang="en-GB" sz="1600" dirty="0"/>
              <a:t>The disturbance does not occur exclusively during the course of a delirium</a:t>
            </a:r>
          </a:p>
          <a:p>
            <a:pPr lvl="0">
              <a:buFont typeface="+mj-lt"/>
              <a:buAutoNum type="alphaUcPeriod"/>
            </a:pPr>
            <a:r>
              <a:rPr lang="en-GB" sz="1600" dirty="0"/>
              <a:t>The disturbance causes clinically significant distress or impairment in social, occupation or other important  areas of functioning</a:t>
            </a:r>
          </a:p>
        </p:txBody>
      </p:sp>
    </p:spTree>
    <p:extLst>
      <p:ext uri="{BB962C8B-B14F-4D97-AF65-F5344CB8AC3E}">
        <p14:creationId xmlns:p14="http://schemas.microsoft.com/office/powerpoint/2010/main" val="394286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5847456" cy="792088"/>
          </a:xfrm>
        </p:spPr>
        <p:txBody>
          <a:bodyPr/>
          <a:lstStyle/>
          <a:p>
            <a:r>
              <a:rPr lang="en-GB" sz="2800" dirty="0"/>
              <a:t>Diagnoses associated with substance class DSM 5</a:t>
            </a:r>
          </a:p>
        </p:txBody>
      </p:sp>
      <p:graphicFrame>
        <p:nvGraphicFramePr>
          <p:cNvPr id="4" name="Table Placeholder 3"/>
          <p:cNvGraphicFramePr>
            <a:graphicFrameLocks noGrp="1"/>
          </p:cNvGraphicFramePr>
          <p:nvPr>
            <p:ph type="tbl" idx="1"/>
            <p:extLst/>
          </p:nvPr>
        </p:nvGraphicFramePr>
        <p:xfrm>
          <a:off x="179512" y="1700808"/>
          <a:ext cx="8495932" cy="3367469"/>
        </p:xfrm>
        <a:graphic>
          <a:graphicData uri="http://schemas.openxmlformats.org/drawingml/2006/table">
            <a:tbl>
              <a:tblPr firstRow="1" bandRow="1">
                <a:tableStyleId>{5C22544A-7EE6-4342-B048-85BDC9FD1C3A}</a:tableStyleId>
              </a:tblPr>
              <a:tblGrid>
                <a:gridCol w="1187627">
                  <a:extLst>
                    <a:ext uri="{9D8B030D-6E8A-4147-A177-3AD203B41FA5}">
                      <a16:colId xmlns:a16="http://schemas.microsoft.com/office/drawing/2014/main" val="641028414"/>
                    </a:ext>
                  </a:extLst>
                </a:gridCol>
                <a:gridCol w="1152128">
                  <a:extLst>
                    <a:ext uri="{9D8B030D-6E8A-4147-A177-3AD203B41FA5}">
                      <a16:colId xmlns:a16="http://schemas.microsoft.com/office/drawing/2014/main" val="97320659"/>
                    </a:ext>
                  </a:extLst>
                </a:gridCol>
                <a:gridCol w="864096">
                  <a:extLst>
                    <a:ext uri="{9D8B030D-6E8A-4147-A177-3AD203B41FA5}">
                      <a16:colId xmlns:a16="http://schemas.microsoft.com/office/drawing/2014/main" val="3080294941"/>
                    </a:ext>
                  </a:extLst>
                </a:gridCol>
                <a:gridCol w="1224136">
                  <a:extLst>
                    <a:ext uri="{9D8B030D-6E8A-4147-A177-3AD203B41FA5}">
                      <a16:colId xmlns:a16="http://schemas.microsoft.com/office/drawing/2014/main" val="1149175712"/>
                    </a:ext>
                  </a:extLst>
                </a:gridCol>
                <a:gridCol w="864096">
                  <a:extLst>
                    <a:ext uri="{9D8B030D-6E8A-4147-A177-3AD203B41FA5}">
                      <a16:colId xmlns:a16="http://schemas.microsoft.com/office/drawing/2014/main" val="3081356997"/>
                    </a:ext>
                  </a:extLst>
                </a:gridCol>
                <a:gridCol w="1224136">
                  <a:extLst>
                    <a:ext uri="{9D8B030D-6E8A-4147-A177-3AD203B41FA5}">
                      <a16:colId xmlns:a16="http://schemas.microsoft.com/office/drawing/2014/main" val="3100713890"/>
                    </a:ext>
                  </a:extLst>
                </a:gridCol>
                <a:gridCol w="936104">
                  <a:extLst>
                    <a:ext uri="{9D8B030D-6E8A-4147-A177-3AD203B41FA5}">
                      <a16:colId xmlns:a16="http://schemas.microsoft.com/office/drawing/2014/main" val="487771221"/>
                    </a:ext>
                  </a:extLst>
                </a:gridCol>
                <a:gridCol w="1043609">
                  <a:extLst>
                    <a:ext uri="{9D8B030D-6E8A-4147-A177-3AD203B41FA5}">
                      <a16:colId xmlns:a16="http://schemas.microsoft.com/office/drawing/2014/main" val="703280108"/>
                    </a:ext>
                  </a:extLst>
                </a:gridCol>
              </a:tblGrid>
              <a:tr h="472087">
                <a:tc>
                  <a:txBody>
                    <a:bodyPr/>
                    <a:lstStyle/>
                    <a:p>
                      <a:endParaRPr lang="en-GB" dirty="0"/>
                    </a:p>
                  </a:txBody>
                  <a:tcPr/>
                </a:tc>
                <a:tc>
                  <a:txBody>
                    <a:bodyPr/>
                    <a:lstStyle/>
                    <a:p>
                      <a:r>
                        <a:rPr lang="en-GB" sz="1400" dirty="0"/>
                        <a:t>Psychotic D/orders</a:t>
                      </a:r>
                    </a:p>
                  </a:txBody>
                  <a:tcPr/>
                </a:tc>
                <a:tc>
                  <a:txBody>
                    <a:bodyPr/>
                    <a:lstStyle/>
                    <a:p>
                      <a:r>
                        <a:rPr lang="en-GB" sz="1400" dirty="0"/>
                        <a:t>Bipolar D/order</a:t>
                      </a:r>
                    </a:p>
                  </a:txBody>
                  <a:tcPr/>
                </a:tc>
                <a:tc>
                  <a:txBody>
                    <a:bodyPr/>
                    <a:lstStyle/>
                    <a:p>
                      <a:r>
                        <a:rPr lang="en-GB" sz="1400" dirty="0"/>
                        <a:t>Depressive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D/order</a:t>
                      </a:r>
                    </a:p>
                  </a:txBody>
                  <a:tcPr/>
                </a:tc>
                <a:tc>
                  <a:txBody>
                    <a:bodyPr/>
                    <a:lstStyle/>
                    <a:p>
                      <a:r>
                        <a:rPr lang="en-GB" sz="1400" dirty="0"/>
                        <a:t>Anxiety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D/order</a:t>
                      </a:r>
                    </a:p>
                  </a:txBody>
                  <a:tcPr/>
                </a:tc>
                <a:tc>
                  <a:txBody>
                    <a:bodyPr/>
                    <a:lstStyle/>
                    <a:p>
                      <a:r>
                        <a:rPr lang="en-GB" sz="1400" dirty="0"/>
                        <a:t>Sleep</a:t>
                      </a:r>
                    </a:p>
                    <a:p>
                      <a:r>
                        <a:rPr lang="en-GB" sz="1400" dirty="0"/>
                        <a:t>dysfunction</a:t>
                      </a:r>
                    </a:p>
                  </a:txBody>
                  <a:tcPr/>
                </a:tc>
                <a:tc>
                  <a:txBody>
                    <a:bodyPr/>
                    <a:lstStyle/>
                    <a:p>
                      <a:r>
                        <a:rPr lang="en-GB" sz="1400" dirty="0"/>
                        <a:t>Delirium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err="1"/>
                        <a:t>Neurocog</a:t>
                      </a:r>
                      <a:endParaRPr lang="en-GB"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D/order</a:t>
                      </a:r>
                    </a:p>
                  </a:txBody>
                  <a:tcPr/>
                </a:tc>
                <a:extLst>
                  <a:ext uri="{0D108BD9-81ED-4DB2-BD59-A6C34878D82A}">
                    <a16:rowId xmlns:a16="http://schemas.microsoft.com/office/drawing/2014/main" val="2232353611"/>
                  </a:ext>
                </a:extLst>
              </a:tr>
              <a:tr h="363327">
                <a:tc>
                  <a:txBody>
                    <a:bodyPr/>
                    <a:lstStyle/>
                    <a:p>
                      <a:r>
                        <a:rPr lang="en-GB" sz="1600" dirty="0"/>
                        <a:t>Alcohol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I/W</a:t>
                      </a:r>
                    </a:p>
                  </a:txBody>
                  <a:tcPr/>
                </a:tc>
                <a:tc>
                  <a:txBody>
                    <a:bodyPr/>
                    <a:lstStyle/>
                    <a:p>
                      <a:r>
                        <a:rPr lang="en-GB" dirty="0"/>
                        <a:t>I/W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I/W</a:t>
                      </a:r>
                    </a:p>
                  </a:txBody>
                  <a:tcPr/>
                </a:tc>
                <a:tc>
                  <a:txBody>
                    <a:bodyPr/>
                    <a:lstStyle/>
                    <a:p>
                      <a:r>
                        <a:rPr lang="en-GB" dirty="0"/>
                        <a:t>I/W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I/W</a:t>
                      </a:r>
                    </a:p>
                  </a:txBody>
                  <a:tcPr/>
                </a:tc>
                <a:tc>
                  <a:txBody>
                    <a:bodyPr/>
                    <a:lstStyle/>
                    <a:p>
                      <a:r>
                        <a:rPr lang="en-GB" dirty="0"/>
                        <a:t>I/W</a:t>
                      </a:r>
                    </a:p>
                  </a:txBody>
                  <a:tcPr/>
                </a:tc>
                <a:tc>
                  <a:txBody>
                    <a:bodyPr/>
                    <a:lstStyle/>
                    <a:p>
                      <a:r>
                        <a:rPr lang="en-GB" dirty="0"/>
                        <a:t>I/W/P</a:t>
                      </a:r>
                    </a:p>
                  </a:txBody>
                  <a:tcPr/>
                </a:tc>
                <a:extLst>
                  <a:ext uri="{0D108BD9-81ED-4DB2-BD59-A6C34878D82A}">
                    <a16:rowId xmlns:a16="http://schemas.microsoft.com/office/drawing/2014/main" val="1337574663"/>
                  </a:ext>
                </a:extLst>
              </a:tr>
              <a:tr h="363327">
                <a:tc>
                  <a:txBody>
                    <a:bodyPr/>
                    <a:lstStyle/>
                    <a:p>
                      <a:r>
                        <a:rPr lang="en-GB" sz="1600" dirty="0"/>
                        <a:t>Cannabis</a:t>
                      </a:r>
                    </a:p>
                  </a:txBody>
                  <a:tcPr/>
                </a:tc>
                <a:tc>
                  <a:txBody>
                    <a:bodyPr/>
                    <a:lstStyle/>
                    <a:p>
                      <a:r>
                        <a:rPr lang="en-GB" dirty="0"/>
                        <a:t>I</a:t>
                      </a:r>
                    </a:p>
                  </a:txBody>
                  <a:tcPr/>
                </a:tc>
                <a:tc>
                  <a:txBody>
                    <a:bodyPr/>
                    <a:lstStyle/>
                    <a:p>
                      <a:endParaRPr lang="en-GB" dirty="0"/>
                    </a:p>
                  </a:txBody>
                  <a:tcPr/>
                </a:tc>
                <a:tc>
                  <a:txBody>
                    <a:bodyPr/>
                    <a:lstStyle/>
                    <a:p>
                      <a:endParaRPr lang="en-GB" dirty="0"/>
                    </a:p>
                  </a:txBody>
                  <a:tcPr/>
                </a:tc>
                <a:tc>
                  <a:txBody>
                    <a:bodyPr/>
                    <a:lstStyle/>
                    <a:p>
                      <a:r>
                        <a:rPr lang="en-GB" dirty="0"/>
                        <a:t>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I/W</a:t>
                      </a:r>
                    </a:p>
                  </a:txBody>
                  <a:tcPr/>
                </a:tc>
                <a:tc>
                  <a:txBody>
                    <a:bodyPr/>
                    <a:lstStyle/>
                    <a:p>
                      <a:endParaRPr lang="en-GB" dirty="0"/>
                    </a:p>
                  </a:txBody>
                  <a:tcPr/>
                </a:tc>
                <a:tc>
                  <a:txBody>
                    <a:bodyPr/>
                    <a:lstStyle/>
                    <a:p>
                      <a:r>
                        <a:rPr lang="en-GB" dirty="0"/>
                        <a:t>I</a:t>
                      </a:r>
                    </a:p>
                  </a:txBody>
                  <a:tcPr/>
                </a:tc>
                <a:extLst>
                  <a:ext uri="{0D108BD9-81ED-4DB2-BD59-A6C34878D82A}">
                    <a16:rowId xmlns:a16="http://schemas.microsoft.com/office/drawing/2014/main" val="2201559169"/>
                  </a:ext>
                </a:extLst>
              </a:tr>
              <a:tr h="363327">
                <a:tc>
                  <a:txBody>
                    <a:bodyPr/>
                    <a:lstStyle/>
                    <a:p>
                      <a:r>
                        <a:rPr lang="en-GB" sz="1600" dirty="0"/>
                        <a:t>Opioids</a:t>
                      </a:r>
                    </a:p>
                  </a:txBody>
                  <a:tcPr/>
                </a:tc>
                <a:tc>
                  <a:txBody>
                    <a:bodyPr/>
                    <a:lstStyle/>
                    <a:p>
                      <a:endParaRPr lang="en-GB" dirty="0"/>
                    </a:p>
                  </a:txBody>
                  <a:tcPr/>
                </a:tc>
                <a:tc>
                  <a:txBody>
                    <a:bodyPr/>
                    <a:lstStyle/>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I/W</a:t>
                      </a:r>
                    </a:p>
                  </a:txBody>
                  <a:tcPr/>
                </a:tc>
                <a:tc>
                  <a:txBody>
                    <a:bodyPr/>
                    <a:lstStyle/>
                    <a:p>
                      <a:r>
                        <a:rPr lang="en-GB" dirty="0"/>
                        <a:t>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I/W</a:t>
                      </a:r>
                    </a:p>
                  </a:txBody>
                  <a:tcPr/>
                </a:tc>
                <a:tc>
                  <a:txBody>
                    <a:bodyPr/>
                    <a:lstStyle/>
                    <a:p>
                      <a:endParaRPr lang="en-GB" dirty="0"/>
                    </a:p>
                  </a:txBody>
                  <a:tcPr/>
                </a:tc>
                <a:extLst>
                  <a:ext uri="{0D108BD9-81ED-4DB2-BD59-A6C34878D82A}">
                    <a16:rowId xmlns:a16="http://schemas.microsoft.com/office/drawing/2014/main" val="2098228610"/>
                  </a:ext>
                </a:extLst>
              </a:tr>
              <a:tr h="363327">
                <a:tc>
                  <a:txBody>
                    <a:bodyPr/>
                    <a:lstStyle/>
                    <a:p>
                      <a:r>
                        <a:rPr lang="en-GB" sz="1600" dirty="0"/>
                        <a:t>Sedatives</a:t>
                      </a:r>
                      <a:r>
                        <a:rPr lang="en-GB" sz="1600" baseline="0" dirty="0"/>
                        <a:t> </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I/W</a:t>
                      </a:r>
                    </a:p>
                  </a:txBody>
                  <a:tcPr/>
                </a:tc>
                <a:tc>
                  <a:txBody>
                    <a:bodyPr/>
                    <a:lstStyle/>
                    <a:p>
                      <a:r>
                        <a:rPr lang="en-GB" dirty="0"/>
                        <a:t>I/W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I/W</a:t>
                      </a:r>
                    </a:p>
                  </a:txBody>
                  <a:tcPr/>
                </a:tc>
                <a:tc>
                  <a:txBody>
                    <a:bodyPr/>
                    <a:lstStyle/>
                    <a:p>
                      <a:r>
                        <a:rPr lang="en-GB" dirty="0"/>
                        <a:t>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I/W</a:t>
                      </a:r>
                    </a:p>
                  </a:txBody>
                  <a:tcPr/>
                </a:tc>
                <a:tc>
                  <a:txBody>
                    <a:bodyPr/>
                    <a:lstStyle/>
                    <a:p>
                      <a:r>
                        <a:rPr lang="en-GB" dirty="0"/>
                        <a:t>I/W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I/W/P</a:t>
                      </a:r>
                    </a:p>
                  </a:txBody>
                  <a:tcPr/>
                </a:tc>
                <a:extLst>
                  <a:ext uri="{0D108BD9-81ED-4DB2-BD59-A6C34878D82A}">
                    <a16:rowId xmlns:a16="http://schemas.microsoft.com/office/drawing/2014/main" val="3503717573"/>
                  </a:ext>
                </a:extLst>
              </a:tr>
              <a:tr h="398608">
                <a:tc>
                  <a:txBody>
                    <a:bodyPr/>
                    <a:lstStyle/>
                    <a:p>
                      <a:r>
                        <a:rPr lang="en-GB" sz="1600" dirty="0"/>
                        <a:t>Stimulants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a:t>
                      </a:r>
                    </a:p>
                  </a:txBody>
                  <a:tcPr/>
                </a:tc>
                <a:tc>
                  <a:txBody>
                    <a:bodyPr/>
                    <a:lstStyle/>
                    <a:p>
                      <a:r>
                        <a:rPr lang="en-GB" dirty="0"/>
                        <a:t>I/W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I/W</a:t>
                      </a:r>
                    </a:p>
                  </a:txBody>
                  <a:tcPr/>
                </a:tc>
                <a:tc>
                  <a:txBody>
                    <a:bodyPr/>
                    <a:lstStyle/>
                    <a:p>
                      <a:r>
                        <a:rPr lang="en-GB" dirty="0"/>
                        <a:t>I/W</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I/W</a:t>
                      </a:r>
                    </a:p>
                  </a:txBody>
                  <a:tcPr/>
                </a:tc>
                <a:tc>
                  <a:txBody>
                    <a:bodyPr/>
                    <a:lstStyle/>
                    <a:p>
                      <a:r>
                        <a:rPr lang="en-GB" dirty="0"/>
                        <a:t>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2494135747"/>
                  </a:ext>
                </a:extLst>
              </a:tr>
              <a:tr h="363327">
                <a:tc>
                  <a:txBody>
                    <a:bodyPr/>
                    <a:lstStyle/>
                    <a:p>
                      <a:r>
                        <a:rPr lang="en-GB" sz="1600" dirty="0"/>
                        <a:t>Inhalants</a:t>
                      </a:r>
                    </a:p>
                  </a:txBody>
                  <a:tcPr/>
                </a:tc>
                <a:tc>
                  <a:txBody>
                    <a:bodyPr/>
                    <a:lstStyle/>
                    <a:p>
                      <a:r>
                        <a:rPr lang="en-GB" dirty="0"/>
                        <a:t>I</a:t>
                      </a:r>
                    </a:p>
                  </a:txBody>
                  <a:tcPr/>
                </a:tc>
                <a:tc>
                  <a:txBody>
                    <a:bodyPr/>
                    <a:lstStyle/>
                    <a:p>
                      <a:endParaRPr lang="en-GB" dirty="0"/>
                    </a:p>
                  </a:txBody>
                  <a:tcPr/>
                </a:tc>
                <a:tc>
                  <a:txBody>
                    <a:bodyPr/>
                    <a:lstStyle/>
                    <a:p>
                      <a:r>
                        <a:rPr lang="en-GB" dirty="0"/>
                        <a:t>I</a:t>
                      </a:r>
                    </a:p>
                  </a:txBody>
                  <a:tcPr/>
                </a:tc>
                <a:tc>
                  <a:txBody>
                    <a:bodyPr/>
                    <a:lstStyle/>
                    <a:p>
                      <a:r>
                        <a:rPr lang="en-GB" dirty="0"/>
                        <a:t>I</a:t>
                      </a:r>
                    </a:p>
                  </a:txBody>
                  <a:tcPr/>
                </a:tc>
                <a:tc>
                  <a:txBody>
                    <a:bodyPr/>
                    <a:lstStyle/>
                    <a:p>
                      <a:endParaRPr lang="en-GB" dirty="0"/>
                    </a:p>
                  </a:txBody>
                  <a:tcPr/>
                </a:tc>
                <a:tc>
                  <a:txBody>
                    <a:bodyPr/>
                    <a:lstStyle/>
                    <a:p>
                      <a:r>
                        <a:rPr lang="en-GB" dirty="0"/>
                        <a:t>I</a:t>
                      </a:r>
                    </a:p>
                  </a:txBody>
                  <a:tcPr/>
                </a:tc>
                <a:tc>
                  <a:txBody>
                    <a:bodyPr/>
                    <a:lstStyle/>
                    <a:p>
                      <a:r>
                        <a:rPr lang="en-GB" dirty="0"/>
                        <a:t>I/P</a:t>
                      </a:r>
                    </a:p>
                  </a:txBody>
                  <a:tcPr/>
                </a:tc>
                <a:extLst>
                  <a:ext uri="{0D108BD9-81ED-4DB2-BD59-A6C34878D82A}">
                    <a16:rowId xmlns:a16="http://schemas.microsoft.com/office/drawing/2014/main" val="2546418163"/>
                  </a:ext>
                </a:extLst>
              </a:tr>
              <a:tr h="621901">
                <a:tc>
                  <a:txBody>
                    <a:bodyPr/>
                    <a:lstStyle/>
                    <a:p>
                      <a:r>
                        <a:rPr lang="en-GB" sz="1600" dirty="0"/>
                        <a:t>Hallucinogens</a:t>
                      </a:r>
                      <a:r>
                        <a:rPr lang="en-GB" sz="1600" baseline="0" dirty="0"/>
                        <a:t> </a:t>
                      </a:r>
                      <a:endParaRPr lang="en-GB" sz="1600" dirty="0"/>
                    </a:p>
                  </a:txBody>
                  <a:tcPr/>
                </a:tc>
                <a:tc>
                  <a:txBody>
                    <a:bodyPr/>
                    <a:lstStyle/>
                    <a:p>
                      <a:r>
                        <a:rPr lang="en-GB" dirty="0"/>
                        <a:t>I</a:t>
                      </a:r>
                    </a:p>
                  </a:txBody>
                  <a:tcPr/>
                </a:tc>
                <a:tc>
                  <a:txBody>
                    <a:bodyPr/>
                    <a:lstStyle/>
                    <a:p>
                      <a:r>
                        <a:rPr lang="en-GB" dirty="0"/>
                        <a:t>I</a:t>
                      </a:r>
                    </a:p>
                  </a:txBody>
                  <a:tcPr/>
                </a:tc>
                <a:tc>
                  <a:txBody>
                    <a:bodyPr/>
                    <a:lstStyle/>
                    <a:p>
                      <a:r>
                        <a:rPr lang="en-GB" dirty="0"/>
                        <a:t>I</a:t>
                      </a:r>
                    </a:p>
                  </a:txBody>
                  <a:tcPr/>
                </a:tc>
                <a:tc>
                  <a:txBody>
                    <a:bodyPr/>
                    <a:lstStyle/>
                    <a:p>
                      <a:r>
                        <a:rPr lang="en-GB" dirty="0"/>
                        <a:t>I</a:t>
                      </a:r>
                    </a:p>
                  </a:txBody>
                  <a:tcPr/>
                </a:tc>
                <a:tc>
                  <a:txBody>
                    <a:bodyPr/>
                    <a:lstStyle/>
                    <a:p>
                      <a:endParaRPr lang="en-GB" dirty="0"/>
                    </a:p>
                  </a:txBody>
                  <a:tcPr/>
                </a:tc>
                <a:tc>
                  <a:txBody>
                    <a:bodyPr/>
                    <a:lstStyle/>
                    <a:p>
                      <a:r>
                        <a:rPr lang="en-GB" dirty="0"/>
                        <a:t>I</a:t>
                      </a:r>
                    </a:p>
                  </a:txBody>
                  <a:tcPr/>
                </a:tc>
                <a:tc>
                  <a:txBody>
                    <a:bodyPr/>
                    <a:lstStyle/>
                    <a:p>
                      <a:endParaRPr lang="en-GB" dirty="0"/>
                    </a:p>
                  </a:txBody>
                  <a:tcPr/>
                </a:tc>
                <a:extLst>
                  <a:ext uri="{0D108BD9-81ED-4DB2-BD59-A6C34878D82A}">
                    <a16:rowId xmlns:a16="http://schemas.microsoft.com/office/drawing/2014/main" val="2912481034"/>
                  </a:ext>
                </a:extLst>
              </a:tr>
            </a:tbl>
          </a:graphicData>
        </a:graphic>
      </p:graphicFrame>
    </p:spTree>
    <p:extLst>
      <p:ext uri="{BB962C8B-B14F-4D97-AF65-F5344CB8AC3E}">
        <p14:creationId xmlns:p14="http://schemas.microsoft.com/office/powerpoint/2010/main" val="2693706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ext uri="{D42A27DB-BD31-4B8C-83A1-F6EECF244321}">
                <p14:modId xmlns:p14="http://schemas.microsoft.com/office/powerpoint/2010/main" val="964442604"/>
              </p:ext>
            </p:extLst>
          </p:nvPr>
        </p:nvGraphicFramePr>
        <p:xfrm>
          <a:off x="172727" y="1722599"/>
          <a:ext cx="8654530" cy="3874720"/>
        </p:xfrm>
        <a:graphic>
          <a:graphicData uri="http://schemas.openxmlformats.org/drawingml/2006/table">
            <a:tbl>
              <a:tblPr firstRow="1" bandRow="1">
                <a:tableStyleId>{5C22544A-7EE6-4342-B048-85BDC9FD1C3A}</a:tableStyleId>
              </a:tblPr>
              <a:tblGrid>
                <a:gridCol w="3369091">
                  <a:extLst>
                    <a:ext uri="{9D8B030D-6E8A-4147-A177-3AD203B41FA5}">
                      <a16:colId xmlns:a16="http://schemas.microsoft.com/office/drawing/2014/main" val="262250381"/>
                    </a:ext>
                  </a:extLst>
                </a:gridCol>
                <a:gridCol w="5285439">
                  <a:extLst>
                    <a:ext uri="{9D8B030D-6E8A-4147-A177-3AD203B41FA5}">
                      <a16:colId xmlns:a16="http://schemas.microsoft.com/office/drawing/2014/main" val="1193382362"/>
                    </a:ext>
                  </a:extLst>
                </a:gridCol>
              </a:tblGrid>
              <a:tr h="365439">
                <a:tc>
                  <a:txBody>
                    <a:bodyPr/>
                    <a:lstStyle/>
                    <a:p>
                      <a:r>
                        <a:rPr lang="en-GB" dirty="0"/>
                        <a:t>Mental disorder</a:t>
                      </a:r>
                    </a:p>
                  </a:txBody>
                  <a:tcPr/>
                </a:tc>
                <a:tc>
                  <a:txBody>
                    <a:bodyPr/>
                    <a:lstStyle/>
                    <a:p>
                      <a:r>
                        <a:rPr lang="en-GB" dirty="0"/>
                        <a:t>Some Complications</a:t>
                      </a:r>
                      <a:r>
                        <a:rPr lang="en-GB" baseline="0" dirty="0"/>
                        <a:t> of </a:t>
                      </a:r>
                      <a:r>
                        <a:rPr lang="en-GB" dirty="0"/>
                        <a:t>substance</a:t>
                      </a:r>
                      <a:r>
                        <a:rPr lang="en-GB"/>
                        <a:t>/ alcohol  </a:t>
                      </a:r>
                      <a:r>
                        <a:rPr lang="en-GB" dirty="0"/>
                        <a:t>use</a:t>
                      </a:r>
                      <a:r>
                        <a:rPr lang="en-GB" baseline="0" dirty="0"/>
                        <a:t> </a:t>
                      </a:r>
                      <a:endParaRPr lang="en-GB" dirty="0"/>
                    </a:p>
                  </a:txBody>
                  <a:tcPr/>
                </a:tc>
                <a:extLst>
                  <a:ext uri="{0D108BD9-81ED-4DB2-BD59-A6C34878D82A}">
                    <a16:rowId xmlns:a16="http://schemas.microsoft.com/office/drawing/2014/main" val="4275418272"/>
                  </a:ext>
                </a:extLst>
              </a:tr>
              <a:tr h="365439">
                <a:tc>
                  <a:txBody>
                    <a:bodyPr/>
                    <a:lstStyle/>
                    <a:p>
                      <a:r>
                        <a:rPr lang="en-US" sz="1800" b="0" i="0" u="none" strike="noStrike" kern="1200" dirty="0">
                          <a:solidFill>
                            <a:schemeClr val="dk1"/>
                          </a:solidFill>
                          <a:effectLst/>
                          <a:latin typeface="+mn-lt"/>
                          <a:ea typeface="+mn-ea"/>
                          <a:cs typeface="+mn-cs"/>
                        </a:rPr>
                        <a:t>Eating</a:t>
                      </a:r>
                      <a:r>
                        <a:rPr lang="en-US" sz="1800" b="0" i="0" u="none" strike="noStrike" kern="1200" baseline="0" dirty="0">
                          <a:solidFill>
                            <a:schemeClr val="dk1"/>
                          </a:solidFill>
                          <a:effectLst/>
                          <a:latin typeface="+mn-lt"/>
                          <a:ea typeface="+mn-ea"/>
                          <a:cs typeface="+mn-cs"/>
                        </a:rPr>
                        <a:t> disorder</a:t>
                      </a:r>
                      <a:endParaRPr lang="en-GB" sz="1800" b="0" dirty="0"/>
                    </a:p>
                  </a:txBody>
                  <a:tcPr/>
                </a:tc>
                <a:tc>
                  <a:txBody>
                    <a:bodyPr/>
                    <a:lstStyle/>
                    <a:p>
                      <a:r>
                        <a:rPr lang="en-GB" dirty="0"/>
                        <a:t>Complications</a:t>
                      </a:r>
                      <a:r>
                        <a:rPr lang="en-GB" baseline="0" dirty="0"/>
                        <a:t> with </a:t>
                      </a:r>
                      <a:r>
                        <a:rPr lang="en-GB" dirty="0"/>
                        <a:t>Alcohol /Stimulant</a:t>
                      </a:r>
                      <a:r>
                        <a:rPr lang="en-GB" baseline="0" dirty="0"/>
                        <a:t> use</a:t>
                      </a:r>
                      <a:endParaRPr lang="en-GB" dirty="0"/>
                    </a:p>
                  </a:txBody>
                  <a:tcPr/>
                </a:tc>
                <a:extLst>
                  <a:ext uri="{0D108BD9-81ED-4DB2-BD59-A6C34878D82A}">
                    <a16:rowId xmlns:a16="http://schemas.microsoft.com/office/drawing/2014/main" val="1468461263"/>
                  </a:ext>
                </a:extLst>
              </a:tr>
              <a:tr h="365439">
                <a:tc>
                  <a:txBody>
                    <a:bodyPr/>
                    <a:lstStyle/>
                    <a:p>
                      <a:r>
                        <a:rPr lang="en-GB" sz="1800" b="0" dirty="0"/>
                        <a:t>Disorders of Personality</a:t>
                      </a:r>
                      <a:r>
                        <a:rPr lang="en-GB" sz="1800" b="0" baseline="0" dirty="0"/>
                        <a:t> </a:t>
                      </a:r>
                      <a:endParaRPr lang="en-GB" sz="1800" b="0" dirty="0"/>
                    </a:p>
                  </a:txBody>
                  <a:tcPr/>
                </a:tc>
                <a:tc>
                  <a:txBody>
                    <a:bodyPr/>
                    <a:lstStyle/>
                    <a:p>
                      <a:r>
                        <a:rPr lang="en-GB" dirty="0"/>
                        <a:t>Impulse</a:t>
                      </a:r>
                      <a:r>
                        <a:rPr lang="en-GB" baseline="0" dirty="0"/>
                        <a:t> control contributes to Alcohol / Drug use and can worsen effect</a:t>
                      </a:r>
                      <a:endParaRPr lang="en-GB" dirty="0"/>
                    </a:p>
                  </a:txBody>
                  <a:tcPr/>
                </a:tc>
                <a:extLst>
                  <a:ext uri="{0D108BD9-81ED-4DB2-BD59-A6C34878D82A}">
                    <a16:rowId xmlns:a16="http://schemas.microsoft.com/office/drawing/2014/main" val="3291244135"/>
                  </a:ext>
                </a:extLst>
              </a:tr>
              <a:tr h="365439">
                <a:tc>
                  <a:txBody>
                    <a:bodyPr/>
                    <a:lstStyle/>
                    <a:p>
                      <a:r>
                        <a:rPr lang="en-GB" sz="1800" b="0" kern="1200" dirty="0">
                          <a:solidFill>
                            <a:schemeClr val="dk1"/>
                          </a:solidFill>
                          <a:effectLst/>
                          <a:latin typeface="+mn-lt"/>
                          <a:ea typeface="+mn-ea"/>
                          <a:cs typeface="+mn-cs"/>
                        </a:rPr>
                        <a:t>Intellectual</a:t>
                      </a:r>
                      <a:r>
                        <a:rPr lang="en-GB" sz="1800" b="0" kern="1200" baseline="0" dirty="0">
                          <a:solidFill>
                            <a:schemeClr val="dk1"/>
                          </a:solidFill>
                          <a:effectLst/>
                          <a:latin typeface="+mn-lt"/>
                          <a:ea typeface="+mn-ea"/>
                          <a:cs typeface="+mn-cs"/>
                        </a:rPr>
                        <a:t> disability</a:t>
                      </a:r>
                      <a:endParaRPr lang="en-GB" sz="1800" b="0" kern="1200" dirty="0">
                        <a:solidFill>
                          <a:schemeClr val="dk1"/>
                        </a:solidFill>
                        <a:effectLst/>
                        <a:latin typeface="+mn-lt"/>
                        <a:ea typeface="+mn-ea"/>
                        <a:cs typeface="+mn-cs"/>
                      </a:endParaRPr>
                    </a:p>
                  </a:txBody>
                  <a:tcPr/>
                </a:tc>
                <a:tc>
                  <a:txBody>
                    <a:bodyPr/>
                    <a:lstStyle/>
                    <a:p>
                      <a:r>
                        <a:rPr lang="en-GB" dirty="0"/>
                        <a:t>Alcohol and</a:t>
                      </a:r>
                      <a:r>
                        <a:rPr lang="en-GB" baseline="0" dirty="0"/>
                        <a:t> Drug use can lead to safeguarding concerns</a:t>
                      </a:r>
                      <a:endParaRPr lang="en-GB" dirty="0"/>
                    </a:p>
                  </a:txBody>
                  <a:tcPr/>
                </a:tc>
                <a:extLst>
                  <a:ext uri="{0D108BD9-81ED-4DB2-BD59-A6C34878D82A}">
                    <a16:rowId xmlns:a16="http://schemas.microsoft.com/office/drawing/2014/main" val="1844540559"/>
                  </a:ext>
                </a:extLst>
              </a:tr>
              <a:tr h="481586">
                <a:tc>
                  <a:txBody>
                    <a:bodyPr/>
                    <a:lstStyle/>
                    <a:p>
                      <a:r>
                        <a:rPr lang="en-GB" sz="1800" b="0" kern="1200" dirty="0">
                          <a:solidFill>
                            <a:schemeClr val="dk1"/>
                          </a:solidFill>
                          <a:effectLst/>
                          <a:latin typeface="+mn-lt"/>
                          <a:ea typeface="+mn-ea"/>
                          <a:cs typeface="+mn-cs"/>
                        </a:rPr>
                        <a:t>Autistic</a:t>
                      </a:r>
                      <a:r>
                        <a:rPr lang="en-GB" sz="1800" b="0" kern="1200" baseline="0" dirty="0">
                          <a:solidFill>
                            <a:schemeClr val="dk1"/>
                          </a:solidFill>
                          <a:effectLst/>
                          <a:latin typeface="+mn-lt"/>
                          <a:ea typeface="+mn-ea"/>
                          <a:cs typeface="+mn-cs"/>
                        </a:rPr>
                        <a:t> Spectrum Disorder</a:t>
                      </a:r>
                      <a:endParaRPr lang="en-GB" sz="1800" b="0" kern="1200" dirty="0">
                        <a:solidFill>
                          <a:schemeClr val="dk1"/>
                        </a:solidFill>
                        <a:effectLst/>
                        <a:latin typeface="+mn-lt"/>
                        <a:ea typeface="+mn-ea"/>
                        <a:cs typeface="+mn-cs"/>
                      </a:endParaRPr>
                    </a:p>
                  </a:txBody>
                  <a:tcPr/>
                </a:tc>
                <a:tc>
                  <a:txBody>
                    <a:bodyPr/>
                    <a:lstStyle/>
                    <a:p>
                      <a:r>
                        <a:rPr lang="en-GB" dirty="0"/>
                        <a:t>Opioids/Alcohol can be </a:t>
                      </a:r>
                      <a:r>
                        <a:rPr lang="en-GB" baseline="0" dirty="0"/>
                        <a:t> used to manage stressful situations </a:t>
                      </a:r>
                      <a:endParaRPr lang="en-GB" dirty="0"/>
                    </a:p>
                  </a:txBody>
                  <a:tcPr/>
                </a:tc>
                <a:extLst>
                  <a:ext uri="{0D108BD9-81ED-4DB2-BD59-A6C34878D82A}">
                    <a16:rowId xmlns:a16="http://schemas.microsoft.com/office/drawing/2014/main" val="1263562169"/>
                  </a:ext>
                </a:extLst>
              </a:tr>
              <a:tr h="948640">
                <a:tc>
                  <a:txBody>
                    <a:bodyPr/>
                    <a:lstStyle/>
                    <a:p>
                      <a:r>
                        <a:rPr lang="en-GB" sz="1800" b="0" kern="1200" dirty="0">
                          <a:solidFill>
                            <a:schemeClr val="dk1"/>
                          </a:solidFill>
                          <a:effectLst/>
                          <a:latin typeface="+mn-lt"/>
                          <a:ea typeface="+mn-ea"/>
                          <a:cs typeface="+mn-cs"/>
                        </a:rPr>
                        <a:t>ADHD</a:t>
                      </a:r>
                    </a:p>
                  </a:txBody>
                  <a:tcPr/>
                </a:tc>
                <a:tc>
                  <a:txBody>
                    <a:bodyPr/>
                    <a:lstStyle/>
                    <a:p>
                      <a:r>
                        <a:rPr lang="en-GB" dirty="0"/>
                        <a:t>Problems with impulse control </a:t>
                      </a:r>
                      <a:r>
                        <a:rPr lang="en-GB" baseline="0" dirty="0"/>
                        <a:t> / stimulant use</a:t>
                      </a:r>
                    </a:p>
                    <a:p>
                      <a:r>
                        <a:rPr lang="en-GB" baseline="0" dirty="0"/>
                        <a:t>Higher proportion of lifetime alcohol and drug dependence</a:t>
                      </a:r>
                    </a:p>
                  </a:txBody>
                  <a:tcPr/>
                </a:tc>
                <a:extLst>
                  <a:ext uri="{0D108BD9-81ED-4DB2-BD59-A6C34878D82A}">
                    <a16:rowId xmlns:a16="http://schemas.microsoft.com/office/drawing/2014/main" val="2663496862"/>
                  </a:ext>
                </a:extLst>
              </a:tr>
            </a:tbl>
          </a:graphicData>
        </a:graphic>
      </p:graphicFrame>
      <p:sp>
        <p:nvSpPr>
          <p:cNvPr id="5" name="TextBox 4"/>
          <p:cNvSpPr txBox="1"/>
          <p:nvPr/>
        </p:nvSpPr>
        <p:spPr>
          <a:xfrm>
            <a:off x="5796136" y="6381328"/>
            <a:ext cx="3456384" cy="369332"/>
          </a:xfrm>
          <a:prstGeom prst="rect">
            <a:avLst/>
          </a:prstGeom>
          <a:noFill/>
        </p:spPr>
        <p:txBody>
          <a:bodyPr wrap="square" rtlCol="0">
            <a:spAutoFit/>
          </a:bodyPr>
          <a:lstStyle/>
          <a:p>
            <a:endParaRPr lang="en-GB" dirty="0"/>
          </a:p>
        </p:txBody>
      </p:sp>
      <p:sp>
        <p:nvSpPr>
          <p:cNvPr id="2" name="TextBox 1"/>
          <p:cNvSpPr txBox="1"/>
          <p:nvPr/>
        </p:nvSpPr>
        <p:spPr>
          <a:xfrm>
            <a:off x="168183" y="716698"/>
            <a:ext cx="7704856" cy="830997"/>
          </a:xfrm>
          <a:prstGeom prst="rect">
            <a:avLst/>
          </a:prstGeom>
          <a:noFill/>
        </p:spPr>
        <p:txBody>
          <a:bodyPr wrap="square" rtlCol="0">
            <a:spAutoFit/>
          </a:bodyPr>
          <a:lstStyle/>
          <a:p>
            <a:r>
              <a:rPr lang="en-GB" sz="2400" dirty="0"/>
              <a:t>Other problems  of  co-occurring </a:t>
            </a:r>
          </a:p>
          <a:p>
            <a:r>
              <a:rPr lang="en-GB" sz="2400" dirty="0"/>
              <a:t>substance misuse  and mental disorders</a:t>
            </a:r>
          </a:p>
        </p:txBody>
      </p:sp>
    </p:spTree>
    <p:extLst>
      <p:ext uri="{BB962C8B-B14F-4D97-AF65-F5344CB8AC3E}">
        <p14:creationId xmlns:p14="http://schemas.microsoft.com/office/powerpoint/2010/main" val="1725126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Case Scenarios</a:t>
            </a:r>
          </a:p>
        </p:txBody>
      </p:sp>
      <p:sp>
        <p:nvSpPr>
          <p:cNvPr id="3" name="Text Placeholder 2"/>
          <p:cNvSpPr>
            <a:spLocks noGrp="1"/>
          </p:cNvSpPr>
          <p:nvPr>
            <p:ph type="body" sz="quarter" idx="13"/>
          </p:nvPr>
        </p:nvSpPr>
        <p:spPr/>
        <p:txBody>
          <a:bodyPr/>
          <a:lstStyle/>
          <a:p>
            <a:r>
              <a:rPr lang="en-GB" dirty="0"/>
              <a:t>In </a:t>
            </a:r>
            <a:r>
              <a:rPr lang="en-GB"/>
              <a:t>these scenarios </a:t>
            </a:r>
            <a:r>
              <a:rPr lang="en-GB" dirty="0"/>
              <a:t>consider following elements </a:t>
            </a:r>
          </a:p>
          <a:p>
            <a:pPr lvl="1"/>
            <a:r>
              <a:rPr lang="en-GB" dirty="0"/>
              <a:t>Relevant history + examination </a:t>
            </a:r>
          </a:p>
          <a:p>
            <a:pPr lvl="2"/>
            <a:r>
              <a:rPr lang="en-GB" dirty="0"/>
              <a:t>Interaction between the substance use and co-occurring mental illness</a:t>
            </a:r>
          </a:p>
          <a:p>
            <a:pPr lvl="1"/>
            <a:r>
              <a:rPr lang="en-GB" dirty="0"/>
              <a:t>Diagnosis</a:t>
            </a:r>
          </a:p>
          <a:p>
            <a:pPr lvl="2"/>
            <a:r>
              <a:rPr lang="en-GB" dirty="0"/>
              <a:t>Difficulties  when effects of substance mimic symptoms of co-occurring mental illness</a:t>
            </a:r>
          </a:p>
          <a:p>
            <a:pPr lvl="1"/>
            <a:r>
              <a:rPr lang="en-GB" dirty="0"/>
              <a:t>Treatment options</a:t>
            </a:r>
          </a:p>
          <a:p>
            <a:pPr lvl="2"/>
            <a:r>
              <a:rPr lang="en-GB" dirty="0"/>
              <a:t>Evidence base/ consensus view</a:t>
            </a:r>
          </a:p>
          <a:p>
            <a:pPr lvl="2"/>
            <a:r>
              <a:rPr lang="en-GB" dirty="0"/>
              <a:t>Safety concerns</a:t>
            </a:r>
          </a:p>
          <a:p>
            <a:pPr lvl="2"/>
            <a:endParaRPr lang="en-GB" dirty="0"/>
          </a:p>
          <a:p>
            <a:pPr lvl="1"/>
            <a:endParaRPr lang="en-GB" dirty="0"/>
          </a:p>
        </p:txBody>
      </p:sp>
    </p:spTree>
    <p:extLst>
      <p:ext uri="{BB962C8B-B14F-4D97-AF65-F5344CB8AC3E}">
        <p14:creationId xmlns:p14="http://schemas.microsoft.com/office/powerpoint/2010/main" val="2320833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Psychosis case 1</a:t>
            </a:r>
          </a:p>
        </p:txBody>
      </p:sp>
      <p:sp>
        <p:nvSpPr>
          <p:cNvPr id="3" name="Text Placeholder 2"/>
          <p:cNvSpPr>
            <a:spLocks noGrp="1"/>
          </p:cNvSpPr>
          <p:nvPr>
            <p:ph type="body" sz="quarter" idx="13"/>
          </p:nvPr>
        </p:nvSpPr>
        <p:spPr>
          <a:xfrm>
            <a:off x="436747" y="1700017"/>
            <a:ext cx="8363272" cy="3562308"/>
          </a:xfrm>
        </p:spPr>
        <p:txBody>
          <a:bodyPr/>
          <a:lstStyle/>
          <a:p>
            <a:r>
              <a:rPr lang="en-GB" dirty="0"/>
              <a:t>19 year old person who parents are suspecting is using cannabis every day. Parents have noticed strange smells from his room. Parents note that he has gotten packages in recent months from abroad. He is remaining in his room all day. Has had a change from previously whereby used to go out to see friends. Developed recent interest in the occult. No previous contact with psychiatric service. No other medication or physical symptoms.</a:t>
            </a:r>
          </a:p>
          <a:p>
            <a:pPr marL="0" indent="0">
              <a:buNone/>
            </a:pPr>
            <a:endParaRPr lang="en-GB" dirty="0"/>
          </a:p>
        </p:txBody>
      </p:sp>
    </p:spTree>
    <p:extLst>
      <p:ext uri="{BB962C8B-B14F-4D97-AF65-F5344CB8AC3E}">
        <p14:creationId xmlns:p14="http://schemas.microsoft.com/office/powerpoint/2010/main" val="3443797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047056"/>
            <a:ext cx="7480792" cy="792088"/>
          </a:xfrm>
        </p:spPr>
        <p:txBody>
          <a:bodyPr/>
          <a:lstStyle/>
          <a:p>
            <a:r>
              <a:rPr lang="en-GB" dirty="0"/>
              <a:t>Psychosis case 1 key points</a:t>
            </a:r>
          </a:p>
        </p:txBody>
      </p:sp>
      <p:sp>
        <p:nvSpPr>
          <p:cNvPr id="3" name="Text Placeholder 2"/>
          <p:cNvSpPr>
            <a:spLocks noGrp="1"/>
          </p:cNvSpPr>
          <p:nvPr>
            <p:ph type="body" sz="quarter" idx="13"/>
          </p:nvPr>
        </p:nvSpPr>
        <p:spPr>
          <a:xfrm>
            <a:off x="251520" y="1988840"/>
            <a:ext cx="7815744" cy="3816424"/>
          </a:xfrm>
        </p:spPr>
        <p:txBody>
          <a:bodyPr/>
          <a:lstStyle/>
          <a:p>
            <a:r>
              <a:rPr lang="en-GB" sz="2000" dirty="0"/>
              <a:t>Identify what type of cannabis e.g., Skunk/ Spice/Resin</a:t>
            </a:r>
          </a:p>
          <a:p>
            <a:r>
              <a:rPr lang="en-US" sz="2000" dirty="0"/>
              <a:t>G</a:t>
            </a:r>
            <a:r>
              <a:rPr lang="en-GB" sz="2000" dirty="0"/>
              <a:t>et a sense of how much used per day – often best way is to check how much person is spending on this</a:t>
            </a:r>
          </a:p>
          <a:p>
            <a:r>
              <a:rPr lang="en-GB" sz="2000" dirty="0"/>
              <a:t>Review if other drugs used especially from the “dark net”</a:t>
            </a:r>
          </a:p>
          <a:p>
            <a:r>
              <a:rPr lang="en-GB" sz="2000" dirty="0"/>
              <a:t>Family history – can be helpful but can be  complex e.g., a parent with schizophrenia and cannabis dependence</a:t>
            </a:r>
          </a:p>
          <a:p>
            <a:r>
              <a:rPr lang="en-GB" sz="2000" dirty="0"/>
              <a:t>Use  education and  encourage trial of cannabis abstinence reduction</a:t>
            </a:r>
          </a:p>
          <a:p>
            <a:r>
              <a:rPr lang="en-GB" sz="2000" dirty="0"/>
              <a:t>Consider  early intervention + substance misuse intervention co-working </a:t>
            </a:r>
          </a:p>
          <a:p>
            <a:pPr lvl="1"/>
            <a:endParaRPr lang="en-GB" sz="2000" dirty="0"/>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0" indent="0">
              <a:buNone/>
            </a:pPr>
            <a:endParaRPr lang="en-GB" dirty="0"/>
          </a:p>
        </p:txBody>
      </p:sp>
    </p:spTree>
    <p:extLst>
      <p:ext uri="{BB962C8B-B14F-4D97-AF65-F5344CB8AC3E}">
        <p14:creationId xmlns:p14="http://schemas.microsoft.com/office/powerpoint/2010/main" val="1485728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bwMode="auto">
          <a:xfrm>
            <a:off x="457200" y="66675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Insert name of the LEP</a:t>
            </a:r>
          </a:p>
        </p:txBody>
      </p:sp>
      <p:sp>
        <p:nvSpPr>
          <p:cNvPr id="9219" name="Subtitle 4"/>
          <p:cNvSpPr>
            <a:spLocks noGrp="1"/>
          </p:cNvSpPr>
          <p:nvPr>
            <p:ph type="subTitle" idx="1"/>
          </p:nvPr>
        </p:nvSpPr>
        <p:spPr bwMode="auto">
          <a:xfrm>
            <a:off x="457200" y="1757363"/>
            <a:ext cx="8069263"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Aims and Objectives (from handbook)</a:t>
            </a:r>
          </a:p>
        </p:txBody>
      </p:sp>
      <p:sp>
        <p:nvSpPr>
          <p:cNvPr id="6" name="Text Placeholder 5"/>
          <p:cNvSpPr>
            <a:spLocks noGrp="1"/>
          </p:cNvSpPr>
          <p:nvPr>
            <p:ph type="body" sz="quarter" idx="13"/>
          </p:nvPr>
        </p:nvSpPr>
        <p:spPr>
          <a:xfrm>
            <a:off x="217258" y="2492896"/>
            <a:ext cx="8603214" cy="3456384"/>
          </a:xfrm>
        </p:spPr>
        <p:txBody>
          <a:bodyPr>
            <a:normAutofit fontScale="62500" lnSpcReduction="20000"/>
          </a:bodyPr>
          <a:lstStyle/>
          <a:p>
            <a:r>
              <a:rPr lang="en-US" sz="3400" dirty="0"/>
              <a:t>To develop understanding of key aspects in the diagnosis and treatment of People </a:t>
            </a:r>
            <a:r>
              <a:rPr lang="en-GB" altLang="en-US" sz="3400" dirty="0">
                <a:ea typeface="Calibri" panose="020F0502020204030204" pitchFamily="34" charset="0"/>
              </a:rPr>
              <a:t>with co-occurring mental health and alcohol/drug use conditions</a:t>
            </a:r>
            <a:r>
              <a:rPr lang="en-GB" altLang="en-US" sz="3400" dirty="0"/>
              <a:t> </a:t>
            </a:r>
          </a:p>
          <a:p>
            <a:pPr>
              <a:buFont typeface="Arial" charset="0"/>
              <a:buChar char="•"/>
              <a:defRPr/>
            </a:pPr>
            <a:r>
              <a:rPr lang="en-US" sz="3400" dirty="0"/>
              <a:t>To increase awareness of complications with pharmacological treatment in patients </a:t>
            </a:r>
            <a:r>
              <a:rPr lang="en-GB" altLang="en-US" sz="3400" dirty="0">
                <a:ea typeface="Calibri" panose="020F0502020204030204" pitchFamily="34" charset="0"/>
              </a:rPr>
              <a:t>with co-occurring mental health and alcohol/drug use conditions</a:t>
            </a:r>
            <a:r>
              <a:rPr lang="en-GB" altLang="en-US" sz="3400" dirty="0"/>
              <a:t> </a:t>
            </a:r>
          </a:p>
          <a:p>
            <a:pPr>
              <a:buFont typeface="Arial" charset="0"/>
              <a:buChar char="•"/>
              <a:defRPr/>
            </a:pPr>
            <a:r>
              <a:rPr lang="en-US" sz="3400" dirty="0"/>
              <a:t>To develop knowledge of risk issues in people </a:t>
            </a:r>
            <a:r>
              <a:rPr lang="en-GB" altLang="en-US" sz="3400" dirty="0">
                <a:ea typeface="Calibri" panose="020F0502020204030204" pitchFamily="34" charset="0"/>
              </a:rPr>
              <a:t>with co-occurring mental health and alcohol/drug use conditions</a:t>
            </a:r>
            <a:r>
              <a:rPr lang="en-GB" altLang="en-US" sz="3400" dirty="0"/>
              <a:t> </a:t>
            </a:r>
          </a:p>
          <a:p>
            <a:pPr>
              <a:buFont typeface="Arial" charset="0"/>
              <a:buChar char="•"/>
              <a:defRPr/>
            </a:pPr>
            <a:r>
              <a:rPr lang="en-US" sz="3400" dirty="0"/>
              <a:t>To understand how local services are implemented to manage people </a:t>
            </a:r>
            <a:r>
              <a:rPr lang="en-GB" altLang="en-US" sz="3400" dirty="0">
                <a:ea typeface="Calibri" panose="020F0502020204030204" pitchFamily="34" charset="0"/>
              </a:rPr>
              <a:t>with co-occurring mental health and alcohol/drug use conditions</a:t>
            </a:r>
            <a:r>
              <a:rPr lang="en-GB" altLang="en-US" sz="3400" dirty="0"/>
              <a:t> </a:t>
            </a:r>
          </a:p>
          <a:p>
            <a:pPr eaLnBrk="1" hangingPunct="1">
              <a:buFont typeface="Arial" charset="0"/>
              <a:buChar char="•"/>
              <a:defRPr/>
            </a:pPr>
            <a:endParaRPr lang="en-US" dirty="0"/>
          </a:p>
        </p:txBody>
      </p:sp>
    </p:spTree>
    <p:extLst>
      <p:ext uri="{BB962C8B-B14F-4D97-AF65-F5344CB8AC3E}">
        <p14:creationId xmlns:p14="http://schemas.microsoft.com/office/powerpoint/2010/main" val="1668479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30" y="210575"/>
            <a:ext cx="7772400" cy="679449"/>
          </a:xfrm>
        </p:spPr>
        <p:txBody>
          <a:bodyPr/>
          <a:lstStyle/>
          <a:p>
            <a:r>
              <a:rPr lang="en-US" dirty="0"/>
              <a:t>Functional alterations </a:t>
            </a:r>
            <a:br>
              <a:rPr lang="en-US" dirty="0"/>
            </a:br>
            <a:r>
              <a:rPr lang="en-US" dirty="0"/>
              <a:t>associated with cannabis use</a:t>
            </a:r>
            <a:endParaRPr lang="en-GB" dirty="0"/>
          </a:p>
        </p:txBody>
      </p:sp>
      <p:pic>
        <p:nvPicPr>
          <p:cNvPr id="4" name="Picture 3"/>
          <p:cNvPicPr>
            <a:picLocks noChangeAspect="1"/>
          </p:cNvPicPr>
          <p:nvPr/>
        </p:nvPicPr>
        <p:blipFill rotWithShape="1">
          <a:blip r:embed="rId3"/>
          <a:srcRect l="12201" t="22640" r="37580" b="29840"/>
          <a:stretch/>
        </p:blipFill>
        <p:spPr>
          <a:xfrm>
            <a:off x="139730" y="1438990"/>
            <a:ext cx="6696744" cy="4752529"/>
          </a:xfrm>
          <a:prstGeom prst="rect">
            <a:avLst/>
          </a:prstGeom>
        </p:spPr>
      </p:pic>
      <p:sp>
        <p:nvSpPr>
          <p:cNvPr id="5" name="TextBox 4"/>
          <p:cNvSpPr txBox="1"/>
          <p:nvPr/>
        </p:nvSpPr>
        <p:spPr>
          <a:xfrm>
            <a:off x="0" y="6245788"/>
            <a:ext cx="8892480" cy="646331"/>
          </a:xfrm>
          <a:prstGeom prst="rect">
            <a:avLst/>
          </a:prstGeom>
          <a:noFill/>
        </p:spPr>
        <p:txBody>
          <a:bodyPr wrap="square" rtlCol="0">
            <a:spAutoFit/>
          </a:bodyPr>
          <a:lstStyle/>
          <a:p>
            <a:r>
              <a:rPr lang="en-GB" sz="1200" dirty="0" err="1"/>
              <a:t>Yanes</a:t>
            </a:r>
            <a:r>
              <a:rPr lang="en-GB" sz="1200" dirty="0"/>
              <a:t>, J. A., Riedel, M. C., Ray, K. L., Kirkland, A. E., Bird, R. T., </a:t>
            </a:r>
            <a:r>
              <a:rPr lang="en-GB" sz="1200" dirty="0" err="1"/>
              <a:t>Boeving</a:t>
            </a:r>
            <a:r>
              <a:rPr lang="en-GB" sz="1200" dirty="0"/>
              <a:t>, E. R., ... &amp; Sutherland, M. T. (2018). Neuroimaging meta-analysis of cannabis use studies reveals convergent functional alterations in brain regions supporting cognitive control and reward processing. </a:t>
            </a:r>
            <a:r>
              <a:rPr lang="en-GB" sz="1200" i="1" dirty="0"/>
              <a:t>Journal of Psychopharmacology</a:t>
            </a:r>
            <a:r>
              <a:rPr lang="en-GB" sz="1200" dirty="0"/>
              <a:t>, </a:t>
            </a:r>
            <a:r>
              <a:rPr lang="en-GB" sz="1200" i="1" dirty="0"/>
              <a:t>32</a:t>
            </a:r>
            <a:r>
              <a:rPr lang="en-GB" sz="1200" dirty="0"/>
              <a:t>(3), 283-295.</a:t>
            </a:r>
          </a:p>
        </p:txBody>
      </p:sp>
      <p:sp>
        <p:nvSpPr>
          <p:cNvPr id="6" name="TextBox 5"/>
          <p:cNvSpPr txBox="1"/>
          <p:nvPr/>
        </p:nvSpPr>
        <p:spPr>
          <a:xfrm>
            <a:off x="7042245" y="1628800"/>
            <a:ext cx="1850235" cy="3970318"/>
          </a:xfrm>
          <a:prstGeom prst="rect">
            <a:avLst/>
          </a:prstGeom>
          <a:noFill/>
        </p:spPr>
        <p:txBody>
          <a:bodyPr wrap="square" rtlCol="0">
            <a:spAutoFit/>
          </a:bodyPr>
          <a:lstStyle/>
          <a:p>
            <a:r>
              <a:rPr lang="en-US" b="1" dirty="0"/>
              <a:t>Decreases</a:t>
            </a:r>
          </a:p>
          <a:p>
            <a:r>
              <a:rPr lang="en-US" dirty="0"/>
              <a:t>1- Cingulate gyrus, anterior cingulate gyrus, medial frontal gyrus </a:t>
            </a:r>
          </a:p>
          <a:p>
            <a:r>
              <a:rPr lang="en-US" dirty="0"/>
              <a:t>2 - Middle frontal gyrus and precentral gyrus</a:t>
            </a:r>
          </a:p>
          <a:p>
            <a:r>
              <a:rPr lang="en-US" b="1" dirty="0"/>
              <a:t>Increases</a:t>
            </a:r>
          </a:p>
          <a:p>
            <a:r>
              <a:rPr lang="en-US" dirty="0"/>
              <a:t>1- Caudate, claustrum, putamen, insula </a:t>
            </a:r>
            <a:endParaRPr lang="en-GB" dirty="0"/>
          </a:p>
        </p:txBody>
      </p:sp>
    </p:spTree>
    <p:extLst>
      <p:ext uri="{BB962C8B-B14F-4D97-AF65-F5344CB8AC3E}">
        <p14:creationId xmlns:p14="http://schemas.microsoft.com/office/powerpoint/2010/main" val="1887622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Psychosis case 2</a:t>
            </a:r>
          </a:p>
        </p:txBody>
      </p:sp>
      <p:sp>
        <p:nvSpPr>
          <p:cNvPr id="3" name="Text Placeholder 2"/>
          <p:cNvSpPr>
            <a:spLocks noGrp="1"/>
          </p:cNvSpPr>
          <p:nvPr>
            <p:ph type="body" sz="quarter" idx="13"/>
          </p:nvPr>
        </p:nvSpPr>
        <p:spPr>
          <a:xfrm>
            <a:off x="436747" y="1700017"/>
            <a:ext cx="8363272" cy="3562308"/>
          </a:xfrm>
        </p:spPr>
        <p:txBody>
          <a:bodyPr/>
          <a:lstStyle/>
          <a:p>
            <a:r>
              <a:rPr lang="en-GB" dirty="0"/>
              <a:t>53 year old person with 30 year history of schizophrenia on depot medication and methadone and ongoing amphetamine use. Has beliefs involving being monitored by the government. Mother aged 84 provides  meals. Admissions previously when he has accused his neighbours of spying on him. Often noted to be aggressive prior to admissions but no previous convictions. Prescribed diazepam to help with sleep. Diabetes developed when aged 35. Uses insulin for control but generally poor control. </a:t>
            </a:r>
          </a:p>
          <a:p>
            <a:pPr marL="457200" indent="-457200">
              <a:buFont typeface="+mj-lt"/>
              <a:buAutoNum type="arabicPeriod"/>
            </a:pPr>
            <a:endParaRPr lang="en-GB" dirty="0"/>
          </a:p>
          <a:p>
            <a:pPr marL="0" indent="0">
              <a:buNone/>
            </a:pPr>
            <a:endParaRPr lang="en-GB" dirty="0"/>
          </a:p>
        </p:txBody>
      </p:sp>
    </p:spTree>
    <p:extLst>
      <p:ext uri="{BB962C8B-B14F-4D97-AF65-F5344CB8AC3E}">
        <p14:creationId xmlns:p14="http://schemas.microsoft.com/office/powerpoint/2010/main" val="1420726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704" y="827600"/>
            <a:ext cx="6768752" cy="864096"/>
          </a:xfrm>
        </p:spPr>
        <p:txBody>
          <a:bodyPr/>
          <a:lstStyle/>
          <a:p>
            <a:r>
              <a:rPr lang="en-GB" dirty="0"/>
              <a:t>Psychosis case 2  key points</a:t>
            </a:r>
          </a:p>
        </p:txBody>
      </p:sp>
      <p:sp>
        <p:nvSpPr>
          <p:cNvPr id="3" name="Text Placeholder 2"/>
          <p:cNvSpPr>
            <a:spLocks noGrp="1"/>
          </p:cNvSpPr>
          <p:nvPr>
            <p:ph type="body" sz="quarter" idx="13"/>
          </p:nvPr>
        </p:nvSpPr>
        <p:spPr>
          <a:xfrm>
            <a:off x="164736" y="1340768"/>
            <a:ext cx="8020296" cy="4176464"/>
          </a:xfrm>
        </p:spPr>
        <p:txBody>
          <a:bodyPr/>
          <a:lstStyle/>
          <a:p>
            <a:r>
              <a:rPr lang="en-GB" sz="2000" dirty="0"/>
              <a:t>Explore reason for amphetamine – could this be to overcome sedation</a:t>
            </a:r>
          </a:p>
          <a:p>
            <a:r>
              <a:rPr lang="en-US" sz="2000" dirty="0"/>
              <a:t>A</a:t>
            </a:r>
            <a:r>
              <a:rPr lang="en-GB" sz="2000" dirty="0" err="1"/>
              <a:t>ssess</a:t>
            </a:r>
            <a:r>
              <a:rPr lang="en-GB" sz="2000" dirty="0"/>
              <a:t> how he takes amphetamine - intravenous or oral.  If injecting could be prone to infections due to his diabetes</a:t>
            </a:r>
          </a:p>
          <a:p>
            <a:r>
              <a:rPr lang="en-GB" sz="2000" dirty="0"/>
              <a:t>QTc important to check</a:t>
            </a:r>
          </a:p>
          <a:p>
            <a:r>
              <a:rPr lang="en-US" sz="2000" dirty="0"/>
              <a:t>Liaise with GP about control of diabetes – e.g., any recent HBA1c</a:t>
            </a:r>
            <a:endParaRPr lang="en-GB" sz="2000" dirty="0"/>
          </a:p>
          <a:p>
            <a:r>
              <a:rPr lang="en-GB" sz="2000" dirty="0"/>
              <a:t>If obesity a factor consider </a:t>
            </a:r>
            <a:r>
              <a:rPr lang="en-GB" sz="2000" dirty="0" err="1"/>
              <a:t>NAFLD</a:t>
            </a:r>
            <a:r>
              <a:rPr lang="en-GB" sz="2000" dirty="0"/>
              <a:t> and need for viral hepatitis screening</a:t>
            </a:r>
          </a:p>
          <a:p>
            <a:r>
              <a:rPr lang="en-GB" sz="2000" dirty="0"/>
              <a:t>Careful review of link between high amphetamine use and admissions and  feedback in an motivation interviewing format</a:t>
            </a:r>
          </a:p>
          <a:p>
            <a:r>
              <a:rPr lang="en-GB" sz="2000" dirty="0"/>
              <a:t>Risk assessment of violence to mother/ neighbours </a:t>
            </a:r>
          </a:p>
          <a:p>
            <a:r>
              <a:rPr lang="en-US" sz="2000" dirty="0"/>
              <a:t>C</a:t>
            </a:r>
            <a:r>
              <a:rPr lang="en-GB" sz="2000" dirty="0" err="1"/>
              <a:t>onsider</a:t>
            </a:r>
            <a:r>
              <a:rPr lang="en-GB" sz="2000" dirty="0"/>
              <a:t> plan if mother unable to provide input/ becomes unwell</a:t>
            </a:r>
          </a:p>
          <a:p>
            <a:r>
              <a:rPr lang="en-US" sz="2000" dirty="0"/>
              <a:t>Be aware of effect of schizophrenia on life expectancy in addition to risks due to drug use</a:t>
            </a:r>
            <a:endParaRPr lang="en-GB" sz="2000" dirty="0"/>
          </a:p>
          <a:p>
            <a:endParaRPr lang="en-GB" sz="2000" dirty="0"/>
          </a:p>
          <a:p>
            <a:endParaRPr lang="en-GB" sz="2000" dirty="0"/>
          </a:p>
          <a:p>
            <a:endParaRPr lang="en-GB" sz="2000" dirty="0"/>
          </a:p>
          <a:p>
            <a:endParaRPr lang="en-GB" sz="2000" dirty="0"/>
          </a:p>
          <a:p>
            <a:pPr lvl="1"/>
            <a:endParaRPr lang="en-GB" sz="2000" dirty="0"/>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457200" indent="-457200">
              <a:buFont typeface="+mj-lt"/>
              <a:buAutoNum type="arabicPeriod"/>
            </a:pPr>
            <a:endParaRPr lang="en-GB" dirty="0"/>
          </a:p>
          <a:p>
            <a:pPr marL="0" indent="0">
              <a:buNone/>
            </a:pPr>
            <a:endParaRPr lang="en-GB" dirty="0"/>
          </a:p>
        </p:txBody>
      </p:sp>
    </p:spTree>
    <p:extLst>
      <p:ext uri="{BB962C8B-B14F-4D97-AF65-F5344CB8AC3E}">
        <p14:creationId xmlns:p14="http://schemas.microsoft.com/office/powerpoint/2010/main" val="2941623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5760641" cy="792088"/>
          </a:xfrm>
        </p:spPr>
        <p:txBody>
          <a:bodyPr/>
          <a:lstStyle/>
          <a:p>
            <a:r>
              <a:rPr lang="en-GB" dirty="0"/>
              <a:t>Bipolar Affective disorder </a:t>
            </a:r>
          </a:p>
        </p:txBody>
      </p:sp>
      <p:sp>
        <p:nvSpPr>
          <p:cNvPr id="3" name="Text Placeholder 2"/>
          <p:cNvSpPr>
            <a:spLocks noGrp="1"/>
          </p:cNvSpPr>
          <p:nvPr>
            <p:ph type="body" sz="quarter" idx="13"/>
          </p:nvPr>
        </p:nvSpPr>
        <p:spPr>
          <a:xfrm>
            <a:off x="323528" y="1652055"/>
            <a:ext cx="7839075" cy="3720662"/>
          </a:xfrm>
        </p:spPr>
        <p:txBody>
          <a:bodyPr/>
          <a:lstStyle/>
          <a:p>
            <a:r>
              <a:rPr lang="en-GB" dirty="0"/>
              <a:t>56 year woman old; increased her alcohol use  as reported could not sleep well. Lack of sleep was affecting her thinking and she was concerned she becoming unwell and her thinking was muddled. Reports having more rows with neighbours and also with people at work. On lithium for several years but more recently has been not attending appointment for lithium levels.</a:t>
            </a:r>
          </a:p>
          <a:p>
            <a:endParaRPr lang="en-GB" dirty="0"/>
          </a:p>
        </p:txBody>
      </p:sp>
      <p:sp>
        <p:nvSpPr>
          <p:cNvPr id="4" name="TextBox 3"/>
          <p:cNvSpPr txBox="1"/>
          <p:nvPr/>
        </p:nvSpPr>
        <p:spPr>
          <a:xfrm>
            <a:off x="107504" y="5188051"/>
            <a:ext cx="7391672" cy="369332"/>
          </a:xfrm>
          <a:prstGeom prst="rect">
            <a:avLst/>
          </a:prstGeom>
          <a:noFill/>
        </p:spPr>
        <p:txBody>
          <a:bodyPr wrap="square" rtlCol="0">
            <a:spAutoFit/>
          </a:bodyPr>
          <a:lstStyle/>
          <a:p>
            <a:r>
              <a:rPr lang="en-GB" dirty="0"/>
              <a:t>.</a:t>
            </a:r>
          </a:p>
        </p:txBody>
      </p:sp>
    </p:spTree>
    <p:extLst>
      <p:ext uri="{BB962C8B-B14F-4D97-AF65-F5344CB8AC3E}">
        <p14:creationId xmlns:p14="http://schemas.microsoft.com/office/powerpoint/2010/main" val="1667866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980729"/>
            <a:ext cx="8389440" cy="648072"/>
          </a:xfrm>
        </p:spPr>
        <p:txBody>
          <a:bodyPr/>
          <a:lstStyle/>
          <a:p>
            <a:r>
              <a:rPr lang="en-GB" dirty="0"/>
              <a:t>Bipolar Affective disorder key points </a:t>
            </a:r>
          </a:p>
        </p:txBody>
      </p:sp>
      <p:sp>
        <p:nvSpPr>
          <p:cNvPr id="3" name="Text Placeholder 2"/>
          <p:cNvSpPr>
            <a:spLocks noGrp="1"/>
          </p:cNvSpPr>
          <p:nvPr>
            <p:ph type="body" sz="quarter" idx="13"/>
          </p:nvPr>
        </p:nvSpPr>
        <p:spPr>
          <a:xfrm>
            <a:off x="0" y="1988840"/>
            <a:ext cx="8568952" cy="4191644"/>
          </a:xfrm>
        </p:spPr>
        <p:txBody>
          <a:bodyPr/>
          <a:lstStyle/>
          <a:p>
            <a:r>
              <a:rPr lang="en-GB" sz="2000" dirty="0"/>
              <a:t>Assess interaction mood and alcohol use; here alcohol use could be related to or a cause of the worsening of mania/ reduced adherence to lithium</a:t>
            </a:r>
          </a:p>
          <a:p>
            <a:r>
              <a:rPr lang="en-GB" sz="2000" dirty="0"/>
              <a:t>Assessment whether she is safe to continue lithium depending on extent of her alcohol intoxication – consider risk of accidental overdose  </a:t>
            </a:r>
          </a:p>
          <a:p>
            <a:r>
              <a:rPr lang="en-GB" sz="2000" dirty="0"/>
              <a:t>Care that episodes of confusion may not be due to alcohol use – could be related to lithium toxicity </a:t>
            </a:r>
          </a:p>
          <a:p>
            <a:r>
              <a:rPr lang="en-GB" sz="2000" dirty="0"/>
              <a:t>Important to educate her on suicidal risks increased by alcohol and reduced by lithium </a:t>
            </a:r>
          </a:p>
          <a:p>
            <a:r>
              <a:rPr lang="en-GB" sz="2000" dirty="0"/>
              <a:t>Care with acamprosate use – need to check serum creatinine levels </a:t>
            </a:r>
          </a:p>
          <a:p>
            <a:r>
              <a:rPr lang="en-GB" sz="2000" dirty="0"/>
              <a:t>Care with sedative drugs for mania – oversedation if also using alcohol</a:t>
            </a:r>
          </a:p>
          <a:p>
            <a:pPr marL="0" indent="0">
              <a:buNone/>
            </a:pPr>
            <a:endParaRPr lang="en-GB" dirty="0"/>
          </a:p>
        </p:txBody>
      </p:sp>
    </p:spTree>
    <p:extLst>
      <p:ext uri="{BB962C8B-B14F-4D97-AF65-F5344CB8AC3E}">
        <p14:creationId xmlns:p14="http://schemas.microsoft.com/office/powerpoint/2010/main" val="196806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672" y="1052736"/>
            <a:ext cx="7772400" cy="679449"/>
          </a:xfrm>
        </p:spPr>
        <p:txBody>
          <a:bodyPr/>
          <a:lstStyle/>
          <a:p>
            <a:r>
              <a:rPr lang="en-GB" dirty="0"/>
              <a:t>Personality disorder case 1 </a:t>
            </a:r>
          </a:p>
        </p:txBody>
      </p:sp>
      <p:sp>
        <p:nvSpPr>
          <p:cNvPr id="3" name="Text Placeholder 2"/>
          <p:cNvSpPr>
            <a:spLocks noGrp="1"/>
          </p:cNvSpPr>
          <p:nvPr>
            <p:ph type="body" sz="quarter" idx="13"/>
          </p:nvPr>
        </p:nvSpPr>
        <p:spPr>
          <a:xfrm>
            <a:off x="276672" y="2306011"/>
            <a:ext cx="7772400" cy="2995197"/>
          </a:xfrm>
        </p:spPr>
        <p:txBody>
          <a:bodyPr/>
          <a:lstStyle/>
          <a:p>
            <a:r>
              <a:rPr lang="en-GB" dirty="0"/>
              <a:t>33 year old woman with long history of self harm overdoses and alcohol dependence. Sexually assaulted as a child. Has had a number of abusive relationships. Frequent admissions to psychiatric inpatient units years ago. Seeking community assisted withdrawals as feels could not cope with inpatient setting. Seeking disulfiram post discharge. </a:t>
            </a:r>
          </a:p>
          <a:p>
            <a:endParaRPr lang="en-GB" dirty="0"/>
          </a:p>
        </p:txBody>
      </p:sp>
    </p:spTree>
    <p:extLst>
      <p:ext uri="{BB962C8B-B14F-4D97-AF65-F5344CB8AC3E}">
        <p14:creationId xmlns:p14="http://schemas.microsoft.com/office/powerpoint/2010/main" val="3460504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820704"/>
            <a:ext cx="6329856" cy="1152128"/>
          </a:xfrm>
        </p:spPr>
        <p:txBody>
          <a:bodyPr/>
          <a:lstStyle/>
          <a:p>
            <a:r>
              <a:rPr lang="en-GB" dirty="0"/>
              <a:t>Personality disorder case 1 key points</a:t>
            </a:r>
          </a:p>
        </p:txBody>
      </p:sp>
      <p:sp>
        <p:nvSpPr>
          <p:cNvPr id="3" name="Text Placeholder 2"/>
          <p:cNvSpPr>
            <a:spLocks noGrp="1"/>
          </p:cNvSpPr>
          <p:nvPr>
            <p:ph type="body" sz="quarter" idx="13"/>
          </p:nvPr>
        </p:nvSpPr>
        <p:spPr>
          <a:xfrm>
            <a:off x="25168" y="2042940"/>
            <a:ext cx="8435280" cy="3994356"/>
          </a:xfrm>
        </p:spPr>
        <p:txBody>
          <a:bodyPr/>
          <a:lstStyle/>
          <a:p>
            <a:pPr lvl="1"/>
            <a:r>
              <a:rPr lang="en-GB" sz="2000" dirty="0"/>
              <a:t>Review history -was there unstable environment growing up?  For example, a parent may have been alcohol dependent and other adverse childhood experiences ACE</a:t>
            </a:r>
          </a:p>
          <a:p>
            <a:pPr lvl="1"/>
            <a:r>
              <a:rPr lang="en-GB" sz="2000" dirty="0"/>
              <a:t>Explore factors about her concern about inpatient – e.g., how does she perceive her previous admissions?  Were these under MHA?</a:t>
            </a:r>
          </a:p>
          <a:p>
            <a:pPr lvl="1"/>
            <a:r>
              <a:rPr lang="en-US" sz="2000" dirty="0"/>
              <a:t>A planned admission on a different unit could be more acceptable</a:t>
            </a:r>
            <a:endParaRPr lang="en-GB" sz="2000" dirty="0"/>
          </a:p>
          <a:p>
            <a:pPr lvl="1"/>
            <a:r>
              <a:rPr lang="en-GB" sz="2000" dirty="0"/>
              <a:t>Is disulfiram a safe option if thoughts of self harm- alcohol use may be most important  so may help</a:t>
            </a:r>
          </a:p>
          <a:p>
            <a:pPr lvl="1"/>
            <a:r>
              <a:rPr lang="en-GB" sz="2000" dirty="0"/>
              <a:t>Consider naltrexone as alternative or in addition to disulfiram </a:t>
            </a:r>
          </a:p>
          <a:p>
            <a:pPr lvl="1"/>
            <a:r>
              <a:rPr lang="en-GB" sz="2000" dirty="0"/>
              <a:t>What forms of psychological treatment used/ available</a:t>
            </a:r>
          </a:p>
          <a:p>
            <a:pPr marL="0" indent="0">
              <a:buNone/>
            </a:pPr>
            <a:r>
              <a:rPr lang="en-GB" dirty="0"/>
              <a:t> </a:t>
            </a:r>
          </a:p>
          <a:p>
            <a:pPr lvl="1"/>
            <a:endParaRPr lang="en-GB" dirty="0"/>
          </a:p>
        </p:txBody>
      </p:sp>
      <p:sp>
        <p:nvSpPr>
          <p:cNvPr id="4" name="Rectangle 3"/>
          <p:cNvSpPr/>
          <p:nvPr/>
        </p:nvSpPr>
        <p:spPr>
          <a:xfrm>
            <a:off x="51512" y="6220781"/>
            <a:ext cx="8892480" cy="646331"/>
          </a:xfrm>
          <a:prstGeom prst="rect">
            <a:avLst/>
          </a:prstGeom>
        </p:spPr>
        <p:txBody>
          <a:bodyPr wrap="square">
            <a:spAutoFit/>
          </a:bodyPr>
          <a:lstStyle/>
          <a:p>
            <a:r>
              <a:rPr lang="en-US" altLang="en-US" sz="1200" dirty="0" err="1"/>
              <a:t>Zarse</a:t>
            </a:r>
            <a:r>
              <a:rPr lang="en-US" altLang="en-US" sz="1200" dirty="0"/>
              <a:t>, E. M., Neff, M. R., Yoder, R., </a:t>
            </a:r>
            <a:r>
              <a:rPr lang="en-US" altLang="en-US" sz="1200" dirty="0" err="1"/>
              <a:t>Hulvershorn</a:t>
            </a:r>
            <a:r>
              <a:rPr lang="en-US" altLang="en-US" sz="1200" dirty="0"/>
              <a:t>, L., Chambers, J. E., &amp; Chambers, R. A. (2019). The adverse childhood experiences questionnaire: two decades of research on childhood trauma as a primary cause of adult mental illness, addiction, and medical diseases. </a:t>
            </a:r>
            <a:r>
              <a:rPr lang="en-US" altLang="en-US" sz="1200" i="1" dirty="0"/>
              <a:t>Cogent Medicine</a:t>
            </a:r>
            <a:r>
              <a:rPr lang="en-US" altLang="en-US" sz="1200" dirty="0"/>
              <a:t>, </a:t>
            </a:r>
            <a:r>
              <a:rPr lang="en-US" altLang="en-US" sz="1200" i="1" dirty="0"/>
              <a:t>6</a:t>
            </a:r>
            <a:r>
              <a:rPr lang="en-US" altLang="en-US" sz="1200" dirty="0"/>
              <a:t>(1), 1581447</a:t>
            </a:r>
            <a:endParaRPr lang="en-GB" sz="1200" dirty="0"/>
          </a:p>
        </p:txBody>
      </p:sp>
    </p:spTree>
    <p:extLst>
      <p:ext uri="{BB962C8B-B14F-4D97-AF65-F5344CB8AC3E}">
        <p14:creationId xmlns:p14="http://schemas.microsoft.com/office/powerpoint/2010/main" val="4129016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788" y="831021"/>
            <a:ext cx="7772400" cy="679449"/>
          </a:xfrm>
        </p:spPr>
        <p:txBody>
          <a:bodyPr/>
          <a:lstStyle/>
          <a:p>
            <a:r>
              <a:rPr lang="en-GB" dirty="0"/>
              <a:t>Personality disorder case 2 </a:t>
            </a:r>
          </a:p>
        </p:txBody>
      </p:sp>
      <p:sp>
        <p:nvSpPr>
          <p:cNvPr id="3" name="Text Placeholder 2"/>
          <p:cNvSpPr>
            <a:spLocks noGrp="1"/>
          </p:cNvSpPr>
          <p:nvPr>
            <p:ph type="body" sz="quarter" idx="13"/>
          </p:nvPr>
        </p:nvSpPr>
        <p:spPr>
          <a:xfrm>
            <a:off x="278340" y="1412776"/>
            <a:ext cx="8398116" cy="3744416"/>
          </a:xfrm>
        </p:spPr>
        <p:txBody>
          <a:bodyPr/>
          <a:lstStyle/>
          <a:p>
            <a:pPr marL="0" indent="0">
              <a:buNone/>
            </a:pPr>
            <a:r>
              <a:rPr lang="en-GB" dirty="0"/>
              <a:t> </a:t>
            </a:r>
          </a:p>
          <a:p>
            <a:r>
              <a:rPr lang="en-GB" dirty="0"/>
              <a:t>28 year old man due for prison release; history of offending since a teenager. Father  was a well known criminal and father was violent to children and his wife. Has been in prison for last 9 out of 10 years. Prescribed 80 mgs methadone in prison. History of aggression in pharmacies and drug and alcohol services. Wants buprenorphine  on release.</a:t>
            </a:r>
          </a:p>
          <a:p>
            <a:endParaRPr lang="en-GB" dirty="0"/>
          </a:p>
        </p:txBody>
      </p:sp>
    </p:spTree>
    <p:extLst>
      <p:ext uri="{BB962C8B-B14F-4D97-AF65-F5344CB8AC3E}">
        <p14:creationId xmlns:p14="http://schemas.microsoft.com/office/powerpoint/2010/main" val="2207097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440" y="1124744"/>
            <a:ext cx="7552928" cy="1080120"/>
          </a:xfrm>
        </p:spPr>
        <p:txBody>
          <a:bodyPr/>
          <a:lstStyle/>
          <a:p>
            <a:r>
              <a:rPr lang="en-GB" dirty="0"/>
              <a:t>Personality disorder case 2  key points</a:t>
            </a:r>
          </a:p>
        </p:txBody>
      </p:sp>
      <p:sp>
        <p:nvSpPr>
          <p:cNvPr id="3" name="Text Placeholder 2"/>
          <p:cNvSpPr>
            <a:spLocks noGrp="1"/>
          </p:cNvSpPr>
          <p:nvPr>
            <p:ph type="body" sz="quarter" idx="13"/>
          </p:nvPr>
        </p:nvSpPr>
        <p:spPr>
          <a:xfrm>
            <a:off x="0" y="2492896"/>
            <a:ext cx="8676456" cy="3600400"/>
          </a:xfrm>
        </p:spPr>
        <p:txBody>
          <a:bodyPr/>
          <a:lstStyle/>
          <a:p>
            <a:pPr lvl="1"/>
            <a:r>
              <a:rPr lang="en-US" sz="2000" dirty="0"/>
              <a:t>Clarify nature of offences and liaise with probation</a:t>
            </a:r>
            <a:endParaRPr lang="en-GB" sz="2000" dirty="0"/>
          </a:p>
          <a:p>
            <a:pPr lvl="1"/>
            <a:r>
              <a:rPr lang="en-GB" sz="2000" dirty="0"/>
              <a:t>Important to engage and try to reduce drug  use that could increase aggression- use joint working between mental health and substance use  services with communication of risky behaviour between services</a:t>
            </a:r>
          </a:p>
          <a:p>
            <a:pPr lvl="1"/>
            <a:r>
              <a:rPr lang="en-GB" sz="2000" dirty="0"/>
              <a:t>Contingency management may be useful</a:t>
            </a:r>
          </a:p>
          <a:p>
            <a:pPr lvl="1"/>
            <a:r>
              <a:rPr lang="en-GB" sz="2000" dirty="0"/>
              <a:t>Risk management and use of boundaries in care settings</a:t>
            </a:r>
          </a:p>
          <a:p>
            <a:pPr lvl="1"/>
            <a:r>
              <a:rPr lang="en-US" sz="2000" dirty="0"/>
              <a:t>C</a:t>
            </a:r>
            <a:r>
              <a:rPr lang="en-GB" sz="2000" dirty="0" err="1"/>
              <a:t>onsider</a:t>
            </a:r>
            <a:r>
              <a:rPr lang="en-GB" sz="2000" dirty="0"/>
              <a:t> reviews at probation setting </a:t>
            </a:r>
          </a:p>
          <a:p>
            <a:pPr lvl="1"/>
            <a:r>
              <a:rPr lang="en-US" sz="2000" dirty="0"/>
              <a:t>Identify warning signs for aggression</a:t>
            </a:r>
            <a:endParaRPr lang="en-GB" sz="2000" dirty="0"/>
          </a:p>
          <a:p>
            <a:pPr lvl="1"/>
            <a:r>
              <a:rPr lang="en-GB" sz="2000" dirty="0"/>
              <a:t>Consideration about risk of diversion of buprenorphine  </a:t>
            </a:r>
          </a:p>
          <a:p>
            <a:pPr marL="0" indent="0">
              <a:buNone/>
            </a:pPr>
            <a:r>
              <a:rPr lang="en-GB" dirty="0"/>
              <a:t> </a:t>
            </a:r>
          </a:p>
          <a:p>
            <a:pPr lvl="1"/>
            <a:endParaRPr lang="en-GB" dirty="0"/>
          </a:p>
        </p:txBody>
      </p:sp>
    </p:spTree>
    <p:extLst>
      <p:ext uri="{BB962C8B-B14F-4D97-AF65-F5344CB8AC3E}">
        <p14:creationId xmlns:p14="http://schemas.microsoft.com/office/powerpoint/2010/main" val="2107817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Depression</a:t>
            </a:r>
          </a:p>
        </p:txBody>
      </p:sp>
      <p:sp>
        <p:nvSpPr>
          <p:cNvPr id="3" name="Text Placeholder 2"/>
          <p:cNvSpPr>
            <a:spLocks noGrp="1"/>
          </p:cNvSpPr>
          <p:nvPr>
            <p:ph type="body" sz="quarter" idx="13"/>
          </p:nvPr>
        </p:nvSpPr>
        <p:spPr/>
        <p:txBody>
          <a:bodyPr/>
          <a:lstStyle/>
          <a:p>
            <a:r>
              <a:rPr lang="en-GB" dirty="0"/>
              <a:t>35 year old man drinking 35 units of lager per day. No sustained period of abstinence for 10 years. Past history of heroin use but not used since about age 25. Ongoing low mood; loss of weight; poor sleep and thoughts of suicide. Poor appetite; low energy; concentration problems. Three previous overdoses when intoxicated. Reported that fluoxetine and sertraline were not helpful. Not had sustained CBT treatment.</a:t>
            </a:r>
          </a:p>
        </p:txBody>
      </p:sp>
    </p:spTree>
    <p:extLst>
      <p:ext uri="{BB962C8B-B14F-4D97-AF65-F5344CB8AC3E}">
        <p14:creationId xmlns:p14="http://schemas.microsoft.com/office/powerpoint/2010/main" val="217484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Insert name of the LEP</a:t>
            </a:r>
          </a:p>
        </p:txBody>
      </p:sp>
      <p:sp>
        <p:nvSpPr>
          <p:cNvPr id="10243" name="Subtitle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To achieve this</a:t>
            </a:r>
          </a:p>
        </p:txBody>
      </p:sp>
      <p:sp>
        <p:nvSpPr>
          <p:cNvPr id="4" name="Text Placeholder 3"/>
          <p:cNvSpPr>
            <a:spLocks noGrp="1"/>
          </p:cNvSpPr>
          <p:nvPr>
            <p:ph type="body" sz="quarter" idx="13"/>
          </p:nvPr>
        </p:nvSpPr>
        <p:spPr/>
        <p:txBody>
          <a:bodyPr>
            <a:normAutofit fontScale="92500" lnSpcReduction="20000"/>
          </a:bodyPr>
          <a:lstStyle/>
          <a:p>
            <a:pPr eaLnBrk="1" hangingPunct="1">
              <a:buFont typeface="Arial" charset="0"/>
              <a:buChar char="•"/>
              <a:defRPr/>
            </a:pPr>
            <a:r>
              <a:rPr lang="en-US" dirty="0"/>
              <a:t>Case Presentation</a:t>
            </a:r>
          </a:p>
          <a:p>
            <a:pPr eaLnBrk="1" hangingPunct="1">
              <a:buFont typeface="Arial" charset="0"/>
              <a:buChar char="•"/>
              <a:defRPr/>
            </a:pPr>
            <a:r>
              <a:rPr lang="en-US" dirty="0"/>
              <a:t>Journal Club</a:t>
            </a:r>
          </a:p>
          <a:p>
            <a:pPr eaLnBrk="1" hangingPunct="1">
              <a:buFont typeface="Arial" charset="0"/>
              <a:buChar char="•"/>
              <a:defRPr/>
            </a:pPr>
            <a:r>
              <a:rPr lang="en-US" dirty="0"/>
              <a:t>555 Presentation</a:t>
            </a:r>
          </a:p>
          <a:p>
            <a:pPr eaLnBrk="1" hangingPunct="1">
              <a:buFont typeface="Arial" charset="0"/>
              <a:buChar char="•"/>
              <a:defRPr/>
            </a:pPr>
            <a:r>
              <a:rPr lang="en-US" dirty="0"/>
              <a:t>Expert-Led Session</a:t>
            </a:r>
          </a:p>
          <a:p>
            <a:pPr eaLnBrk="1" hangingPunct="1">
              <a:buFont typeface="Arial" charset="0"/>
              <a:buChar char="•"/>
              <a:defRPr/>
            </a:pPr>
            <a:r>
              <a:rPr lang="en-US" dirty="0"/>
              <a:t>MCQs</a:t>
            </a:r>
          </a:p>
          <a:p>
            <a:pPr marL="0" indent="0" eaLnBrk="1" hangingPunct="1">
              <a:buFont typeface="Arial" charset="0"/>
              <a:buNone/>
              <a:defRPr/>
            </a:pPr>
            <a:endParaRPr lang="en-US" dirty="0"/>
          </a:p>
          <a:p>
            <a:pPr eaLnBrk="1" hangingPunct="1">
              <a:buFont typeface="Arial" charset="0"/>
              <a:buChar char="•"/>
              <a:defRPr/>
            </a:pPr>
            <a:r>
              <a:rPr lang="en-US" dirty="0"/>
              <a:t>Please sign the register and complete the feedback</a:t>
            </a:r>
          </a:p>
          <a:p>
            <a:pPr marL="0" indent="0" eaLnBrk="1" hangingPunct="1">
              <a:buFont typeface="Arial" charset="0"/>
              <a:buNone/>
              <a:defRPr/>
            </a:pPr>
            <a:endParaRPr lang="en-US" dirty="0"/>
          </a:p>
        </p:txBody>
      </p:sp>
    </p:spTree>
    <p:extLst>
      <p:ext uri="{BB962C8B-B14F-4D97-AF65-F5344CB8AC3E}">
        <p14:creationId xmlns:p14="http://schemas.microsoft.com/office/powerpoint/2010/main" val="1319804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400" y="476672"/>
            <a:ext cx="7772400" cy="679449"/>
          </a:xfrm>
        </p:spPr>
        <p:txBody>
          <a:bodyPr/>
          <a:lstStyle/>
          <a:p>
            <a:r>
              <a:rPr lang="en-GB" dirty="0"/>
              <a:t>Depression key points</a:t>
            </a:r>
          </a:p>
        </p:txBody>
      </p:sp>
      <p:sp>
        <p:nvSpPr>
          <p:cNvPr id="3" name="Text Placeholder 2"/>
          <p:cNvSpPr>
            <a:spLocks noGrp="1"/>
          </p:cNvSpPr>
          <p:nvPr>
            <p:ph type="body" sz="quarter" idx="13"/>
          </p:nvPr>
        </p:nvSpPr>
        <p:spPr>
          <a:xfrm>
            <a:off x="22896" y="1174433"/>
            <a:ext cx="8640960" cy="3292906"/>
          </a:xfrm>
        </p:spPr>
        <p:txBody>
          <a:bodyPr/>
          <a:lstStyle/>
          <a:p>
            <a:r>
              <a:rPr lang="en-US" dirty="0"/>
              <a:t>Try to distinguishing depression compared to effects of substance by assessing</a:t>
            </a:r>
          </a:p>
          <a:p>
            <a:pPr lvl="1"/>
            <a:r>
              <a:rPr lang="en-US" dirty="0"/>
              <a:t>Core depression symptoms  </a:t>
            </a:r>
            <a:r>
              <a:rPr lang="en-US" dirty="0" err="1"/>
              <a:t>e.g</a:t>
            </a:r>
            <a:r>
              <a:rPr lang="en-US" dirty="0"/>
              <a:t>, ‘</a:t>
            </a:r>
            <a:r>
              <a:rPr lang="en-US" dirty="0" err="1"/>
              <a:t>sadness’,‘loss</a:t>
            </a:r>
            <a:r>
              <a:rPr lang="en-US" dirty="0"/>
              <a:t> of interest’ </a:t>
            </a:r>
          </a:p>
          <a:p>
            <a:pPr lvl="1"/>
            <a:r>
              <a:rPr lang="en-US" dirty="0"/>
              <a:t>Symptoms unrelated to substance ‘low energy’, ‘difficulty concentrating’, ‘low self-confidence’, ‘thoughts of death’</a:t>
            </a:r>
          </a:p>
          <a:p>
            <a:r>
              <a:rPr lang="en-US" dirty="0"/>
              <a:t>Uncertainty about best antidepressant medication to use in this group</a:t>
            </a:r>
          </a:p>
          <a:p>
            <a:r>
              <a:rPr lang="en-US" dirty="0"/>
              <a:t>Care about assessing overdose – especially using opioids/heroin</a:t>
            </a:r>
          </a:p>
          <a:p>
            <a:r>
              <a:rPr lang="en-US" dirty="0"/>
              <a:t> Consider how best to use psychological approaches – is it feasible if using high levels of alcohol</a:t>
            </a:r>
          </a:p>
          <a:p>
            <a:endParaRPr lang="en-GB" dirty="0"/>
          </a:p>
        </p:txBody>
      </p:sp>
    </p:spTree>
    <p:extLst>
      <p:ext uri="{BB962C8B-B14F-4D97-AF65-F5344CB8AC3E}">
        <p14:creationId xmlns:p14="http://schemas.microsoft.com/office/powerpoint/2010/main" val="2025449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0648"/>
            <a:ext cx="7772400" cy="679449"/>
          </a:xfrm>
        </p:spPr>
        <p:txBody>
          <a:bodyPr/>
          <a:lstStyle/>
          <a:p>
            <a:r>
              <a:rPr lang="en-GB" dirty="0"/>
              <a:t>Anxiety</a:t>
            </a:r>
          </a:p>
        </p:txBody>
      </p:sp>
      <p:sp>
        <p:nvSpPr>
          <p:cNvPr id="3" name="Text Placeholder 2"/>
          <p:cNvSpPr>
            <a:spLocks noGrp="1"/>
          </p:cNvSpPr>
          <p:nvPr>
            <p:ph type="body" sz="quarter" idx="13"/>
          </p:nvPr>
        </p:nvSpPr>
        <p:spPr>
          <a:xfrm>
            <a:off x="390525" y="1196752"/>
            <a:ext cx="7839075" cy="3720662"/>
          </a:xfrm>
        </p:spPr>
        <p:txBody>
          <a:bodyPr/>
          <a:lstStyle/>
          <a:p>
            <a:r>
              <a:rPr lang="en-GB" dirty="0"/>
              <a:t>34 year old reports being a worrier for many years- can’t concentrate/reports being unable to relax/ frequently restless/ feeling dizzy with dry mouth. He reports only medication that helps with his anxiety is diazepam which he takes 10 mgs 5 times per day. Also uses 2 to 4 cans of lager per day. Has been prescribed citalopram and fluoxetine in the past but did not help. Has had counselling sessions but did not feel able to relate to the therapist. Has been taking illicit diazepam for 15 years. </a:t>
            </a:r>
          </a:p>
          <a:p>
            <a:pPr marL="0" indent="0">
              <a:buNone/>
            </a:pPr>
            <a:endParaRPr lang="en-GB" dirty="0"/>
          </a:p>
        </p:txBody>
      </p:sp>
    </p:spTree>
    <p:extLst>
      <p:ext uri="{BB962C8B-B14F-4D97-AF65-F5344CB8AC3E}">
        <p14:creationId xmlns:p14="http://schemas.microsoft.com/office/powerpoint/2010/main" val="3475764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Anxiety key points</a:t>
            </a:r>
          </a:p>
        </p:txBody>
      </p:sp>
      <p:sp>
        <p:nvSpPr>
          <p:cNvPr id="3" name="Text Placeholder 2"/>
          <p:cNvSpPr>
            <a:spLocks noGrp="1"/>
          </p:cNvSpPr>
          <p:nvPr>
            <p:ph type="body" sz="quarter" idx="13"/>
          </p:nvPr>
        </p:nvSpPr>
        <p:spPr>
          <a:xfrm>
            <a:off x="465237" y="1720999"/>
            <a:ext cx="8355235" cy="3148161"/>
          </a:xfrm>
        </p:spPr>
        <p:txBody>
          <a:bodyPr/>
          <a:lstStyle/>
          <a:p>
            <a:r>
              <a:rPr lang="en-GB" dirty="0"/>
              <a:t>Education about the risks of benzodiazepines – prescribed or illicit </a:t>
            </a:r>
          </a:p>
          <a:p>
            <a:r>
              <a:rPr lang="en-GB" dirty="0"/>
              <a:t>Difficult to distinguish prescribed benzodiazepines from illicit benzodiazepines</a:t>
            </a:r>
          </a:p>
          <a:p>
            <a:r>
              <a:rPr lang="en-GB" dirty="0"/>
              <a:t>Benzodiazepines are complex to use for sleep ( insomnia may be benzodiazepine withdrawal) see </a:t>
            </a:r>
            <a:r>
              <a:rPr lang="en-GB" dirty="0" err="1"/>
              <a:t>CIWA</a:t>
            </a:r>
            <a:r>
              <a:rPr lang="en-GB" dirty="0"/>
              <a:t> B</a:t>
            </a:r>
          </a:p>
          <a:p>
            <a:r>
              <a:rPr lang="en-GB" dirty="0"/>
              <a:t>Care with initiation of  </a:t>
            </a:r>
            <a:r>
              <a:rPr lang="en-GB" dirty="0" err="1"/>
              <a:t>SSRIs</a:t>
            </a:r>
            <a:r>
              <a:rPr lang="en-GB" dirty="0"/>
              <a:t> /Consideration for </a:t>
            </a:r>
            <a:r>
              <a:rPr lang="en-GB" dirty="0" err="1"/>
              <a:t>buspirone</a:t>
            </a:r>
            <a:endParaRPr lang="en-GB" dirty="0"/>
          </a:p>
          <a:p>
            <a:r>
              <a:rPr lang="en-US" dirty="0"/>
              <a:t>Models of chronic alcohol use in mice suggest that fear extinction is impaired – suggests alcohol may interfere with psychological approaches for treatment of anxiety</a:t>
            </a:r>
            <a:endParaRPr lang="en-GB" dirty="0"/>
          </a:p>
          <a:p>
            <a:endParaRPr lang="en-GB" dirty="0"/>
          </a:p>
          <a:p>
            <a:endParaRPr lang="en-GB" dirty="0"/>
          </a:p>
        </p:txBody>
      </p:sp>
    </p:spTree>
    <p:extLst>
      <p:ext uri="{BB962C8B-B14F-4D97-AF65-F5344CB8AC3E}">
        <p14:creationId xmlns:p14="http://schemas.microsoft.com/office/powerpoint/2010/main" val="3468273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792" y="948768"/>
            <a:ext cx="4935288" cy="648072"/>
          </a:xfrm>
        </p:spPr>
        <p:txBody>
          <a:bodyPr/>
          <a:lstStyle/>
          <a:p>
            <a:r>
              <a:rPr lang="en-GB" dirty="0"/>
              <a:t>PTSD</a:t>
            </a:r>
          </a:p>
        </p:txBody>
      </p:sp>
      <p:sp>
        <p:nvSpPr>
          <p:cNvPr id="4" name="Text Placeholder 3"/>
          <p:cNvSpPr>
            <a:spLocks noGrp="1"/>
          </p:cNvSpPr>
          <p:nvPr>
            <p:ph type="body" sz="quarter" idx="13"/>
          </p:nvPr>
        </p:nvSpPr>
        <p:spPr>
          <a:xfrm>
            <a:off x="356792" y="2276872"/>
            <a:ext cx="7815608" cy="3600400"/>
          </a:xfrm>
        </p:spPr>
        <p:txBody>
          <a:bodyPr/>
          <a:lstStyle/>
          <a:p>
            <a:r>
              <a:rPr lang="en-GB" dirty="0"/>
              <a:t>48 year old man  previously in the Army; reported exposure to a number of traumatic experiences within the Army. High alcohol use in the Army and currently high alcohol use.  Recently has disclosed sexual abuse as a child. This  was in the context of an investigation of a football coach who abused a number of children.  Investigation expected to continue for several years.  </a:t>
            </a:r>
          </a:p>
          <a:p>
            <a:pPr marL="457200" indent="-457200">
              <a:buFont typeface="+mj-lt"/>
              <a:buAutoNum type="arabicPeriod"/>
            </a:pPr>
            <a:endParaRPr lang="en-GB" dirty="0"/>
          </a:p>
          <a:p>
            <a:endParaRPr lang="en-GB" dirty="0"/>
          </a:p>
        </p:txBody>
      </p:sp>
    </p:spTree>
    <p:extLst>
      <p:ext uri="{BB962C8B-B14F-4D97-AF65-F5344CB8AC3E}">
        <p14:creationId xmlns:p14="http://schemas.microsoft.com/office/powerpoint/2010/main" val="1921818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PTSD key points</a:t>
            </a:r>
          </a:p>
        </p:txBody>
      </p:sp>
      <p:sp>
        <p:nvSpPr>
          <p:cNvPr id="3" name="Text Placeholder 2"/>
          <p:cNvSpPr>
            <a:spLocks noGrp="1"/>
          </p:cNvSpPr>
          <p:nvPr>
            <p:ph type="body" sz="quarter" idx="13"/>
          </p:nvPr>
        </p:nvSpPr>
        <p:spPr>
          <a:xfrm>
            <a:off x="457200" y="1704975"/>
            <a:ext cx="8229600" cy="3740249"/>
          </a:xfrm>
        </p:spPr>
        <p:txBody>
          <a:bodyPr/>
          <a:lstStyle/>
          <a:p>
            <a:r>
              <a:rPr lang="en-US" dirty="0"/>
              <a:t>Check if </a:t>
            </a:r>
            <a:r>
              <a:rPr lang="en-GB" dirty="0"/>
              <a:t>problems with alcohol started before he was in the army   after the events  whilst in the army</a:t>
            </a:r>
          </a:p>
          <a:p>
            <a:r>
              <a:rPr lang="en-US" dirty="0"/>
              <a:t>A</a:t>
            </a:r>
            <a:r>
              <a:rPr lang="en-GB" dirty="0" err="1"/>
              <a:t>ssess</a:t>
            </a:r>
            <a:r>
              <a:rPr lang="en-GB" dirty="0"/>
              <a:t> for any other drug use especially benzodiazepines </a:t>
            </a:r>
          </a:p>
          <a:p>
            <a:r>
              <a:rPr lang="en-GB" dirty="0"/>
              <a:t>Check if treatment for PTSD whilst in the army  </a:t>
            </a:r>
          </a:p>
          <a:p>
            <a:r>
              <a:rPr lang="en-GB" dirty="0"/>
              <a:t>Explore treatment options available for veterans</a:t>
            </a:r>
          </a:p>
          <a:p>
            <a:r>
              <a:rPr lang="en-US" dirty="0"/>
              <a:t>C</a:t>
            </a:r>
            <a:r>
              <a:rPr lang="en-GB" dirty="0"/>
              <a:t>heck about any psychology support available in the context of the investigation and the nature of this treatment</a:t>
            </a:r>
          </a:p>
          <a:p>
            <a:r>
              <a:rPr lang="en-GB" dirty="0"/>
              <a:t>Outline rationale for using trauma focused cognitive behavioural treatment</a:t>
            </a:r>
          </a:p>
          <a:p>
            <a:pPr lvl="1"/>
            <a:endParaRPr lang="en-GB" dirty="0"/>
          </a:p>
          <a:p>
            <a:pPr marL="0" indent="0">
              <a:buNone/>
            </a:pPr>
            <a:endParaRPr lang="en-GB" dirty="0"/>
          </a:p>
        </p:txBody>
      </p:sp>
    </p:spTree>
    <p:extLst>
      <p:ext uri="{BB962C8B-B14F-4D97-AF65-F5344CB8AC3E}">
        <p14:creationId xmlns:p14="http://schemas.microsoft.com/office/powerpoint/2010/main" val="3311539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ADHD</a:t>
            </a:r>
            <a:endParaRPr lang="en-GB" dirty="0"/>
          </a:p>
        </p:txBody>
      </p:sp>
      <p:sp>
        <p:nvSpPr>
          <p:cNvPr id="3" name="Text Placeholder 2"/>
          <p:cNvSpPr>
            <a:spLocks noGrp="1"/>
          </p:cNvSpPr>
          <p:nvPr>
            <p:ph type="body" sz="quarter" idx="13"/>
          </p:nvPr>
        </p:nvSpPr>
        <p:spPr>
          <a:xfrm>
            <a:off x="457200" y="1954924"/>
            <a:ext cx="8291264" cy="3274276"/>
          </a:xfrm>
        </p:spPr>
        <p:txBody>
          <a:bodyPr/>
          <a:lstStyle/>
          <a:p>
            <a:r>
              <a:rPr lang="en-GB" dirty="0"/>
              <a:t>41 year old man; reporting using IV amphetamine for 20 years; recent endocarditis but restarted using shortly after valve replacement, usually does not use drug and alcohol services but mother highly concerned. Mother mentions that he had ADHD as child.  Staying with mother and had not worked since he was 25.</a:t>
            </a:r>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7935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FFFFFF"/>
                </a:solidFill>
                <a:effectLst/>
                <a:latin typeface="inherit"/>
              </a:rPr>
              <a:t>Attention deficit hyperactivity disorder: diagnosis and management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0" y="457200"/>
            <a:ext cx="9144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52352" tIns="-114264" rIns="-152352" bIns="-114264" numCol="1" anchor="ctr" anchorCtr="0" compatLnSpc="1">
            <a:prstTxWarp prst="textNoShape">
              <a:avLst/>
            </a:prstTxWarp>
            <a:spAutoFit/>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FFFF"/>
                </a:solidFill>
                <a:effectLst/>
              </a:rPr>
              <a:t>NICE guideline [NG87]</a:t>
            </a:r>
            <a:r>
              <a:rPr kumimoji="0" lang="en-US" altLang="en-US" sz="1500" b="0" i="0" u="none" strike="noStrike" cap="none" normalizeH="0" baseline="0">
                <a:ln>
                  <a:noFill/>
                </a:ln>
                <a:solidFill>
                  <a:srgbClr val="FFFFFF"/>
                </a:solidFill>
                <a:effectLst/>
                <a:latin typeface="Arial" panose="020B0604020202020204" pitchFamily="34" charset="0"/>
              </a:rPr>
              <a:t> Published date: March 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1935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ADHD –Learning points</a:t>
            </a:r>
          </a:p>
        </p:txBody>
      </p:sp>
      <p:sp>
        <p:nvSpPr>
          <p:cNvPr id="3" name="Text Placeholder 2"/>
          <p:cNvSpPr>
            <a:spLocks noGrp="1"/>
          </p:cNvSpPr>
          <p:nvPr>
            <p:ph type="body" sz="quarter" idx="13"/>
          </p:nvPr>
        </p:nvSpPr>
        <p:spPr>
          <a:xfrm>
            <a:off x="457200" y="1954924"/>
            <a:ext cx="8147248" cy="3922348"/>
          </a:xfrm>
        </p:spPr>
        <p:txBody>
          <a:bodyPr/>
          <a:lstStyle/>
          <a:p>
            <a:r>
              <a:rPr lang="en-GB" dirty="0"/>
              <a:t>Try to confirm diagnosis of ADHD where possible </a:t>
            </a:r>
          </a:p>
          <a:p>
            <a:r>
              <a:rPr lang="en-US" dirty="0"/>
              <a:t>60% of children will continue to experience symptoms  of ADHD as adults, whilst at least 30% will carry the full disorder through to adulthood </a:t>
            </a:r>
          </a:p>
          <a:p>
            <a:r>
              <a:rPr lang="en-US" dirty="0"/>
              <a:t>Assess for psychiatric disorders – depression / mania/ personality disorder</a:t>
            </a:r>
          </a:p>
          <a:p>
            <a:r>
              <a:rPr lang="en-US" dirty="0"/>
              <a:t>Unclear best medication for amphetamine dependence  (without ADHD)</a:t>
            </a:r>
          </a:p>
          <a:p>
            <a:r>
              <a:rPr lang="en-US" dirty="0"/>
              <a:t>Further complexity if person  has ADHD  consideration for </a:t>
            </a:r>
            <a:r>
              <a:rPr lang="en-US" dirty="0" err="1"/>
              <a:t>atomoxetine</a:t>
            </a:r>
            <a:r>
              <a:rPr lang="en-US" dirty="0"/>
              <a:t>, </a:t>
            </a:r>
            <a:r>
              <a:rPr lang="en-GB" dirty="0"/>
              <a:t>methylphenidate, dexamphetamine </a:t>
            </a:r>
          </a:p>
        </p:txBody>
      </p:sp>
    </p:spTree>
    <p:extLst>
      <p:ext uri="{BB962C8B-B14F-4D97-AF65-F5344CB8AC3E}">
        <p14:creationId xmlns:p14="http://schemas.microsoft.com/office/powerpoint/2010/main" val="1507784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Neurocognition</a:t>
            </a:r>
            <a:r>
              <a:rPr lang="en-GB" dirty="0"/>
              <a:t> /ID</a:t>
            </a:r>
          </a:p>
        </p:txBody>
      </p:sp>
      <p:sp>
        <p:nvSpPr>
          <p:cNvPr id="5" name="Text Placeholder 4"/>
          <p:cNvSpPr>
            <a:spLocks noGrp="1"/>
          </p:cNvSpPr>
          <p:nvPr>
            <p:ph type="body" sz="quarter" idx="13"/>
          </p:nvPr>
        </p:nvSpPr>
        <p:spPr/>
        <p:txBody>
          <a:bodyPr/>
          <a:lstStyle/>
          <a:p>
            <a:r>
              <a:rPr lang="en-GB" dirty="0"/>
              <a:t>54 Year old man. Long history of alcohol use but abstinent for last two years. Injury 1 year ago fell down stairs – multiple fractures – arms and legs. Since then ongoing pain – multiple medications. Isolated and poor mobility. Daughter reports very  poor memory</a:t>
            </a:r>
          </a:p>
          <a:p>
            <a:r>
              <a:rPr lang="en-GB" dirty="0"/>
              <a:t>45 year old woman known to ID service with unstable alcohol use; accommodation at risk; risks of exploitation; does  not want to stop using alcohol </a:t>
            </a:r>
          </a:p>
          <a:p>
            <a:endParaRPr lang="en-GB" dirty="0"/>
          </a:p>
          <a:p>
            <a:endParaRPr lang="en-GB" dirty="0"/>
          </a:p>
        </p:txBody>
      </p:sp>
      <p:sp>
        <p:nvSpPr>
          <p:cNvPr id="4" name="TextBox 3"/>
          <p:cNvSpPr txBox="1"/>
          <p:nvPr/>
        </p:nvSpPr>
        <p:spPr>
          <a:xfrm>
            <a:off x="116187" y="5927835"/>
            <a:ext cx="9027813" cy="1200329"/>
          </a:xfrm>
          <a:prstGeom prst="rect">
            <a:avLst/>
          </a:prstGeom>
          <a:noFill/>
        </p:spPr>
        <p:txBody>
          <a:bodyPr wrap="square" rtlCol="0">
            <a:spAutoFit/>
          </a:bodyPr>
          <a:lstStyle/>
          <a:p>
            <a:r>
              <a:rPr lang="en-GB" sz="1200" dirty="0"/>
              <a:t>Ridley, N. J., Draper, B., &amp; </a:t>
            </a:r>
            <a:r>
              <a:rPr lang="en-GB" sz="1200" dirty="0" err="1"/>
              <a:t>Withall</a:t>
            </a:r>
            <a:r>
              <a:rPr lang="en-GB" sz="1200" dirty="0"/>
              <a:t>, A. (2013). Alcohol-related dementia: an update of the evidence. </a:t>
            </a:r>
            <a:r>
              <a:rPr lang="en-GB" sz="1200" i="1" dirty="0"/>
              <a:t>Alzheimer's research &amp; therapy</a:t>
            </a:r>
            <a:r>
              <a:rPr lang="en-GB" sz="1200" dirty="0"/>
              <a:t>, </a:t>
            </a:r>
            <a:r>
              <a:rPr lang="en-GB" sz="1200" i="1" dirty="0"/>
              <a:t>5</a:t>
            </a:r>
            <a:r>
              <a:rPr lang="en-GB" sz="1200" dirty="0"/>
              <a:t>(1), 3.</a:t>
            </a:r>
          </a:p>
          <a:p>
            <a:r>
              <a:rPr lang="en-GB" sz="1200" dirty="0"/>
              <a:t>Lin, E., </a:t>
            </a:r>
            <a:r>
              <a:rPr lang="en-GB" sz="1200" dirty="0" err="1"/>
              <a:t>Balogh</a:t>
            </a:r>
            <a:r>
              <a:rPr lang="en-GB" sz="1200" dirty="0"/>
              <a:t>, R., </a:t>
            </a:r>
            <a:r>
              <a:rPr lang="en-GB" sz="1200" dirty="0" err="1"/>
              <a:t>McGarry</a:t>
            </a:r>
            <a:r>
              <a:rPr lang="en-GB" sz="1200" dirty="0"/>
              <a:t>, C., </a:t>
            </a:r>
            <a:r>
              <a:rPr lang="en-GB" sz="1200" dirty="0" err="1"/>
              <a:t>Selick</a:t>
            </a:r>
            <a:r>
              <a:rPr lang="en-GB" sz="1200" dirty="0"/>
              <a:t>, A., </a:t>
            </a:r>
            <a:r>
              <a:rPr lang="en-GB" sz="1200" dirty="0" err="1"/>
              <a:t>Dobranowski</a:t>
            </a:r>
            <a:r>
              <a:rPr lang="en-GB" sz="1200" dirty="0"/>
              <a:t>, K., Wilton, A. S., &amp; </a:t>
            </a:r>
            <a:r>
              <a:rPr lang="en-GB" sz="1200" dirty="0" err="1"/>
              <a:t>Lunsky</a:t>
            </a:r>
            <a:r>
              <a:rPr lang="en-GB" sz="1200" dirty="0"/>
              <a:t>, Y. (2016). Substance-related and addictive disorders among adults with intellectual and developmental disabilities (</a:t>
            </a:r>
            <a:r>
              <a:rPr lang="en-GB" sz="1200" dirty="0" err="1"/>
              <a:t>IDD</a:t>
            </a:r>
            <a:r>
              <a:rPr lang="en-GB" sz="1200" dirty="0"/>
              <a:t>): an Ontario population cohort study. </a:t>
            </a:r>
            <a:r>
              <a:rPr lang="en-GB" sz="1200" i="1" dirty="0" err="1"/>
              <a:t>BMJ</a:t>
            </a:r>
            <a:r>
              <a:rPr lang="en-GB" sz="1200" i="1" dirty="0"/>
              <a:t> open</a:t>
            </a:r>
            <a:r>
              <a:rPr lang="en-GB" sz="1200" dirty="0"/>
              <a:t>, </a:t>
            </a:r>
            <a:r>
              <a:rPr lang="en-GB" sz="1200" i="1" dirty="0"/>
              <a:t>6</a:t>
            </a:r>
            <a:r>
              <a:rPr lang="en-GB" sz="1200" dirty="0"/>
              <a:t>(9), e011638.</a:t>
            </a:r>
          </a:p>
          <a:p>
            <a:endParaRPr lang="en-GB" sz="1200" dirty="0"/>
          </a:p>
        </p:txBody>
      </p:sp>
    </p:spTree>
    <p:extLst>
      <p:ext uri="{BB962C8B-B14F-4D97-AF65-F5344CB8AC3E}">
        <p14:creationId xmlns:p14="http://schemas.microsoft.com/office/powerpoint/2010/main" val="4119279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C005-33FF-4925-9ADE-1E849B516636}"/>
              </a:ext>
            </a:extLst>
          </p:cNvPr>
          <p:cNvSpPr>
            <a:spLocks noGrp="1"/>
          </p:cNvSpPr>
          <p:nvPr>
            <p:ph type="ctrTitle"/>
          </p:nvPr>
        </p:nvSpPr>
        <p:spPr>
          <a:xfrm>
            <a:off x="457200" y="1025526"/>
            <a:ext cx="8075240" cy="929398"/>
          </a:xfrm>
        </p:spPr>
        <p:txBody>
          <a:bodyPr/>
          <a:lstStyle/>
          <a:p>
            <a:r>
              <a:rPr lang="en-US" dirty="0"/>
              <a:t>Neurocognition/ID key learning points</a:t>
            </a:r>
            <a:endParaRPr lang="en-GB" dirty="0"/>
          </a:p>
        </p:txBody>
      </p:sp>
      <p:sp>
        <p:nvSpPr>
          <p:cNvPr id="3" name="Text Placeholder 2">
            <a:extLst>
              <a:ext uri="{FF2B5EF4-FFF2-40B4-BE49-F238E27FC236}">
                <a16:creationId xmlns:a16="http://schemas.microsoft.com/office/drawing/2014/main" id="{185168A7-0AEA-4C4A-AF3F-84EC7675974E}"/>
              </a:ext>
            </a:extLst>
          </p:cNvPr>
          <p:cNvSpPr>
            <a:spLocks noGrp="1"/>
          </p:cNvSpPr>
          <p:nvPr>
            <p:ph type="body" sz="quarter" idx="13"/>
          </p:nvPr>
        </p:nvSpPr>
        <p:spPr>
          <a:xfrm>
            <a:off x="188243" y="2132856"/>
            <a:ext cx="8767514" cy="4485540"/>
          </a:xfrm>
        </p:spPr>
        <p:txBody>
          <a:bodyPr/>
          <a:lstStyle/>
          <a:p>
            <a:pPr marL="457200" indent="-457200">
              <a:buFont typeface="+mj-lt"/>
              <a:buAutoNum type="arabicPeriod"/>
            </a:pPr>
            <a:r>
              <a:rPr lang="en-US" dirty="0"/>
              <a:t>Case 1</a:t>
            </a:r>
          </a:p>
          <a:p>
            <a:pPr lvl="1"/>
            <a:r>
              <a:rPr lang="en-US" dirty="0"/>
              <a:t>Consider how alcohol can have effects on cognition other than via Wernicke’s syndrome </a:t>
            </a:r>
          </a:p>
          <a:p>
            <a:pPr lvl="1"/>
            <a:r>
              <a:rPr lang="en-US" dirty="0"/>
              <a:t>Alcohol use increases risks with other medication</a:t>
            </a:r>
          </a:p>
          <a:p>
            <a:pPr lvl="1"/>
            <a:r>
              <a:rPr lang="en-US" dirty="0"/>
              <a:t>Other medication e.g., pregabalin can also increase confusion and affect mobility </a:t>
            </a:r>
          </a:p>
          <a:p>
            <a:pPr marL="457200" indent="-457200">
              <a:buFont typeface="+mj-lt"/>
              <a:buAutoNum type="arabicPeriod"/>
            </a:pPr>
            <a:r>
              <a:rPr lang="en-US" dirty="0"/>
              <a:t>Case 2</a:t>
            </a:r>
          </a:p>
          <a:p>
            <a:pPr lvl="1"/>
            <a:r>
              <a:rPr lang="en-US" dirty="0"/>
              <a:t>Often the issue can be that ID is suspected but not  assessed or not to extent that requires input from ID team</a:t>
            </a:r>
          </a:p>
          <a:p>
            <a:pPr lvl="1"/>
            <a:r>
              <a:rPr lang="en-US" dirty="0"/>
              <a:t>Increase risk of  </a:t>
            </a:r>
            <a:r>
              <a:rPr lang="en-US" dirty="0" err="1"/>
              <a:t>of</a:t>
            </a:r>
            <a:r>
              <a:rPr lang="en-US" dirty="0"/>
              <a:t> other physical and mental health problems if substance misuse /alcohol and ID </a:t>
            </a:r>
          </a:p>
          <a:p>
            <a:pPr marL="457200" indent="-457200">
              <a:buFont typeface="+mj-lt"/>
              <a:buAutoNum type="arabicPeriod"/>
            </a:pPr>
            <a:endParaRPr lang="en-US" dirty="0"/>
          </a:p>
          <a:p>
            <a:pPr marL="457200" indent="-457200">
              <a:buFont typeface="+mj-lt"/>
              <a:buAutoNum type="arabicPeriod"/>
            </a:pPr>
            <a:endParaRPr lang="en-GB" dirty="0"/>
          </a:p>
        </p:txBody>
      </p:sp>
    </p:spTree>
    <p:extLst>
      <p:ext uri="{BB962C8B-B14F-4D97-AF65-F5344CB8AC3E}">
        <p14:creationId xmlns:p14="http://schemas.microsoft.com/office/powerpoint/2010/main" val="3731286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4" name="Picture 3"/>
          <p:cNvPicPr>
            <a:picLocks noChangeAspect="1"/>
          </p:cNvPicPr>
          <p:nvPr/>
        </p:nvPicPr>
        <p:blipFill rotWithShape="1">
          <a:blip r:embed="rId3"/>
          <a:srcRect b="3091"/>
          <a:stretch/>
        </p:blipFill>
        <p:spPr>
          <a:xfrm>
            <a:off x="15145" y="1094922"/>
            <a:ext cx="8892480" cy="5732612"/>
          </a:xfrm>
          <a:prstGeom prst="rect">
            <a:avLst/>
          </a:prstGeom>
        </p:spPr>
      </p:pic>
      <p:sp>
        <p:nvSpPr>
          <p:cNvPr id="5" name="TextBox 4"/>
          <p:cNvSpPr txBox="1"/>
          <p:nvPr/>
        </p:nvSpPr>
        <p:spPr>
          <a:xfrm>
            <a:off x="323528" y="116632"/>
            <a:ext cx="5904656" cy="646331"/>
          </a:xfrm>
          <a:prstGeom prst="rect">
            <a:avLst/>
          </a:prstGeom>
          <a:noFill/>
        </p:spPr>
        <p:txBody>
          <a:bodyPr wrap="square" rtlCol="0">
            <a:spAutoFit/>
          </a:bodyPr>
          <a:lstStyle/>
          <a:p>
            <a:r>
              <a:rPr lang="en-US" dirty="0"/>
              <a:t>Substance-related and addictive disorders among adults with intellectual and developmental disabilities (</a:t>
            </a:r>
            <a:r>
              <a:rPr lang="en-US" dirty="0" err="1"/>
              <a:t>IDD</a:t>
            </a:r>
            <a:endParaRPr lang="en-GB" dirty="0"/>
          </a:p>
        </p:txBody>
      </p:sp>
      <p:sp>
        <p:nvSpPr>
          <p:cNvPr id="6" name="TextBox 5"/>
          <p:cNvSpPr txBox="1"/>
          <p:nvPr/>
        </p:nvSpPr>
        <p:spPr>
          <a:xfrm>
            <a:off x="67342" y="3619012"/>
            <a:ext cx="8820472" cy="646331"/>
          </a:xfrm>
          <a:prstGeom prst="rect">
            <a:avLst/>
          </a:prstGeom>
          <a:noFill/>
        </p:spPr>
        <p:txBody>
          <a:bodyPr wrap="square" rtlCol="0">
            <a:spAutoFit/>
          </a:bodyPr>
          <a:lstStyle/>
          <a:p>
            <a:r>
              <a:rPr lang="en-GB" sz="1200" dirty="0"/>
              <a:t>Lin, E., </a:t>
            </a:r>
            <a:r>
              <a:rPr lang="en-GB" sz="1200" dirty="0" err="1"/>
              <a:t>Balogh</a:t>
            </a:r>
            <a:r>
              <a:rPr lang="en-GB" sz="1200" dirty="0"/>
              <a:t>, R., </a:t>
            </a:r>
            <a:r>
              <a:rPr lang="en-GB" sz="1200" dirty="0" err="1"/>
              <a:t>McGarry</a:t>
            </a:r>
            <a:r>
              <a:rPr lang="en-GB" sz="1200" dirty="0"/>
              <a:t>, C., </a:t>
            </a:r>
            <a:r>
              <a:rPr lang="en-GB" sz="1200" dirty="0" err="1"/>
              <a:t>Selick</a:t>
            </a:r>
            <a:r>
              <a:rPr lang="en-GB" sz="1200" dirty="0"/>
              <a:t>, A., </a:t>
            </a:r>
            <a:r>
              <a:rPr lang="en-GB" sz="1200" dirty="0" err="1"/>
              <a:t>Dobranowski</a:t>
            </a:r>
            <a:r>
              <a:rPr lang="en-GB" sz="1200" dirty="0"/>
              <a:t>, K., Wilton, A. S., &amp; </a:t>
            </a:r>
            <a:r>
              <a:rPr lang="en-GB" sz="1200" dirty="0" err="1"/>
              <a:t>Lunsky</a:t>
            </a:r>
            <a:r>
              <a:rPr lang="en-GB" sz="1200" dirty="0"/>
              <a:t>, Y. (2016). Substance-related and addictive disorders among adults with intellectual and developmental disabilities (</a:t>
            </a:r>
            <a:r>
              <a:rPr lang="en-GB" sz="1200" dirty="0" err="1"/>
              <a:t>IDD</a:t>
            </a:r>
            <a:r>
              <a:rPr lang="en-GB" sz="1200" dirty="0"/>
              <a:t>): an Ontario population cohort study. </a:t>
            </a:r>
            <a:r>
              <a:rPr lang="en-GB" sz="1200" i="1" dirty="0" err="1"/>
              <a:t>BMJ</a:t>
            </a:r>
            <a:r>
              <a:rPr lang="en-GB" sz="1200" i="1" dirty="0"/>
              <a:t> open</a:t>
            </a:r>
            <a:r>
              <a:rPr lang="en-GB" sz="1200" dirty="0"/>
              <a:t>, </a:t>
            </a:r>
            <a:r>
              <a:rPr lang="en-GB" sz="1200" i="1" dirty="0"/>
              <a:t>6</a:t>
            </a:r>
            <a:r>
              <a:rPr lang="en-GB" sz="1200" dirty="0"/>
              <a:t>(9), e011638.</a:t>
            </a:r>
          </a:p>
        </p:txBody>
      </p:sp>
    </p:spTree>
    <p:extLst>
      <p:ext uri="{BB962C8B-B14F-4D97-AF65-F5344CB8AC3E}">
        <p14:creationId xmlns:p14="http://schemas.microsoft.com/office/powerpoint/2010/main" val="229754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Insert name of the LEP</a:t>
            </a:r>
          </a:p>
        </p:txBody>
      </p:sp>
      <p:sp>
        <p:nvSpPr>
          <p:cNvPr id="11267" name="Subtitle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Expert Led Session</a:t>
            </a:r>
          </a:p>
        </p:txBody>
      </p:sp>
      <p:sp>
        <p:nvSpPr>
          <p:cNvPr id="11268" name="Text Placeholder 3"/>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lgn="ctr" eaLnBrk="1" hangingPunct="1">
              <a:buFont typeface="Arial" panose="020B0604020202020204" pitchFamily="34" charset="0"/>
              <a:buNone/>
            </a:pPr>
            <a:endParaRPr lang="en-US" altLang="en-US" dirty="0"/>
          </a:p>
          <a:p>
            <a:pPr marL="0" indent="0" algn="ctr" eaLnBrk="1" hangingPunct="1">
              <a:buFont typeface="Arial" panose="020B0604020202020204" pitchFamily="34" charset="0"/>
              <a:buNone/>
            </a:pPr>
            <a:endParaRPr lang="en-US" altLang="en-US" dirty="0"/>
          </a:p>
          <a:p>
            <a:pPr marL="0" indent="0" algn="ctr">
              <a:buNone/>
            </a:pPr>
            <a:r>
              <a:rPr lang="en-GB" altLang="en-US" dirty="0">
                <a:ea typeface="Calibri" panose="020F0502020204030204" pitchFamily="34" charset="0"/>
              </a:rPr>
              <a:t>Diagnosis and Management of People with co-occurring mental health and alcohol/drug use conditions</a:t>
            </a:r>
            <a:r>
              <a:rPr lang="en-GB" altLang="en-US" sz="800" dirty="0"/>
              <a:t> </a:t>
            </a:r>
            <a:endParaRPr lang="en-GB" altLang="en-US" sz="3200" dirty="0"/>
          </a:p>
          <a:p>
            <a:pPr marL="0" indent="0" algn="ctr">
              <a:buNone/>
            </a:pPr>
            <a:r>
              <a:rPr lang="en-GB" altLang="en-US" dirty="0"/>
              <a:t>P Horgan</a:t>
            </a:r>
          </a:p>
          <a:p>
            <a:pPr marL="0" indent="0" algn="ctr" eaLnBrk="1" hangingPunct="1">
              <a:buFont typeface="Arial" panose="020B0604020202020204" pitchFamily="34" charset="0"/>
              <a:buNone/>
            </a:pPr>
            <a:r>
              <a:rPr lang="en-GB" altLang="en-US" dirty="0"/>
              <a:t>Consultant in Substance Misuse, </a:t>
            </a:r>
            <a:r>
              <a:rPr lang="en-GB" altLang="en-US" dirty="0" err="1"/>
              <a:t>GMMH</a:t>
            </a:r>
            <a:r>
              <a:rPr lang="en-GB" altLang="en-US" dirty="0"/>
              <a:t>, Cumbria</a:t>
            </a:r>
          </a:p>
        </p:txBody>
      </p:sp>
    </p:spTree>
    <p:extLst>
      <p:ext uri="{BB962C8B-B14F-4D97-AF65-F5344CB8AC3E}">
        <p14:creationId xmlns:p14="http://schemas.microsoft.com/office/powerpoint/2010/main" val="2466315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Eating disorder/</a:t>
            </a:r>
            <a:r>
              <a:rPr lang="en-GB" dirty="0" err="1"/>
              <a:t>OCD</a:t>
            </a:r>
            <a:endParaRPr lang="en-GB" dirty="0"/>
          </a:p>
        </p:txBody>
      </p:sp>
      <p:sp>
        <p:nvSpPr>
          <p:cNvPr id="3" name="Text Placeholder 2"/>
          <p:cNvSpPr>
            <a:spLocks noGrp="1"/>
          </p:cNvSpPr>
          <p:nvPr>
            <p:ph type="body" sz="quarter" idx="13"/>
          </p:nvPr>
        </p:nvSpPr>
        <p:spPr/>
        <p:txBody>
          <a:bodyPr/>
          <a:lstStyle/>
          <a:p>
            <a:r>
              <a:rPr lang="en-GB" dirty="0"/>
              <a:t>22 year old woman with BMI of 15 with a history  of Anorexia nervosa + features of alcohol dependence; She is concerned about her alcohol use and want assisted withdrawals in the community.</a:t>
            </a:r>
          </a:p>
          <a:p>
            <a:r>
              <a:rPr lang="en-GB" dirty="0"/>
              <a:t>35 years old man reported distressing symptom relating to order and checking.  5 year history of alcohol dependence. Uses alcohol to manage distress with OCD.</a:t>
            </a:r>
            <a:r>
              <a:rPr lang="en-US" sz="1200" dirty="0"/>
              <a:t>.</a:t>
            </a:r>
          </a:p>
          <a:p>
            <a:endParaRPr lang="en-GB" dirty="0"/>
          </a:p>
        </p:txBody>
      </p:sp>
      <p:sp>
        <p:nvSpPr>
          <p:cNvPr id="4" name="TextBox 3"/>
          <p:cNvSpPr txBox="1"/>
          <p:nvPr/>
        </p:nvSpPr>
        <p:spPr>
          <a:xfrm>
            <a:off x="51626" y="6396335"/>
            <a:ext cx="8268491" cy="461665"/>
          </a:xfrm>
          <a:prstGeom prst="rect">
            <a:avLst/>
          </a:prstGeom>
          <a:noFill/>
        </p:spPr>
        <p:txBody>
          <a:bodyPr wrap="square" rtlCol="0">
            <a:spAutoFit/>
          </a:bodyPr>
          <a:lstStyle/>
          <a:p>
            <a:r>
              <a:rPr lang="en-US" sz="1200" dirty="0" err="1"/>
              <a:t>Klostermann</a:t>
            </a:r>
            <a:r>
              <a:rPr lang="en-US" sz="1200" dirty="0"/>
              <a:t>, K. C., &amp; </a:t>
            </a:r>
            <a:r>
              <a:rPr lang="en-US" sz="1200" dirty="0" err="1"/>
              <a:t>Fals</a:t>
            </a:r>
            <a:r>
              <a:rPr lang="en-US" sz="1200" dirty="0"/>
              <a:t>-Stewart, W. (2008). Treatment of co-morbid obsessive-compulsive disorder and substance use disorders. In </a:t>
            </a:r>
            <a:r>
              <a:rPr lang="en-US" sz="1200" i="1" dirty="0"/>
              <a:t>Anxiety and Substance Use Disorders</a:t>
            </a:r>
            <a:r>
              <a:rPr lang="en-US" sz="1200" dirty="0"/>
              <a:t> (pp. 101-117). Springer, Boston, MA</a:t>
            </a:r>
            <a:endParaRPr lang="en-GB" sz="1200" dirty="0"/>
          </a:p>
        </p:txBody>
      </p:sp>
    </p:spTree>
    <p:extLst>
      <p:ext uri="{BB962C8B-B14F-4D97-AF65-F5344CB8AC3E}">
        <p14:creationId xmlns:p14="http://schemas.microsoft.com/office/powerpoint/2010/main" val="810008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DB72-E8B0-4222-8FD6-5D7AE0698B22}"/>
              </a:ext>
            </a:extLst>
          </p:cNvPr>
          <p:cNvSpPr>
            <a:spLocks noGrp="1"/>
          </p:cNvSpPr>
          <p:nvPr>
            <p:ph type="ctrTitle"/>
          </p:nvPr>
        </p:nvSpPr>
        <p:spPr>
          <a:xfrm>
            <a:off x="-29344" y="0"/>
            <a:ext cx="9144000" cy="792088"/>
          </a:xfrm>
        </p:spPr>
        <p:txBody>
          <a:bodyPr/>
          <a:lstStyle/>
          <a:p>
            <a:r>
              <a:rPr lang="en-US" dirty="0"/>
              <a:t>Eating disorder/OCD key learning points</a:t>
            </a:r>
            <a:endParaRPr lang="en-GB" dirty="0"/>
          </a:p>
        </p:txBody>
      </p:sp>
      <p:sp>
        <p:nvSpPr>
          <p:cNvPr id="3" name="Text Placeholder 2">
            <a:extLst>
              <a:ext uri="{FF2B5EF4-FFF2-40B4-BE49-F238E27FC236}">
                <a16:creationId xmlns:a16="http://schemas.microsoft.com/office/drawing/2014/main" id="{649BA4E3-FD36-4808-9A57-5FB47D97E229}"/>
              </a:ext>
            </a:extLst>
          </p:cNvPr>
          <p:cNvSpPr>
            <a:spLocks noGrp="1"/>
          </p:cNvSpPr>
          <p:nvPr>
            <p:ph type="body" sz="quarter" idx="13"/>
          </p:nvPr>
        </p:nvSpPr>
        <p:spPr>
          <a:xfrm>
            <a:off x="7268" y="792089"/>
            <a:ext cx="8741196" cy="5661248"/>
          </a:xfrm>
        </p:spPr>
        <p:txBody>
          <a:bodyPr/>
          <a:lstStyle/>
          <a:p>
            <a:pPr marL="457200" indent="-457200">
              <a:buFont typeface="+mj-lt"/>
              <a:buAutoNum type="arabicPeriod"/>
            </a:pPr>
            <a:r>
              <a:rPr lang="en-US" dirty="0"/>
              <a:t>Case 1 </a:t>
            </a:r>
          </a:p>
          <a:p>
            <a:pPr lvl="1"/>
            <a:r>
              <a:rPr lang="en-US" dirty="0"/>
              <a:t>Anorexia nervosa and alcohol dependence can be very challenging to treat as can develop dangerous physical conditions e.g.,  refeeding syndrome </a:t>
            </a:r>
          </a:p>
          <a:p>
            <a:pPr lvl="1"/>
            <a:r>
              <a:rPr lang="en-US" dirty="0"/>
              <a:t>Would seem unlikely can manage detox in community</a:t>
            </a:r>
          </a:p>
          <a:p>
            <a:pPr lvl="1"/>
            <a:r>
              <a:rPr lang="en-US" dirty="0"/>
              <a:t>Alcoholic drink may be only source of calories</a:t>
            </a:r>
          </a:p>
          <a:p>
            <a:pPr lvl="1"/>
            <a:r>
              <a:rPr lang="en-US" dirty="0"/>
              <a:t>Joint working between specialist services needed</a:t>
            </a:r>
          </a:p>
          <a:p>
            <a:pPr marL="457200" indent="-457200">
              <a:buFont typeface="+mj-lt"/>
              <a:buAutoNum type="arabicPeriod"/>
            </a:pPr>
            <a:r>
              <a:rPr lang="en-US" dirty="0"/>
              <a:t>Case 2</a:t>
            </a:r>
          </a:p>
          <a:p>
            <a:pPr marL="857250" lvl="1" indent="-457200"/>
            <a:r>
              <a:rPr lang="en-US" dirty="0"/>
              <a:t>Often not considered as often as should be – 1/10 people with alcohol or drug use may have OCD</a:t>
            </a:r>
          </a:p>
          <a:p>
            <a:pPr marL="857250" lvl="1" indent="-457200"/>
            <a:r>
              <a:rPr lang="en-US" dirty="0"/>
              <a:t>Try concurrent treatment  for OCD and alcohol and other drug use problems </a:t>
            </a:r>
          </a:p>
          <a:p>
            <a:pPr marL="857250" lvl="1" indent="-457200"/>
            <a:r>
              <a:rPr lang="en-US" dirty="0"/>
              <a:t>However due to nature of interventions separate sessions for each modality may be better</a:t>
            </a:r>
          </a:p>
          <a:p>
            <a:pPr marL="857250" lvl="1" indent="-457200"/>
            <a:endParaRPr lang="en-US" dirty="0"/>
          </a:p>
          <a:p>
            <a:pPr marL="857250" lvl="1" indent="-457200"/>
            <a:endParaRPr lang="en-US" dirty="0"/>
          </a:p>
          <a:p>
            <a:pPr marL="857250" lvl="1" indent="-457200"/>
            <a:endParaRPr lang="en-US" dirty="0"/>
          </a:p>
          <a:p>
            <a:pPr marL="857250" lvl="1" indent="-457200"/>
            <a:endParaRPr lang="en-GB" dirty="0"/>
          </a:p>
        </p:txBody>
      </p:sp>
    </p:spTree>
    <p:extLst>
      <p:ext uri="{BB962C8B-B14F-4D97-AF65-F5344CB8AC3E}">
        <p14:creationId xmlns:p14="http://schemas.microsoft.com/office/powerpoint/2010/main" val="1185277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Expert Led Session</a:t>
            </a:r>
            <a:br>
              <a:rPr lang="en-GB" dirty="0"/>
            </a:br>
            <a:endParaRPr lang="en-GB" dirty="0"/>
          </a:p>
        </p:txBody>
      </p:sp>
      <p:sp>
        <p:nvSpPr>
          <p:cNvPr id="3" name="Content Placeholder 2"/>
          <p:cNvSpPr>
            <a:spLocks noGrp="1"/>
          </p:cNvSpPr>
          <p:nvPr>
            <p:ph type="body" sz="quarter" idx="13"/>
          </p:nvPr>
        </p:nvSpPr>
        <p:spPr/>
        <p:txBody>
          <a:bodyPr>
            <a:normAutofit/>
          </a:bodyPr>
          <a:lstStyle/>
          <a:p>
            <a:r>
              <a:rPr lang="en-US" dirty="0"/>
              <a:t>Diagnosis and Management of People with co-occurring mental health and alcohol/drug use conditions </a:t>
            </a:r>
          </a:p>
          <a:p>
            <a:pPr lvl="1"/>
            <a:r>
              <a:rPr lang="en-GB" dirty="0"/>
              <a:t>Concepts</a:t>
            </a:r>
          </a:p>
          <a:p>
            <a:pPr lvl="1"/>
            <a:r>
              <a:rPr lang="en-GB" dirty="0"/>
              <a:t>Epidemiology</a:t>
            </a:r>
          </a:p>
          <a:p>
            <a:pPr lvl="1"/>
            <a:r>
              <a:rPr lang="en-GB" dirty="0"/>
              <a:t>Case studies </a:t>
            </a:r>
          </a:p>
        </p:txBody>
      </p:sp>
    </p:spTree>
    <p:extLst>
      <p:ext uri="{BB962C8B-B14F-4D97-AF65-F5344CB8AC3E}">
        <p14:creationId xmlns:p14="http://schemas.microsoft.com/office/powerpoint/2010/main" val="4238399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Which of the following have not been used for misuse potential </a:t>
            </a:r>
          </a:p>
        </p:txBody>
      </p:sp>
      <p:sp>
        <p:nvSpPr>
          <p:cNvPr id="3" name="Text Placeholder 2"/>
          <p:cNvSpPr>
            <a:spLocks noGrp="1"/>
          </p:cNvSpPr>
          <p:nvPr>
            <p:ph type="body" sz="quarter" idx="13"/>
          </p:nvPr>
        </p:nvSpPr>
        <p:spPr>
          <a:xfrm>
            <a:off x="409703" y="2276872"/>
            <a:ext cx="7839075" cy="3720662"/>
          </a:xfrm>
        </p:spPr>
        <p:txBody>
          <a:bodyPr/>
          <a:lstStyle/>
          <a:p>
            <a:pPr marL="0" indent="0">
              <a:buNone/>
            </a:pPr>
            <a:r>
              <a:rPr lang="en-GB" dirty="0"/>
              <a:t>1. Which of the following have not been associated with misuse potential :</a:t>
            </a:r>
          </a:p>
          <a:p>
            <a:pPr marL="457200" indent="-457200">
              <a:buFont typeface="+mj-lt"/>
              <a:buAutoNum type="alphaUcPeriod"/>
            </a:pPr>
            <a:r>
              <a:rPr lang="en-GB" dirty="0" err="1"/>
              <a:t>Acamprosate</a:t>
            </a:r>
            <a:endParaRPr lang="en-GB" dirty="0"/>
          </a:p>
          <a:p>
            <a:pPr marL="457200" indent="-457200">
              <a:buFont typeface="+mj-lt"/>
              <a:buAutoNum type="alphaUcPeriod"/>
            </a:pPr>
            <a:r>
              <a:rPr lang="en-GB" dirty="0"/>
              <a:t>Hyoscine </a:t>
            </a:r>
            <a:r>
              <a:rPr lang="en-GB" dirty="0" err="1"/>
              <a:t>butylbromide</a:t>
            </a:r>
            <a:endParaRPr lang="en-GB" dirty="0"/>
          </a:p>
          <a:p>
            <a:pPr marL="457200" indent="-457200">
              <a:buFont typeface="+mj-lt"/>
              <a:buAutoNum type="alphaUcPeriod"/>
            </a:pPr>
            <a:r>
              <a:rPr lang="en-GB" dirty="0" err="1"/>
              <a:t>Loperamide</a:t>
            </a:r>
            <a:endParaRPr lang="en-GB" dirty="0"/>
          </a:p>
          <a:p>
            <a:pPr marL="457200" indent="-457200">
              <a:buFont typeface="+mj-lt"/>
              <a:buAutoNum type="alphaUcPeriod"/>
            </a:pPr>
            <a:r>
              <a:rPr lang="en-GB" dirty="0"/>
              <a:t>Pregabalin</a:t>
            </a:r>
          </a:p>
          <a:p>
            <a:pPr marL="457200" indent="-457200">
              <a:buFont typeface="+mj-lt"/>
              <a:buAutoNum type="alphaUcPeriod"/>
            </a:pPr>
            <a:r>
              <a:rPr lang="en-GB" dirty="0"/>
              <a:t>Codeine phosphate </a:t>
            </a:r>
          </a:p>
        </p:txBody>
      </p:sp>
    </p:spTree>
    <p:extLst>
      <p:ext uri="{BB962C8B-B14F-4D97-AF65-F5344CB8AC3E}">
        <p14:creationId xmlns:p14="http://schemas.microsoft.com/office/powerpoint/2010/main" val="420383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8435280" cy="891306"/>
          </a:xfrm>
        </p:spPr>
        <p:txBody>
          <a:bodyPr/>
          <a:lstStyle/>
          <a:p>
            <a:r>
              <a:rPr lang="en-GB" dirty="0"/>
              <a:t>Which of the following have not been associated  with misuse potential </a:t>
            </a:r>
          </a:p>
        </p:txBody>
      </p:sp>
      <p:sp>
        <p:nvSpPr>
          <p:cNvPr id="3" name="Text Placeholder 2"/>
          <p:cNvSpPr>
            <a:spLocks noGrp="1"/>
          </p:cNvSpPr>
          <p:nvPr>
            <p:ph type="body" sz="quarter" idx="13"/>
          </p:nvPr>
        </p:nvSpPr>
        <p:spPr>
          <a:xfrm>
            <a:off x="409703" y="2276872"/>
            <a:ext cx="7839075" cy="3720662"/>
          </a:xfrm>
        </p:spPr>
        <p:txBody>
          <a:bodyPr/>
          <a:lstStyle/>
          <a:p>
            <a:pPr marL="0" indent="0">
              <a:buNone/>
            </a:pPr>
            <a:r>
              <a:rPr lang="en-GB" dirty="0"/>
              <a:t>1. Which of the following have not been associated with misuse potential :</a:t>
            </a:r>
          </a:p>
          <a:p>
            <a:pPr marL="457200" indent="-457200">
              <a:buFont typeface="+mj-lt"/>
              <a:buAutoNum type="alphaUcPeriod"/>
            </a:pPr>
            <a:r>
              <a:rPr lang="en-GB" b="1" dirty="0" err="1"/>
              <a:t>Acamprosate</a:t>
            </a:r>
            <a:endParaRPr lang="en-GB" b="1" dirty="0"/>
          </a:p>
          <a:p>
            <a:pPr marL="457200" indent="-457200">
              <a:buFont typeface="+mj-lt"/>
              <a:buAutoNum type="alphaUcPeriod"/>
            </a:pPr>
            <a:r>
              <a:rPr lang="en-GB" dirty="0"/>
              <a:t>Hyoscine </a:t>
            </a:r>
            <a:r>
              <a:rPr lang="en-GB" dirty="0" err="1"/>
              <a:t>butylbromide</a:t>
            </a:r>
            <a:endParaRPr lang="en-GB" dirty="0"/>
          </a:p>
          <a:p>
            <a:pPr marL="457200" indent="-457200">
              <a:buFont typeface="+mj-lt"/>
              <a:buAutoNum type="alphaUcPeriod"/>
            </a:pPr>
            <a:r>
              <a:rPr lang="en-GB" dirty="0" err="1"/>
              <a:t>Loperamide</a:t>
            </a:r>
            <a:endParaRPr lang="en-GB" dirty="0"/>
          </a:p>
          <a:p>
            <a:pPr marL="457200" indent="-457200">
              <a:buFont typeface="+mj-lt"/>
              <a:buAutoNum type="alphaUcPeriod"/>
            </a:pPr>
            <a:r>
              <a:rPr lang="en-GB" dirty="0"/>
              <a:t>Pregabalin</a:t>
            </a:r>
          </a:p>
          <a:p>
            <a:pPr marL="457200" indent="-457200">
              <a:buFont typeface="+mj-lt"/>
              <a:buAutoNum type="alphaUcPeriod"/>
            </a:pPr>
            <a:r>
              <a:rPr lang="en-GB" dirty="0"/>
              <a:t>Codeine phosphate </a:t>
            </a:r>
          </a:p>
        </p:txBody>
      </p:sp>
    </p:spTree>
    <p:extLst>
      <p:ext uri="{BB962C8B-B14F-4D97-AF65-F5344CB8AC3E}">
        <p14:creationId xmlns:p14="http://schemas.microsoft.com/office/powerpoint/2010/main" val="318542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Substance misuse</a:t>
            </a:r>
          </a:p>
        </p:txBody>
      </p:sp>
      <p:sp>
        <p:nvSpPr>
          <p:cNvPr id="3" name="Text Placeholder 2"/>
          <p:cNvSpPr>
            <a:spLocks noGrp="1"/>
          </p:cNvSpPr>
          <p:nvPr>
            <p:ph type="body" sz="quarter" idx="13"/>
          </p:nvPr>
        </p:nvSpPr>
        <p:spPr/>
        <p:txBody>
          <a:bodyPr/>
          <a:lstStyle/>
          <a:p>
            <a:pPr marL="0" indent="0">
              <a:buNone/>
            </a:pPr>
            <a:r>
              <a:rPr lang="en-GB" dirty="0"/>
              <a:t>2. Intoxication of  the following substances  can be associated with psychosis in DSM 5 except :</a:t>
            </a:r>
          </a:p>
          <a:p>
            <a:pPr marL="457200" indent="-457200">
              <a:buFont typeface="+mj-lt"/>
              <a:buAutoNum type="alphaUcPeriod"/>
            </a:pPr>
            <a:r>
              <a:rPr lang="en-GB" dirty="0"/>
              <a:t>Alcohol </a:t>
            </a:r>
          </a:p>
          <a:p>
            <a:pPr marL="457200" indent="-457200">
              <a:buFont typeface="+mj-lt"/>
              <a:buAutoNum type="alphaUcPeriod"/>
            </a:pPr>
            <a:r>
              <a:rPr lang="en-GB" dirty="0"/>
              <a:t>Cannabis </a:t>
            </a:r>
          </a:p>
          <a:p>
            <a:pPr marL="457200" indent="-457200">
              <a:buFont typeface="+mj-lt"/>
              <a:buAutoNum type="alphaUcPeriod"/>
            </a:pPr>
            <a:r>
              <a:rPr lang="en-GB" dirty="0"/>
              <a:t>Sedatives </a:t>
            </a:r>
          </a:p>
          <a:p>
            <a:pPr marL="457200" indent="-457200">
              <a:buFont typeface="+mj-lt"/>
              <a:buAutoNum type="alphaUcPeriod"/>
            </a:pPr>
            <a:r>
              <a:rPr lang="en-GB" dirty="0"/>
              <a:t>Opioids </a:t>
            </a:r>
          </a:p>
          <a:p>
            <a:pPr marL="457200" indent="-457200">
              <a:buFont typeface="+mj-lt"/>
              <a:buAutoNum type="alphaUcPeriod"/>
            </a:pPr>
            <a:r>
              <a:rPr lang="en-GB" dirty="0"/>
              <a:t>Inhalants </a:t>
            </a:r>
          </a:p>
        </p:txBody>
      </p:sp>
    </p:spTree>
    <p:extLst>
      <p:ext uri="{BB962C8B-B14F-4D97-AF65-F5344CB8AC3E}">
        <p14:creationId xmlns:p14="http://schemas.microsoft.com/office/powerpoint/2010/main" val="2106151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Substance misuse</a:t>
            </a:r>
          </a:p>
        </p:txBody>
      </p:sp>
      <p:sp>
        <p:nvSpPr>
          <p:cNvPr id="3" name="Text Placeholder 2"/>
          <p:cNvSpPr>
            <a:spLocks noGrp="1"/>
          </p:cNvSpPr>
          <p:nvPr>
            <p:ph type="body" sz="quarter" idx="13"/>
          </p:nvPr>
        </p:nvSpPr>
        <p:spPr/>
        <p:txBody>
          <a:bodyPr/>
          <a:lstStyle/>
          <a:p>
            <a:pPr marL="0" indent="0">
              <a:buNone/>
            </a:pPr>
            <a:r>
              <a:rPr lang="en-GB" dirty="0"/>
              <a:t>2. Intoxication of  the following substances  can be associated with psychosis in DSM 5 except :</a:t>
            </a:r>
          </a:p>
          <a:p>
            <a:pPr marL="457200" indent="-457200">
              <a:buFont typeface="+mj-lt"/>
              <a:buAutoNum type="alphaUcPeriod"/>
            </a:pPr>
            <a:r>
              <a:rPr lang="en-GB" dirty="0"/>
              <a:t>Alcohol </a:t>
            </a:r>
          </a:p>
          <a:p>
            <a:pPr marL="457200" indent="-457200">
              <a:buFont typeface="+mj-lt"/>
              <a:buAutoNum type="alphaUcPeriod"/>
            </a:pPr>
            <a:r>
              <a:rPr lang="en-GB" dirty="0"/>
              <a:t>Cannabis </a:t>
            </a:r>
          </a:p>
          <a:p>
            <a:pPr marL="457200" indent="-457200">
              <a:buFont typeface="+mj-lt"/>
              <a:buAutoNum type="alphaUcPeriod"/>
            </a:pPr>
            <a:r>
              <a:rPr lang="en-GB" dirty="0"/>
              <a:t>Sedatives </a:t>
            </a:r>
          </a:p>
          <a:p>
            <a:pPr marL="457200" indent="-457200">
              <a:buFont typeface="+mj-lt"/>
              <a:buAutoNum type="alphaUcPeriod"/>
            </a:pPr>
            <a:r>
              <a:rPr lang="en-GB" b="1" dirty="0"/>
              <a:t>Opioids </a:t>
            </a:r>
          </a:p>
          <a:p>
            <a:pPr marL="457200" indent="-457200">
              <a:buFont typeface="+mj-lt"/>
              <a:buAutoNum type="alphaUcPeriod"/>
            </a:pPr>
            <a:r>
              <a:rPr lang="en-GB" dirty="0"/>
              <a:t>Inhalants </a:t>
            </a:r>
          </a:p>
        </p:txBody>
      </p:sp>
    </p:spTree>
    <p:extLst>
      <p:ext uri="{BB962C8B-B14F-4D97-AF65-F5344CB8AC3E}">
        <p14:creationId xmlns:p14="http://schemas.microsoft.com/office/powerpoint/2010/main" val="990626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Substance misuse</a:t>
            </a:r>
          </a:p>
        </p:txBody>
      </p:sp>
      <p:sp>
        <p:nvSpPr>
          <p:cNvPr id="3" name="Text Placeholder 2"/>
          <p:cNvSpPr>
            <a:spLocks noGrp="1"/>
          </p:cNvSpPr>
          <p:nvPr>
            <p:ph type="body" sz="quarter" idx="13"/>
          </p:nvPr>
        </p:nvSpPr>
        <p:spPr>
          <a:xfrm>
            <a:off x="457200" y="1954924"/>
            <a:ext cx="8003232" cy="3634316"/>
          </a:xfrm>
        </p:spPr>
        <p:txBody>
          <a:bodyPr/>
          <a:lstStyle/>
          <a:p>
            <a:pPr marL="0" indent="0">
              <a:buNone/>
            </a:pPr>
            <a:r>
              <a:rPr lang="en-GB" dirty="0"/>
              <a:t>3. Which of the following symptoms is not associated with Benzodiazepines withdrawal using </a:t>
            </a:r>
            <a:r>
              <a:rPr lang="en-GB" dirty="0" err="1"/>
              <a:t>CIWA</a:t>
            </a:r>
            <a:r>
              <a:rPr lang="en-GB" dirty="0"/>
              <a:t> B</a:t>
            </a:r>
          </a:p>
          <a:p>
            <a:pPr marL="457200" indent="-457200">
              <a:buFont typeface="+mj-lt"/>
              <a:buAutoNum type="alphaUcPeriod"/>
            </a:pPr>
            <a:r>
              <a:rPr lang="en-GB" dirty="0"/>
              <a:t>Loss of appetite</a:t>
            </a:r>
          </a:p>
          <a:p>
            <a:pPr marL="457200" indent="-457200">
              <a:buFont typeface="+mj-lt"/>
              <a:buAutoNum type="alphaUcPeriod"/>
            </a:pPr>
            <a:r>
              <a:rPr lang="en-GB" dirty="0"/>
              <a:t>Yawning</a:t>
            </a:r>
          </a:p>
          <a:p>
            <a:pPr marL="457200" indent="-457200">
              <a:buFont typeface="+mj-lt"/>
              <a:buAutoNum type="alphaUcPeriod"/>
            </a:pPr>
            <a:r>
              <a:rPr lang="en-GB" dirty="0"/>
              <a:t>Problems sleeping</a:t>
            </a:r>
          </a:p>
          <a:p>
            <a:pPr marL="457200" indent="-457200">
              <a:buFont typeface="+mj-lt"/>
              <a:buAutoNum type="alphaUcPeriod"/>
            </a:pPr>
            <a:r>
              <a:rPr lang="en-GB" dirty="0"/>
              <a:t>Difficulties with concentration</a:t>
            </a:r>
          </a:p>
          <a:p>
            <a:pPr marL="457200" indent="-457200">
              <a:buFont typeface="+mj-lt"/>
              <a:buAutoNum type="alphaUcPeriod"/>
            </a:pPr>
            <a:r>
              <a:rPr lang="en-GB" dirty="0"/>
              <a:t>Sensitivity to light / blurred vision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1933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Substance misuse</a:t>
            </a:r>
          </a:p>
        </p:txBody>
      </p:sp>
      <p:sp>
        <p:nvSpPr>
          <p:cNvPr id="3" name="Text Placeholder 2"/>
          <p:cNvSpPr>
            <a:spLocks noGrp="1"/>
          </p:cNvSpPr>
          <p:nvPr>
            <p:ph type="body" sz="quarter" idx="13"/>
          </p:nvPr>
        </p:nvSpPr>
        <p:spPr>
          <a:xfrm>
            <a:off x="457200" y="1954924"/>
            <a:ext cx="8003232" cy="3634316"/>
          </a:xfrm>
        </p:spPr>
        <p:txBody>
          <a:bodyPr/>
          <a:lstStyle/>
          <a:p>
            <a:pPr marL="0" indent="0">
              <a:buNone/>
            </a:pPr>
            <a:r>
              <a:rPr lang="en-GB" dirty="0"/>
              <a:t>3. Which of the following symptoms are not usually associated with Benzodiazepines withdrawal with </a:t>
            </a:r>
            <a:r>
              <a:rPr lang="en-GB" dirty="0" err="1"/>
              <a:t>CIWA</a:t>
            </a:r>
            <a:r>
              <a:rPr lang="en-GB" dirty="0"/>
              <a:t> B</a:t>
            </a:r>
          </a:p>
          <a:p>
            <a:pPr marL="457200" indent="-457200">
              <a:buFont typeface="+mj-lt"/>
              <a:buAutoNum type="alphaUcPeriod"/>
            </a:pPr>
            <a:r>
              <a:rPr lang="en-GB" dirty="0"/>
              <a:t>Loss of appetite</a:t>
            </a:r>
          </a:p>
          <a:p>
            <a:pPr marL="457200" indent="-457200">
              <a:buFont typeface="+mj-lt"/>
              <a:buAutoNum type="alphaUcPeriod"/>
            </a:pPr>
            <a:r>
              <a:rPr lang="en-GB" b="1" dirty="0"/>
              <a:t>Yawning</a:t>
            </a:r>
          </a:p>
          <a:p>
            <a:pPr marL="457200" indent="-457200">
              <a:buFont typeface="+mj-lt"/>
              <a:buAutoNum type="alphaUcPeriod"/>
            </a:pPr>
            <a:r>
              <a:rPr lang="en-GB" dirty="0"/>
              <a:t>Problems sleeping</a:t>
            </a:r>
          </a:p>
          <a:p>
            <a:pPr marL="457200" indent="-457200">
              <a:buFont typeface="+mj-lt"/>
              <a:buAutoNum type="alphaUcPeriod"/>
            </a:pPr>
            <a:r>
              <a:rPr lang="en-GB" dirty="0"/>
              <a:t>Difficulties with concentration</a:t>
            </a:r>
          </a:p>
          <a:p>
            <a:pPr marL="457200" indent="-457200">
              <a:buFont typeface="+mj-lt"/>
              <a:buAutoNum type="alphaUcPeriod"/>
            </a:pPr>
            <a:r>
              <a:rPr lang="en-GB" dirty="0"/>
              <a:t>Sensitivity to light / blurred vision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26906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99331"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99332" name="Text Placeholder 3"/>
          <p:cNvSpPr>
            <a:spLocks noGrp="1"/>
          </p:cNvSpPr>
          <p:nvPr>
            <p:ph type="body" sz="quarter" idx="13"/>
          </p:nvPr>
        </p:nvSpPr>
        <p:spPr bwMode="auto">
          <a:xfrm>
            <a:off x="0" y="2390775"/>
            <a:ext cx="9144000" cy="2486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dirty="0"/>
              <a:t>4. Percentage of patients attending Community Mental Health Teams reporting past-year problem drug use and/or harmful alcohol use has been found to be approximately: </a:t>
            </a:r>
          </a:p>
          <a:p>
            <a:pPr marL="400050" lvl="1" indent="0">
              <a:buNone/>
            </a:pPr>
            <a:r>
              <a:rPr lang="en-GB" dirty="0"/>
              <a:t>A. 24%</a:t>
            </a:r>
          </a:p>
          <a:p>
            <a:pPr marL="400050" lvl="1" indent="0">
              <a:buNone/>
            </a:pPr>
            <a:r>
              <a:rPr lang="en-GB" dirty="0"/>
              <a:t>B. 34% </a:t>
            </a:r>
          </a:p>
          <a:p>
            <a:pPr marL="400050" lvl="1" indent="0">
              <a:buNone/>
            </a:pPr>
            <a:r>
              <a:rPr lang="en-GB" dirty="0"/>
              <a:t>C. 44%</a:t>
            </a:r>
          </a:p>
          <a:p>
            <a:pPr marL="400050" lvl="1" indent="0">
              <a:buNone/>
            </a:pPr>
            <a:r>
              <a:rPr lang="en-GB" dirty="0"/>
              <a:t>D. 54% </a:t>
            </a:r>
          </a:p>
          <a:p>
            <a:pPr marL="400050" lvl="1" indent="0">
              <a:buNone/>
            </a:pPr>
            <a:r>
              <a:rPr lang="en-GB" dirty="0"/>
              <a:t>E. 64%</a:t>
            </a:r>
          </a:p>
          <a:p>
            <a:pPr marL="400050" lvl="1" indent="0" eaLnBrk="1" hangingPunct="1">
              <a:buFont typeface="Arial" panose="020B0604020202020204" pitchFamily="34" charset="0"/>
              <a:buNone/>
            </a:pPr>
            <a:r>
              <a:rPr lang="en-GB" altLang="en-US" dirty="0"/>
              <a:t>	</a:t>
            </a:r>
          </a:p>
          <a:p>
            <a:pPr marL="0" indent="0" eaLnBrk="1" hangingPunct="1">
              <a:buFont typeface="Arial" panose="020B0604020202020204" pitchFamily="34" charset="0"/>
              <a:buNone/>
            </a:pPr>
            <a:r>
              <a:rPr lang="en-GB" altLang="en-US" sz="1800" dirty="0"/>
              <a:t>	</a:t>
            </a:r>
          </a:p>
          <a:p>
            <a:pPr marL="400050" lvl="1" indent="0" eaLnBrk="1" hangingPunct="1">
              <a:buFont typeface="Arial" panose="020B0604020202020204" pitchFamily="34" charset="0"/>
              <a:buNone/>
            </a:pPr>
            <a:endParaRPr lang="en-GB" altLang="en-US" sz="1800" dirty="0"/>
          </a:p>
        </p:txBody>
      </p:sp>
    </p:spTree>
    <p:extLst>
      <p:ext uri="{BB962C8B-B14F-4D97-AF65-F5344CB8AC3E}">
        <p14:creationId xmlns:p14="http://schemas.microsoft.com/office/powerpoint/2010/main" val="3903822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Expert Led Session</a:t>
            </a:r>
            <a:br>
              <a:rPr lang="en-GB" dirty="0"/>
            </a:br>
            <a:endParaRPr lang="en-GB" dirty="0"/>
          </a:p>
        </p:txBody>
      </p:sp>
      <p:sp>
        <p:nvSpPr>
          <p:cNvPr id="3" name="Content Placeholder 2"/>
          <p:cNvSpPr>
            <a:spLocks noGrp="1"/>
          </p:cNvSpPr>
          <p:nvPr>
            <p:ph type="body" sz="quarter" idx="13"/>
          </p:nvPr>
        </p:nvSpPr>
        <p:spPr/>
        <p:txBody>
          <a:bodyPr>
            <a:normAutofit/>
          </a:bodyPr>
          <a:lstStyle/>
          <a:p>
            <a:r>
              <a:rPr lang="en-US" dirty="0"/>
              <a:t>Diagnosis and Management of People with co-occurring mental health and alcohol/drug use conditions </a:t>
            </a:r>
          </a:p>
          <a:p>
            <a:pPr lvl="1"/>
            <a:r>
              <a:rPr lang="en-GB" dirty="0"/>
              <a:t>Concepts</a:t>
            </a:r>
          </a:p>
          <a:p>
            <a:pPr lvl="1"/>
            <a:r>
              <a:rPr lang="en-GB" dirty="0"/>
              <a:t>Epidemiology</a:t>
            </a:r>
          </a:p>
          <a:p>
            <a:pPr lvl="1"/>
            <a:r>
              <a:rPr lang="en-GB" dirty="0"/>
              <a:t>Case studies </a:t>
            </a:r>
          </a:p>
        </p:txBody>
      </p:sp>
    </p:spTree>
    <p:extLst>
      <p:ext uri="{BB962C8B-B14F-4D97-AF65-F5344CB8AC3E}">
        <p14:creationId xmlns:p14="http://schemas.microsoft.com/office/powerpoint/2010/main" val="654071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99331"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99332" name="Text Placeholder 3"/>
          <p:cNvSpPr>
            <a:spLocks noGrp="1"/>
          </p:cNvSpPr>
          <p:nvPr>
            <p:ph type="body" sz="quarter" idx="13"/>
          </p:nvPr>
        </p:nvSpPr>
        <p:spPr bwMode="auto">
          <a:xfrm>
            <a:off x="0" y="2390775"/>
            <a:ext cx="9144000" cy="2486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dirty="0"/>
              <a:t>4. Percentage of patients attending Community Mental Health Teams reporting past-year problem drug use and/or harmful alcohol use has been found to be approximately: </a:t>
            </a:r>
          </a:p>
          <a:p>
            <a:pPr marL="400050" lvl="1" indent="0">
              <a:buNone/>
            </a:pPr>
            <a:r>
              <a:rPr lang="en-GB" dirty="0"/>
              <a:t>A. 24% </a:t>
            </a:r>
          </a:p>
          <a:p>
            <a:pPr marL="400050" lvl="1" indent="0">
              <a:buNone/>
            </a:pPr>
            <a:r>
              <a:rPr lang="en-GB" dirty="0"/>
              <a:t>B. 34% </a:t>
            </a:r>
          </a:p>
          <a:p>
            <a:pPr marL="400050" lvl="1" indent="0">
              <a:buNone/>
            </a:pPr>
            <a:r>
              <a:rPr lang="en-GB" b="1" dirty="0"/>
              <a:t>C. 44%</a:t>
            </a:r>
          </a:p>
          <a:p>
            <a:pPr marL="400050" lvl="1" indent="0">
              <a:buNone/>
            </a:pPr>
            <a:r>
              <a:rPr lang="en-GB" dirty="0"/>
              <a:t>D. 55% </a:t>
            </a:r>
          </a:p>
          <a:p>
            <a:pPr marL="400050" lvl="1" indent="0">
              <a:buNone/>
            </a:pPr>
            <a:r>
              <a:rPr lang="en-GB" dirty="0"/>
              <a:t>E. 64% </a:t>
            </a:r>
          </a:p>
          <a:p>
            <a:pPr marL="800100" lvl="2" indent="0">
              <a:buFont typeface="Arial" panose="020B0604020202020204" pitchFamily="34" charset="0"/>
              <a:buNone/>
            </a:pPr>
            <a:r>
              <a:rPr lang="en-GB" altLang="en-US" dirty="0"/>
              <a:t>	</a:t>
            </a:r>
          </a:p>
          <a:p>
            <a:pPr marL="0" indent="0" eaLnBrk="1" hangingPunct="1">
              <a:buFont typeface="Arial" panose="020B0604020202020204" pitchFamily="34" charset="0"/>
              <a:buNone/>
            </a:pPr>
            <a:r>
              <a:rPr lang="en-GB" altLang="en-US" sz="1800" dirty="0"/>
              <a:t>	</a:t>
            </a:r>
          </a:p>
          <a:p>
            <a:pPr marL="400050" lvl="1" indent="0" eaLnBrk="1" hangingPunct="1">
              <a:buFont typeface="Arial" panose="020B0604020202020204" pitchFamily="34" charset="0"/>
              <a:buNone/>
            </a:pPr>
            <a:endParaRPr lang="en-GB" altLang="en-US" sz="1800" dirty="0"/>
          </a:p>
        </p:txBody>
      </p:sp>
    </p:spTree>
    <p:extLst>
      <p:ext uri="{BB962C8B-B14F-4D97-AF65-F5344CB8AC3E}">
        <p14:creationId xmlns:p14="http://schemas.microsoft.com/office/powerpoint/2010/main" val="3407712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Substance misuse</a:t>
            </a:r>
          </a:p>
        </p:txBody>
      </p:sp>
      <p:sp>
        <p:nvSpPr>
          <p:cNvPr id="3" name="Text Placeholder 2"/>
          <p:cNvSpPr>
            <a:spLocks noGrp="1"/>
          </p:cNvSpPr>
          <p:nvPr>
            <p:ph type="body" sz="quarter" idx="13"/>
          </p:nvPr>
        </p:nvSpPr>
        <p:spPr/>
        <p:txBody>
          <a:bodyPr/>
          <a:lstStyle/>
          <a:p>
            <a:pPr marL="0" indent="0">
              <a:buNone/>
            </a:pPr>
            <a:r>
              <a:rPr lang="en-US" dirty="0"/>
              <a:t>5. Which of the following is likely to predate Alcohol and other Drug use disorder in most cases; </a:t>
            </a:r>
          </a:p>
          <a:p>
            <a:pPr marL="457200" indent="-457200">
              <a:buFont typeface="+mj-lt"/>
              <a:buAutoNum type="alphaUcPeriod"/>
            </a:pPr>
            <a:r>
              <a:rPr lang="en-US" dirty="0" err="1"/>
              <a:t>Generalised</a:t>
            </a:r>
            <a:r>
              <a:rPr lang="en-US" dirty="0"/>
              <a:t> anxiety disorder (GAD),</a:t>
            </a:r>
          </a:p>
          <a:p>
            <a:pPr marL="457200" indent="-457200">
              <a:buFont typeface="+mj-lt"/>
              <a:buAutoNum type="alphaUcPeriod"/>
            </a:pPr>
            <a:r>
              <a:rPr lang="en-US" dirty="0"/>
              <a:t>Panic disorder, </a:t>
            </a:r>
          </a:p>
          <a:p>
            <a:pPr marL="457200" indent="-457200">
              <a:buFont typeface="+mj-lt"/>
              <a:buAutoNum type="alphaUcPeriod"/>
            </a:pPr>
            <a:r>
              <a:rPr lang="en-US" dirty="0"/>
              <a:t>Depression</a:t>
            </a:r>
          </a:p>
          <a:p>
            <a:pPr marL="457200" indent="-457200">
              <a:buFont typeface="+mj-lt"/>
              <a:buAutoNum type="alphaUcPeriod"/>
            </a:pPr>
            <a:r>
              <a:rPr lang="en-US" dirty="0"/>
              <a:t>Dysthymia</a:t>
            </a:r>
          </a:p>
          <a:p>
            <a:pPr marL="457200" indent="-457200">
              <a:buFont typeface="+mj-lt"/>
              <a:buAutoNum type="alphaUcPeriod"/>
            </a:pPr>
            <a:r>
              <a:rPr lang="en-US" dirty="0"/>
              <a:t>PTSD</a:t>
            </a:r>
          </a:p>
          <a:p>
            <a:endParaRPr lang="en-GB" dirty="0"/>
          </a:p>
        </p:txBody>
      </p:sp>
    </p:spTree>
    <p:extLst>
      <p:ext uri="{BB962C8B-B14F-4D97-AF65-F5344CB8AC3E}">
        <p14:creationId xmlns:p14="http://schemas.microsoft.com/office/powerpoint/2010/main" val="86240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Substance misuse</a:t>
            </a:r>
          </a:p>
        </p:txBody>
      </p:sp>
      <p:sp>
        <p:nvSpPr>
          <p:cNvPr id="3" name="Text Placeholder 2"/>
          <p:cNvSpPr>
            <a:spLocks noGrp="1"/>
          </p:cNvSpPr>
          <p:nvPr>
            <p:ph type="body" sz="quarter" idx="13"/>
          </p:nvPr>
        </p:nvSpPr>
        <p:spPr/>
        <p:txBody>
          <a:bodyPr/>
          <a:lstStyle/>
          <a:p>
            <a:pPr marL="0" indent="0">
              <a:buNone/>
            </a:pPr>
            <a:r>
              <a:rPr lang="en-US" dirty="0"/>
              <a:t>5. Which of the following tends to predate Alcohol and other drug use disorders in most cases; </a:t>
            </a:r>
          </a:p>
          <a:p>
            <a:pPr marL="457200" indent="-457200">
              <a:buFont typeface="+mj-lt"/>
              <a:buAutoNum type="alphaUcPeriod"/>
            </a:pPr>
            <a:r>
              <a:rPr lang="en-US" dirty="0" err="1"/>
              <a:t>Generalised</a:t>
            </a:r>
            <a:r>
              <a:rPr lang="en-US" dirty="0"/>
              <a:t> anxiety disorder (GAD),</a:t>
            </a:r>
          </a:p>
          <a:p>
            <a:pPr marL="457200" indent="-457200">
              <a:buFont typeface="+mj-lt"/>
              <a:buAutoNum type="alphaUcPeriod"/>
            </a:pPr>
            <a:r>
              <a:rPr lang="en-US" dirty="0"/>
              <a:t>Panic disorder, </a:t>
            </a:r>
          </a:p>
          <a:p>
            <a:pPr marL="457200" indent="-457200">
              <a:buFont typeface="+mj-lt"/>
              <a:buAutoNum type="alphaUcPeriod"/>
            </a:pPr>
            <a:r>
              <a:rPr lang="en-US" dirty="0"/>
              <a:t>Depression</a:t>
            </a:r>
          </a:p>
          <a:p>
            <a:pPr marL="457200" indent="-457200">
              <a:buFont typeface="+mj-lt"/>
              <a:buAutoNum type="alphaUcPeriod"/>
            </a:pPr>
            <a:r>
              <a:rPr lang="en-US" dirty="0"/>
              <a:t>Dysthymia</a:t>
            </a:r>
          </a:p>
          <a:p>
            <a:pPr marL="457200" indent="-457200">
              <a:buFont typeface="+mj-lt"/>
              <a:buAutoNum type="alphaUcPeriod"/>
            </a:pPr>
            <a:r>
              <a:rPr lang="en-US" b="1" dirty="0"/>
              <a:t>PTSD</a:t>
            </a:r>
          </a:p>
          <a:p>
            <a:endParaRPr lang="en-GB" dirty="0"/>
          </a:p>
        </p:txBody>
      </p:sp>
    </p:spTree>
    <p:extLst>
      <p:ext uri="{BB962C8B-B14F-4D97-AF65-F5344CB8AC3E}">
        <p14:creationId xmlns:p14="http://schemas.microsoft.com/office/powerpoint/2010/main" val="1473564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ctrTitle"/>
          </p:nvPr>
        </p:nvSpPr>
        <p:spPr bwMode="auto">
          <a:xfrm>
            <a:off x="15875" y="228599"/>
            <a:ext cx="5492229" cy="7145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Substance Misuse EMI</a:t>
            </a:r>
          </a:p>
        </p:txBody>
      </p:sp>
      <p:sp>
        <p:nvSpPr>
          <p:cNvPr id="4" name="Text Placeholder 3"/>
          <p:cNvSpPr>
            <a:spLocks noGrp="1"/>
          </p:cNvSpPr>
          <p:nvPr>
            <p:ph type="body" sz="quarter" idx="13"/>
          </p:nvPr>
        </p:nvSpPr>
        <p:spPr>
          <a:xfrm>
            <a:off x="15875" y="943193"/>
            <a:ext cx="4502150" cy="5047580"/>
          </a:xfrm>
        </p:spPr>
        <p:txBody>
          <a:bodyPr/>
          <a:lstStyle/>
          <a:p>
            <a:pPr marL="0" indent="0">
              <a:buNone/>
            </a:pPr>
            <a:r>
              <a:rPr lang="en-GB" sz="2000" b="1" dirty="0"/>
              <a:t>Drugs that may induce psychiatric symptoms </a:t>
            </a:r>
          </a:p>
          <a:p>
            <a:pPr marL="0" indent="0">
              <a:buNone/>
            </a:pPr>
            <a:r>
              <a:rPr lang="en-GB" sz="2000" dirty="0"/>
              <a:t>A.	Gamma-</a:t>
            </a:r>
            <a:r>
              <a:rPr lang="en-GB" sz="2000" dirty="0" err="1"/>
              <a:t>Hydroxybutyric</a:t>
            </a:r>
            <a:r>
              <a:rPr lang="en-GB" sz="2000" dirty="0"/>
              <a:t> acid (</a:t>
            </a:r>
            <a:r>
              <a:rPr lang="en-GB" sz="2000" dirty="0" err="1"/>
              <a:t>GHB</a:t>
            </a:r>
            <a:r>
              <a:rPr lang="en-GB" sz="2000" dirty="0"/>
              <a:t>)</a:t>
            </a:r>
          </a:p>
          <a:p>
            <a:pPr marL="0" indent="0">
              <a:buNone/>
            </a:pPr>
            <a:r>
              <a:rPr lang="en-GB" sz="2000" dirty="0"/>
              <a:t>B.	Lysergic acid diethylamide (LSD)</a:t>
            </a:r>
          </a:p>
          <a:p>
            <a:pPr marL="0" indent="0">
              <a:buNone/>
            </a:pPr>
            <a:r>
              <a:rPr lang="en-GB" sz="2000" dirty="0"/>
              <a:t>C.	Ketamine</a:t>
            </a:r>
          </a:p>
          <a:p>
            <a:pPr marL="0" indent="0">
              <a:buNone/>
            </a:pPr>
            <a:r>
              <a:rPr lang="en-GB" sz="2000" dirty="0"/>
              <a:t>D.	Phencyclidine  (PCP)</a:t>
            </a:r>
          </a:p>
          <a:p>
            <a:pPr marL="0" indent="0">
              <a:buNone/>
            </a:pPr>
            <a:r>
              <a:rPr lang="en-GB" sz="2000" dirty="0"/>
              <a:t>E.	Diazepam </a:t>
            </a:r>
          </a:p>
          <a:p>
            <a:pPr marL="0" indent="0">
              <a:buNone/>
            </a:pPr>
            <a:r>
              <a:rPr lang="en-GB" sz="2000" dirty="0"/>
              <a:t>F.	Amphetamine </a:t>
            </a:r>
          </a:p>
          <a:p>
            <a:pPr marL="0" indent="0">
              <a:buNone/>
            </a:pPr>
            <a:r>
              <a:rPr lang="en-GB" sz="2000" dirty="0"/>
              <a:t>G.	Cocaine </a:t>
            </a:r>
          </a:p>
          <a:p>
            <a:pPr marL="0" indent="0">
              <a:buNone/>
            </a:pPr>
            <a:r>
              <a:rPr lang="en-GB" sz="2000" dirty="0"/>
              <a:t>H.	Alcohol </a:t>
            </a:r>
          </a:p>
          <a:p>
            <a:pPr marL="0" indent="0">
              <a:buNone/>
            </a:pPr>
            <a:r>
              <a:rPr lang="en-GB" sz="2000" dirty="0"/>
              <a:t>I.	Cannabis</a:t>
            </a:r>
          </a:p>
          <a:p>
            <a:pPr marL="0" indent="0">
              <a:buNone/>
            </a:pPr>
            <a:r>
              <a:rPr lang="en-GB" sz="2000" dirty="0"/>
              <a:t>J.	Butane</a:t>
            </a:r>
          </a:p>
          <a:p>
            <a:pPr eaLnBrk="1" hangingPunct="1">
              <a:defRPr/>
            </a:pPr>
            <a:endParaRPr lang="en-GB" dirty="0"/>
          </a:p>
          <a:p>
            <a:pPr marL="0" indent="0" eaLnBrk="1" hangingPunct="1">
              <a:buFont typeface="Arial" panose="020B0604020202020204" pitchFamily="34" charset="0"/>
              <a:buNone/>
              <a:defRPr/>
            </a:pPr>
            <a:r>
              <a:rPr lang="en-GB" dirty="0"/>
              <a:t>	</a:t>
            </a:r>
          </a:p>
          <a:p>
            <a:pPr marL="0" indent="0" eaLnBrk="1" hangingPunct="1">
              <a:buFont typeface="Arial" panose="020B0604020202020204" pitchFamily="34" charset="0"/>
              <a:buNone/>
              <a:defRPr/>
            </a:pPr>
            <a:r>
              <a:rPr lang="en-GB" sz="1800" dirty="0"/>
              <a:t>	</a:t>
            </a:r>
          </a:p>
          <a:p>
            <a:pPr marL="400050" lvl="1" indent="0" eaLnBrk="1" hangingPunct="1">
              <a:buFont typeface="Arial" panose="020B0604020202020204" pitchFamily="34" charset="0"/>
              <a:buNone/>
              <a:defRPr/>
            </a:pPr>
            <a:endParaRPr lang="en-GB" sz="1800" dirty="0"/>
          </a:p>
        </p:txBody>
      </p:sp>
      <p:sp>
        <p:nvSpPr>
          <p:cNvPr id="5" name="Text Placeholder 3"/>
          <p:cNvSpPr txBox="1">
            <a:spLocks/>
          </p:cNvSpPr>
          <p:nvPr/>
        </p:nvSpPr>
        <p:spPr>
          <a:xfrm>
            <a:off x="4518025" y="1524000"/>
            <a:ext cx="4343400" cy="4889500"/>
          </a:xfrm>
          <a:prstGeom prst="rect">
            <a:avLst/>
          </a:prstGeom>
        </p:spPr>
        <p:txBody>
          <a:bodyPr/>
          <a:lstStyle>
            <a:lvl1pPr marL="342900" indent="-342900" algn="l" defTabSz="457200" rtl="0" fontAlgn="base">
              <a:spcBef>
                <a:spcPct val="20000"/>
              </a:spcBef>
              <a:spcAft>
                <a:spcPct val="0"/>
              </a:spcAft>
              <a:buFont typeface="Arial" panose="020B0604020202020204" pitchFamily="34" charset="0"/>
              <a:buChar char="•"/>
              <a:defRPr sz="2400" kern="1200" baseline="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t>(1) This psychoactive component  of this drug acts  through the type 1 form of the receptors which are found in high concentrations throughout the cerebellum, hippocampus, basal ganglia, cortex, brainstem, thalamus and hypothalamus</a:t>
            </a:r>
          </a:p>
          <a:p>
            <a:pPr marL="0" indent="0">
              <a:buNone/>
            </a:pPr>
            <a:r>
              <a:rPr lang="en-GB" sz="2000" dirty="0"/>
              <a:t>(2) This compound acts as an agonist at 5HT2A receptor</a:t>
            </a:r>
          </a:p>
          <a:p>
            <a:pPr marL="0" indent="0">
              <a:buNone/>
            </a:pPr>
            <a:r>
              <a:rPr lang="en-GB" sz="2000" dirty="0"/>
              <a:t>(3) One of the main mechanisms of action of this drug is by reverse transfer of the neurotransmitter dopamine </a:t>
            </a:r>
          </a:p>
          <a:p>
            <a:pPr marL="0" indent="0">
              <a:buFont typeface="Arial" panose="020B0604020202020204" pitchFamily="34" charset="0"/>
              <a:buNone/>
              <a:defRPr/>
            </a:pPr>
            <a:r>
              <a:rPr lang="en-GB" dirty="0"/>
              <a:t>	</a:t>
            </a:r>
          </a:p>
          <a:p>
            <a:pPr eaLnBrk="1" hangingPunct="1">
              <a:defRPr/>
            </a:pPr>
            <a:endParaRPr lang="en-GB" dirty="0"/>
          </a:p>
          <a:p>
            <a:pPr marL="0" indent="0" eaLnBrk="1" hangingPunct="1">
              <a:buFont typeface="Arial" panose="020B0604020202020204" pitchFamily="34" charset="0"/>
              <a:buNone/>
              <a:defRPr/>
            </a:pPr>
            <a:r>
              <a:rPr lang="en-GB" dirty="0"/>
              <a:t>	</a:t>
            </a:r>
          </a:p>
          <a:p>
            <a:pPr marL="0" indent="0" eaLnBrk="1" hangingPunct="1">
              <a:buFont typeface="Arial" panose="020B0604020202020204" pitchFamily="34" charset="0"/>
              <a:buNone/>
              <a:defRPr/>
            </a:pPr>
            <a:r>
              <a:rPr lang="en-GB" sz="1800" dirty="0"/>
              <a:t>	</a:t>
            </a:r>
          </a:p>
          <a:p>
            <a:pPr marL="400050" lvl="1" indent="0" eaLnBrk="1" hangingPunct="1">
              <a:buFont typeface="Arial" panose="020B0604020202020204" pitchFamily="34" charset="0"/>
              <a:buNone/>
              <a:defRPr/>
            </a:pPr>
            <a:endParaRPr lang="en-GB" sz="1800" dirty="0"/>
          </a:p>
        </p:txBody>
      </p:sp>
    </p:spTree>
    <p:extLst>
      <p:ext uri="{BB962C8B-B14F-4D97-AF65-F5344CB8AC3E}">
        <p14:creationId xmlns:p14="http://schemas.microsoft.com/office/powerpoint/2010/main" val="682397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ctrTitle"/>
          </p:nvPr>
        </p:nvSpPr>
        <p:spPr bwMode="auto">
          <a:xfrm>
            <a:off x="14888" y="617982"/>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Substance Misuse  EMI</a:t>
            </a:r>
          </a:p>
        </p:txBody>
      </p:sp>
      <p:sp>
        <p:nvSpPr>
          <p:cNvPr id="5" name="Text Placeholder 3"/>
          <p:cNvSpPr txBox="1">
            <a:spLocks/>
          </p:cNvSpPr>
          <p:nvPr/>
        </p:nvSpPr>
        <p:spPr>
          <a:xfrm>
            <a:off x="238944" y="1484784"/>
            <a:ext cx="8208911" cy="2957881"/>
          </a:xfrm>
          <a:prstGeom prst="rect">
            <a:avLst/>
          </a:prstGeom>
        </p:spPr>
        <p:txBody>
          <a:bodyPr/>
          <a:lstStyle>
            <a:lvl1pPr marL="342900" indent="-342900" algn="l" defTabSz="457200" rtl="0" fontAlgn="base">
              <a:spcBef>
                <a:spcPct val="20000"/>
              </a:spcBef>
              <a:spcAft>
                <a:spcPct val="0"/>
              </a:spcAft>
              <a:buFont typeface="Arial" panose="020B0604020202020204" pitchFamily="34" charset="0"/>
              <a:buChar char="•"/>
              <a:defRPr sz="2400" kern="1200" baseline="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dirty="0"/>
              <a:t>(1) This psychoactive component  of this drug acts  through the type 1 form of the receptors which are found in high concentrations throughout the cerebellum, hippocampus, basal ganglia, cortex, brainstem, thalamus and hypothalamus. </a:t>
            </a:r>
            <a:r>
              <a:rPr lang="en-GB" sz="2000" b="1" dirty="0"/>
              <a:t> Answer: Cannabis</a:t>
            </a:r>
            <a:endParaRPr lang="en-GB" sz="2000" dirty="0"/>
          </a:p>
          <a:p>
            <a:pPr marL="0" indent="0">
              <a:buNone/>
            </a:pPr>
            <a:r>
              <a:rPr lang="en-GB" sz="2000" dirty="0"/>
              <a:t>(2) This compound acts as an agonist at 5HT2A receptor. </a:t>
            </a:r>
            <a:r>
              <a:rPr lang="en-GB" sz="2000" b="1" dirty="0"/>
              <a:t>Answer:</a:t>
            </a:r>
            <a:r>
              <a:rPr lang="en-GB" sz="2000" dirty="0"/>
              <a:t> </a:t>
            </a:r>
            <a:r>
              <a:rPr lang="en-GB" sz="2000" b="1" dirty="0"/>
              <a:t>Lysergic acid diethylamide (LSD)</a:t>
            </a:r>
            <a:endParaRPr lang="en-GB" sz="2000" dirty="0"/>
          </a:p>
          <a:p>
            <a:pPr marL="0" indent="0">
              <a:buNone/>
            </a:pPr>
            <a:r>
              <a:rPr lang="en-GB" sz="2000" dirty="0"/>
              <a:t>(3) One of the main mechanisms of action of this drug is by reverse transfer of the neurotransmitter dopamine. </a:t>
            </a:r>
            <a:r>
              <a:rPr lang="en-GB" sz="2000" b="1" dirty="0"/>
              <a:t> Answer : Amphetamine </a:t>
            </a:r>
          </a:p>
          <a:p>
            <a:pPr marL="0" indent="0">
              <a:buNone/>
            </a:pPr>
            <a:endParaRPr lang="en-GB" sz="2000" dirty="0"/>
          </a:p>
          <a:p>
            <a:pPr marL="0" indent="0">
              <a:buFont typeface="Arial" panose="020B0604020202020204" pitchFamily="34" charset="0"/>
              <a:buNone/>
              <a:defRPr/>
            </a:pPr>
            <a:r>
              <a:rPr lang="en-GB" dirty="0"/>
              <a:t>	</a:t>
            </a:r>
          </a:p>
          <a:p>
            <a:pPr eaLnBrk="1" hangingPunct="1">
              <a:defRPr/>
            </a:pPr>
            <a:endParaRPr lang="en-GB" dirty="0"/>
          </a:p>
          <a:p>
            <a:pPr marL="0" indent="0" eaLnBrk="1" hangingPunct="1">
              <a:buFont typeface="Arial" panose="020B0604020202020204" pitchFamily="34" charset="0"/>
              <a:buNone/>
              <a:defRPr/>
            </a:pPr>
            <a:r>
              <a:rPr lang="en-GB" dirty="0"/>
              <a:t>	</a:t>
            </a:r>
          </a:p>
          <a:p>
            <a:pPr marL="0" indent="0" eaLnBrk="1" hangingPunct="1">
              <a:buFont typeface="Arial" panose="020B0604020202020204" pitchFamily="34" charset="0"/>
              <a:buNone/>
              <a:defRPr/>
            </a:pPr>
            <a:r>
              <a:rPr lang="en-GB" sz="1800" dirty="0"/>
              <a:t>	</a:t>
            </a:r>
          </a:p>
          <a:p>
            <a:pPr marL="400050" lvl="1" indent="0" eaLnBrk="1" hangingPunct="1">
              <a:buFont typeface="Arial" panose="020B0604020202020204" pitchFamily="34" charset="0"/>
              <a:buNone/>
              <a:defRPr/>
            </a:pPr>
            <a:endParaRPr lang="en-GB" sz="1800" dirty="0"/>
          </a:p>
        </p:txBody>
      </p:sp>
    </p:spTree>
    <p:extLst>
      <p:ext uri="{BB962C8B-B14F-4D97-AF65-F5344CB8AC3E}">
        <p14:creationId xmlns:p14="http://schemas.microsoft.com/office/powerpoint/2010/main" val="1266626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ctrTitle"/>
          </p:nvPr>
        </p:nvSpPr>
        <p:spPr bwMode="auto">
          <a:xfrm>
            <a:off x="15875" y="2286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t>Substance Misuse EMI</a:t>
            </a:r>
          </a:p>
        </p:txBody>
      </p:sp>
      <p:sp>
        <p:nvSpPr>
          <p:cNvPr id="4" name="Text Placeholder 3"/>
          <p:cNvSpPr>
            <a:spLocks noGrp="1"/>
          </p:cNvSpPr>
          <p:nvPr>
            <p:ph type="body" sz="quarter" idx="13"/>
          </p:nvPr>
        </p:nvSpPr>
        <p:spPr>
          <a:xfrm>
            <a:off x="15874" y="901700"/>
            <a:ext cx="4988174" cy="4889500"/>
          </a:xfrm>
        </p:spPr>
        <p:txBody>
          <a:bodyPr/>
          <a:lstStyle/>
          <a:p>
            <a:pPr marL="0" indent="0">
              <a:buNone/>
              <a:defRPr/>
            </a:pPr>
            <a:r>
              <a:rPr lang="en-GB" b="1" dirty="0">
                <a:latin typeface="Arial" panose="020B0604020202020204" pitchFamily="34" charset="0"/>
                <a:ea typeface="Calibri" panose="020F0502020204030204" pitchFamily="34" charset="0"/>
              </a:rPr>
              <a:t>Psychotropic medications used in dual diagnosis patients</a:t>
            </a:r>
            <a:r>
              <a:rPr lang="en-GB" b="1" dirty="0"/>
              <a:t>: </a:t>
            </a:r>
          </a:p>
          <a:p>
            <a:pPr marL="0" indent="0">
              <a:buNone/>
            </a:pPr>
            <a:r>
              <a:rPr lang="en-GB" dirty="0"/>
              <a:t>A. Diazepam </a:t>
            </a:r>
          </a:p>
          <a:p>
            <a:pPr marL="0" indent="0">
              <a:buNone/>
            </a:pPr>
            <a:r>
              <a:rPr lang="en-GB" dirty="0"/>
              <a:t>B. Quetiapine </a:t>
            </a:r>
          </a:p>
          <a:p>
            <a:pPr marL="0" indent="0">
              <a:buNone/>
            </a:pPr>
            <a:r>
              <a:rPr lang="en-GB" dirty="0"/>
              <a:t>C. Risperidone </a:t>
            </a:r>
          </a:p>
          <a:p>
            <a:pPr marL="0" indent="0">
              <a:buNone/>
            </a:pPr>
            <a:r>
              <a:rPr lang="en-GB" dirty="0"/>
              <a:t>D. Citalopram </a:t>
            </a:r>
          </a:p>
          <a:p>
            <a:pPr marL="0" indent="0">
              <a:buNone/>
            </a:pPr>
            <a:r>
              <a:rPr lang="en-GB" dirty="0"/>
              <a:t>E. </a:t>
            </a:r>
            <a:r>
              <a:rPr lang="en-GB" dirty="0" err="1"/>
              <a:t>Amisulpride</a:t>
            </a:r>
            <a:r>
              <a:rPr lang="en-GB" dirty="0"/>
              <a:t> </a:t>
            </a:r>
          </a:p>
          <a:p>
            <a:pPr marL="0" indent="0">
              <a:buNone/>
            </a:pPr>
            <a:r>
              <a:rPr lang="en-GB" dirty="0"/>
              <a:t>F. Sertraline </a:t>
            </a:r>
          </a:p>
          <a:p>
            <a:pPr marL="0" indent="0">
              <a:buNone/>
            </a:pPr>
            <a:r>
              <a:rPr lang="en-GB" dirty="0"/>
              <a:t>G. Baclofen </a:t>
            </a:r>
          </a:p>
          <a:p>
            <a:pPr marL="0" indent="0">
              <a:buNone/>
            </a:pPr>
            <a:r>
              <a:rPr lang="en-GB" dirty="0"/>
              <a:t>H. Olanzapine </a:t>
            </a:r>
          </a:p>
          <a:p>
            <a:pPr marL="0" indent="0">
              <a:buNone/>
            </a:pPr>
            <a:r>
              <a:rPr lang="en-GB" dirty="0"/>
              <a:t>I. </a:t>
            </a:r>
            <a:r>
              <a:rPr lang="en-GB" dirty="0" err="1"/>
              <a:t>Aripipazole</a:t>
            </a:r>
            <a:r>
              <a:rPr lang="en-GB" dirty="0"/>
              <a:t> </a:t>
            </a:r>
          </a:p>
          <a:p>
            <a:pPr marL="0" indent="0">
              <a:buNone/>
            </a:pPr>
            <a:r>
              <a:rPr lang="en-GB" dirty="0"/>
              <a:t>J. Fluoxetine </a:t>
            </a:r>
          </a:p>
          <a:p>
            <a:pPr eaLnBrk="1" hangingPunct="1">
              <a:defRPr/>
            </a:pPr>
            <a:endParaRPr lang="en-GB" dirty="0"/>
          </a:p>
          <a:p>
            <a:pPr marL="0" indent="0" eaLnBrk="1" hangingPunct="1">
              <a:buFont typeface="Arial" panose="020B0604020202020204" pitchFamily="34" charset="0"/>
              <a:buNone/>
              <a:defRPr/>
            </a:pPr>
            <a:r>
              <a:rPr lang="en-GB" dirty="0"/>
              <a:t>	</a:t>
            </a:r>
          </a:p>
          <a:p>
            <a:pPr marL="0" indent="0" eaLnBrk="1" hangingPunct="1">
              <a:buFont typeface="Arial" panose="020B0604020202020204" pitchFamily="34" charset="0"/>
              <a:buNone/>
              <a:defRPr/>
            </a:pPr>
            <a:r>
              <a:rPr lang="en-GB" sz="1800" dirty="0"/>
              <a:t>	</a:t>
            </a:r>
          </a:p>
          <a:p>
            <a:pPr marL="400050" lvl="1" indent="0" eaLnBrk="1" hangingPunct="1">
              <a:buFont typeface="Arial" panose="020B0604020202020204" pitchFamily="34" charset="0"/>
              <a:buNone/>
              <a:defRPr/>
            </a:pPr>
            <a:endParaRPr lang="en-GB" sz="1800" dirty="0"/>
          </a:p>
        </p:txBody>
      </p:sp>
      <p:sp>
        <p:nvSpPr>
          <p:cNvPr id="5" name="Text Placeholder 3"/>
          <p:cNvSpPr txBox="1">
            <a:spLocks/>
          </p:cNvSpPr>
          <p:nvPr/>
        </p:nvSpPr>
        <p:spPr>
          <a:xfrm>
            <a:off x="4764133" y="1484784"/>
            <a:ext cx="4343400" cy="4889500"/>
          </a:xfrm>
          <a:prstGeom prst="rect">
            <a:avLst/>
          </a:prstGeom>
        </p:spPr>
        <p:txBody>
          <a:bodyPr/>
          <a:lstStyle>
            <a:lvl1pPr marL="342900" indent="-342900" algn="l" defTabSz="457200" rtl="0" fontAlgn="base">
              <a:spcBef>
                <a:spcPct val="20000"/>
              </a:spcBef>
              <a:spcAft>
                <a:spcPct val="0"/>
              </a:spcAft>
              <a:buFont typeface="Arial" panose="020B0604020202020204" pitchFamily="34" charset="0"/>
              <a:buChar char="•"/>
              <a:defRPr sz="2400" kern="1200" baseline="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2a. Disulfiram can inhibit the metabolism of this compound </a:t>
            </a:r>
          </a:p>
          <a:p>
            <a:pPr marL="0" indent="0">
              <a:buNone/>
            </a:pPr>
            <a:r>
              <a:rPr lang="en-US" dirty="0"/>
              <a:t>2b. This antipsychotic should be considered in patients with impaired liver function </a:t>
            </a:r>
          </a:p>
          <a:p>
            <a:pPr marL="0" indent="0">
              <a:buNone/>
            </a:pPr>
            <a:r>
              <a:rPr lang="en-US" dirty="0"/>
              <a:t>2c. </a:t>
            </a:r>
            <a:r>
              <a:rPr lang="en-GB" dirty="0"/>
              <a:t>This agent may increase risk of compulsive behaviour such as gambling	</a:t>
            </a:r>
          </a:p>
          <a:p>
            <a:pPr eaLnBrk="1" hangingPunct="1">
              <a:defRPr/>
            </a:pPr>
            <a:endParaRPr lang="en-GB" dirty="0"/>
          </a:p>
          <a:p>
            <a:pPr marL="0" indent="0" eaLnBrk="1" hangingPunct="1">
              <a:buFont typeface="Arial" panose="020B0604020202020204" pitchFamily="34" charset="0"/>
              <a:buNone/>
              <a:defRPr/>
            </a:pPr>
            <a:r>
              <a:rPr lang="en-GB" dirty="0"/>
              <a:t>	</a:t>
            </a:r>
          </a:p>
          <a:p>
            <a:pPr marL="0" indent="0" eaLnBrk="1" hangingPunct="1">
              <a:buFont typeface="Arial" panose="020B0604020202020204" pitchFamily="34" charset="0"/>
              <a:buNone/>
              <a:defRPr/>
            </a:pPr>
            <a:r>
              <a:rPr lang="en-GB" sz="1800" dirty="0"/>
              <a:t>	</a:t>
            </a:r>
          </a:p>
          <a:p>
            <a:pPr marL="400050" lvl="1" indent="0" eaLnBrk="1" hangingPunct="1">
              <a:buFont typeface="Arial" panose="020B0604020202020204" pitchFamily="34" charset="0"/>
              <a:buNone/>
              <a:defRPr/>
            </a:pPr>
            <a:endParaRPr lang="en-GB" sz="1800" dirty="0"/>
          </a:p>
        </p:txBody>
      </p:sp>
    </p:spTree>
    <p:extLst>
      <p:ext uri="{BB962C8B-B14F-4D97-AF65-F5344CB8AC3E}">
        <p14:creationId xmlns:p14="http://schemas.microsoft.com/office/powerpoint/2010/main" val="291110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ctrTitle"/>
          </p:nvPr>
        </p:nvSpPr>
        <p:spPr bwMode="auto">
          <a:xfrm>
            <a:off x="0" y="952872"/>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Substance Misuse EMI </a:t>
            </a:r>
          </a:p>
        </p:txBody>
      </p:sp>
      <p:sp>
        <p:nvSpPr>
          <p:cNvPr id="5" name="Text Placeholder 3"/>
          <p:cNvSpPr txBox="1">
            <a:spLocks/>
          </p:cNvSpPr>
          <p:nvPr/>
        </p:nvSpPr>
        <p:spPr>
          <a:xfrm>
            <a:off x="179512" y="2204864"/>
            <a:ext cx="8208912" cy="3024336"/>
          </a:xfrm>
          <a:prstGeom prst="rect">
            <a:avLst/>
          </a:prstGeom>
        </p:spPr>
        <p:txBody>
          <a:bodyPr/>
          <a:lstStyle>
            <a:lvl1pPr marL="342900" indent="-342900" algn="l" defTabSz="457200" rtl="0" fontAlgn="base">
              <a:spcBef>
                <a:spcPct val="20000"/>
              </a:spcBef>
              <a:spcAft>
                <a:spcPct val="0"/>
              </a:spcAft>
              <a:buFont typeface="Arial" panose="020B0604020202020204" pitchFamily="34" charset="0"/>
              <a:buChar char="•"/>
              <a:defRPr sz="2400" kern="1200" baseline="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2a. Disulfiram can inhibit the metabolism of this compound. </a:t>
            </a:r>
            <a:r>
              <a:rPr lang="en-US" b="1" dirty="0"/>
              <a:t>Answer:</a:t>
            </a:r>
            <a:r>
              <a:rPr lang="en-US" dirty="0"/>
              <a:t> </a:t>
            </a:r>
            <a:r>
              <a:rPr lang="en-GB" b="1" dirty="0"/>
              <a:t>Diazepam</a:t>
            </a:r>
            <a:r>
              <a:rPr lang="en-US" dirty="0"/>
              <a:t> </a:t>
            </a:r>
          </a:p>
          <a:p>
            <a:pPr marL="0" indent="0">
              <a:buNone/>
            </a:pPr>
            <a:r>
              <a:rPr lang="en-US" dirty="0"/>
              <a:t>2b. This antipsychotic should be considered in patients with impaired liver function. </a:t>
            </a:r>
            <a:r>
              <a:rPr lang="en-US" b="1" dirty="0"/>
              <a:t>Answer: </a:t>
            </a:r>
            <a:r>
              <a:rPr lang="en-GB" b="1" dirty="0" err="1"/>
              <a:t>Amisulpride</a:t>
            </a:r>
            <a:endParaRPr lang="en-US" dirty="0"/>
          </a:p>
          <a:p>
            <a:pPr marL="0" indent="0">
              <a:buNone/>
            </a:pPr>
            <a:r>
              <a:rPr lang="en-US" dirty="0"/>
              <a:t>2c. </a:t>
            </a:r>
            <a:r>
              <a:rPr lang="en-GB" dirty="0"/>
              <a:t>This agent may increase risk of compulsive behaviour such as gambling </a:t>
            </a:r>
            <a:r>
              <a:rPr lang="en-US" b="1" dirty="0"/>
              <a:t>Answer: </a:t>
            </a:r>
            <a:r>
              <a:rPr lang="en-GB" b="1" dirty="0" err="1"/>
              <a:t>Aripipazole</a:t>
            </a:r>
            <a:endParaRPr lang="en-GB" b="1" dirty="0"/>
          </a:p>
          <a:p>
            <a:pPr marL="0" indent="0">
              <a:buFont typeface="Arial" panose="020B0604020202020204" pitchFamily="34" charset="0"/>
              <a:buNone/>
              <a:defRPr/>
            </a:pPr>
            <a:r>
              <a:rPr lang="en-GB" dirty="0"/>
              <a:t>	</a:t>
            </a:r>
          </a:p>
          <a:p>
            <a:pPr eaLnBrk="1" hangingPunct="1">
              <a:defRPr/>
            </a:pPr>
            <a:endParaRPr lang="en-GB" dirty="0"/>
          </a:p>
          <a:p>
            <a:pPr marL="0" indent="0" eaLnBrk="1" hangingPunct="1">
              <a:buFont typeface="Arial" panose="020B0604020202020204" pitchFamily="34" charset="0"/>
              <a:buNone/>
              <a:defRPr/>
            </a:pPr>
            <a:r>
              <a:rPr lang="en-GB" dirty="0"/>
              <a:t>	</a:t>
            </a:r>
          </a:p>
          <a:p>
            <a:pPr marL="0" indent="0" eaLnBrk="1" hangingPunct="1">
              <a:buFont typeface="Arial" panose="020B0604020202020204" pitchFamily="34" charset="0"/>
              <a:buNone/>
              <a:defRPr/>
            </a:pPr>
            <a:r>
              <a:rPr lang="en-GB" sz="1800" dirty="0"/>
              <a:t>	</a:t>
            </a:r>
          </a:p>
          <a:p>
            <a:pPr marL="400050" lvl="1" indent="0" eaLnBrk="1" hangingPunct="1">
              <a:buFont typeface="Arial" panose="020B0604020202020204" pitchFamily="34" charset="0"/>
              <a:buNone/>
              <a:defRPr/>
            </a:pPr>
            <a:endParaRPr lang="en-GB" sz="1800" dirty="0"/>
          </a:p>
        </p:txBody>
      </p:sp>
    </p:spTree>
    <p:extLst>
      <p:ext uri="{BB962C8B-B14F-4D97-AF65-F5344CB8AC3E}">
        <p14:creationId xmlns:p14="http://schemas.microsoft.com/office/powerpoint/2010/main" val="2666321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43608" y="2276872"/>
            <a:ext cx="6840760" cy="2952328"/>
          </a:xfrm>
        </p:spPr>
        <p:txBody>
          <a:bodyPr/>
          <a:lstStyle/>
          <a:p>
            <a:r>
              <a:rPr lang="en-GB" sz="6000" dirty="0"/>
              <a:t>Supplementary slides</a:t>
            </a:r>
            <a:br>
              <a:rPr lang="en-GB" sz="6000" dirty="0"/>
            </a:br>
            <a:r>
              <a:rPr lang="en-GB" sz="6000" dirty="0"/>
              <a:t>References</a:t>
            </a:r>
          </a:p>
        </p:txBody>
      </p:sp>
    </p:spTree>
    <p:extLst>
      <p:ext uri="{BB962C8B-B14F-4D97-AF65-F5344CB8AC3E}">
        <p14:creationId xmlns:p14="http://schemas.microsoft.com/office/powerpoint/2010/main" val="4035045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CIWA</a:t>
            </a:r>
            <a:r>
              <a:rPr lang="en-GB" dirty="0"/>
              <a:t> B</a:t>
            </a:r>
          </a:p>
        </p:txBody>
      </p:sp>
      <p:pic>
        <p:nvPicPr>
          <p:cNvPr id="5" name="Picture 4"/>
          <p:cNvPicPr>
            <a:picLocks noChangeAspect="1"/>
          </p:cNvPicPr>
          <p:nvPr/>
        </p:nvPicPr>
        <p:blipFill rotWithShape="1">
          <a:blip r:embed="rId3"/>
          <a:srcRect l="29726" t="25530" r="29739" b="7057"/>
          <a:stretch/>
        </p:blipFill>
        <p:spPr>
          <a:xfrm>
            <a:off x="179512" y="2179692"/>
            <a:ext cx="2727833" cy="3024336"/>
          </a:xfrm>
          <a:prstGeom prst="rect">
            <a:avLst/>
          </a:prstGeom>
        </p:spPr>
      </p:pic>
      <p:pic>
        <p:nvPicPr>
          <p:cNvPr id="6" name="Picture 5"/>
          <p:cNvPicPr>
            <a:picLocks noChangeAspect="1"/>
          </p:cNvPicPr>
          <p:nvPr/>
        </p:nvPicPr>
        <p:blipFill rotWithShape="1">
          <a:blip r:embed="rId4"/>
          <a:srcRect l="25546" t="12207" r="26760" b="5524"/>
          <a:stretch/>
        </p:blipFill>
        <p:spPr>
          <a:xfrm rot="10800000" flipH="1" flipV="1">
            <a:off x="3059832" y="2147408"/>
            <a:ext cx="2917890" cy="3355574"/>
          </a:xfrm>
          <a:prstGeom prst="rect">
            <a:avLst/>
          </a:prstGeom>
        </p:spPr>
      </p:pic>
      <p:pic>
        <p:nvPicPr>
          <p:cNvPr id="7" name="Picture 6"/>
          <p:cNvPicPr>
            <a:picLocks noChangeAspect="1"/>
          </p:cNvPicPr>
          <p:nvPr/>
        </p:nvPicPr>
        <p:blipFill rotWithShape="1">
          <a:blip r:embed="rId5"/>
          <a:srcRect l="16613" t="27740" r="29962" b="10616"/>
          <a:stretch/>
        </p:blipFill>
        <p:spPr>
          <a:xfrm>
            <a:off x="5953296" y="2179692"/>
            <a:ext cx="3024335" cy="2326412"/>
          </a:xfrm>
          <a:prstGeom prst="rect">
            <a:avLst/>
          </a:prstGeom>
        </p:spPr>
      </p:pic>
    </p:spTree>
    <p:extLst>
      <p:ext uri="{BB962C8B-B14F-4D97-AF65-F5344CB8AC3E}">
        <p14:creationId xmlns:p14="http://schemas.microsoft.com/office/powerpoint/2010/main" val="6993248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p:sp>
      <p:pic>
        <p:nvPicPr>
          <p:cNvPr id="5" name="Picture 4"/>
          <p:cNvPicPr>
            <a:picLocks noChangeAspect="1"/>
          </p:cNvPicPr>
          <p:nvPr/>
        </p:nvPicPr>
        <p:blipFill>
          <a:blip r:embed="rId3"/>
          <a:stretch>
            <a:fillRect/>
          </a:stretch>
        </p:blipFill>
        <p:spPr>
          <a:xfrm>
            <a:off x="395537" y="0"/>
            <a:ext cx="4506728" cy="6237312"/>
          </a:xfrm>
          <a:prstGeom prst="rect">
            <a:avLst/>
          </a:prstGeom>
        </p:spPr>
      </p:pic>
      <p:pic>
        <p:nvPicPr>
          <p:cNvPr id="6" name="Picture 5"/>
          <p:cNvPicPr>
            <a:picLocks noChangeAspect="1"/>
          </p:cNvPicPr>
          <p:nvPr/>
        </p:nvPicPr>
        <p:blipFill>
          <a:blip r:embed="rId4"/>
          <a:stretch>
            <a:fillRect/>
          </a:stretch>
        </p:blipFill>
        <p:spPr>
          <a:xfrm>
            <a:off x="4902265" y="476672"/>
            <a:ext cx="3648593" cy="4920072"/>
          </a:xfrm>
          <a:prstGeom prst="rect">
            <a:avLst/>
          </a:prstGeom>
        </p:spPr>
      </p:pic>
    </p:spTree>
    <p:extLst>
      <p:ext uri="{BB962C8B-B14F-4D97-AF65-F5344CB8AC3E}">
        <p14:creationId xmlns:p14="http://schemas.microsoft.com/office/powerpoint/2010/main" val="141106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334" y="1390655"/>
            <a:ext cx="2179232" cy="3118561"/>
          </a:xfrm>
          <a:prstGeom prst="rect">
            <a:avLst/>
          </a:prstGeom>
        </p:spPr>
      </p:pic>
      <p:pic>
        <p:nvPicPr>
          <p:cNvPr id="5" name="Picture 4"/>
          <p:cNvPicPr>
            <a:picLocks noChangeAspect="1"/>
          </p:cNvPicPr>
          <p:nvPr/>
        </p:nvPicPr>
        <p:blipFill>
          <a:blip r:embed="rId4"/>
          <a:stretch>
            <a:fillRect/>
          </a:stretch>
        </p:blipFill>
        <p:spPr>
          <a:xfrm>
            <a:off x="2311246" y="1390655"/>
            <a:ext cx="2139760" cy="3082417"/>
          </a:xfrm>
          <a:prstGeom prst="rect">
            <a:avLst/>
          </a:prstGeom>
        </p:spPr>
      </p:pic>
      <p:pic>
        <p:nvPicPr>
          <p:cNvPr id="6" name="Picture 5"/>
          <p:cNvPicPr>
            <a:picLocks noChangeAspect="1"/>
          </p:cNvPicPr>
          <p:nvPr/>
        </p:nvPicPr>
        <p:blipFill>
          <a:blip r:embed="rId5"/>
          <a:stretch>
            <a:fillRect/>
          </a:stretch>
        </p:blipFill>
        <p:spPr>
          <a:xfrm>
            <a:off x="4540863" y="1363335"/>
            <a:ext cx="2181445" cy="3109737"/>
          </a:xfrm>
          <a:prstGeom prst="rect">
            <a:avLst/>
          </a:prstGeom>
        </p:spPr>
      </p:pic>
      <p:sp>
        <p:nvSpPr>
          <p:cNvPr id="7" name="TextBox 6"/>
          <p:cNvSpPr txBox="1"/>
          <p:nvPr/>
        </p:nvSpPr>
        <p:spPr>
          <a:xfrm>
            <a:off x="197784" y="4812737"/>
            <a:ext cx="1774845" cy="369332"/>
          </a:xfrm>
          <a:prstGeom prst="rect">
            <a:avLst/>
          </a:prstGeom>
          <a:noFill/>
        </p:spPr>
        <p:txBody>
          <a:bodyPr wrap="none" rtlCol="0">
            <a:spAutoFit/>
          </a:bodyPr>
          <a:lstStyle/>
          <a:p>
            <a:r>
              <a:rPr lang="en-GB" dirty="0" err="1"/>
              <a:t>CADMHC</a:t>
            </a:r>
            <a:r>
              <a:rPr lang="en-GB" dirty="0"/>
              <a:t> 2016</a:t>
            </a:r>
          </a:p>
        </p:txBody>
      </p:sp>
      <p:sp>
        <p:nvSpPr>
          <p:cNvPr id="8" name="TextBox 7"/>
          <p:cNvSpPr txBox="1"/>
          <p:nvPr/>
        </p:nvSpPr>
        <p:spPr>
          <a:xfrm>
            <a:off x="2427124" y="4812737"/>
            <a:ext cx="2407329" cy="369332"/>
          </a:xfrm>
          <a:prstGeom prst="rect">
            <a:avLst/>
          </a:prstGeom>
          <a:noFill/>
        </p:spPr>
        <p:txBody>
          <a:bodyPr wrap="square" rtlCol="0">
            <a:spAutoFit/>
          </a:bodyPr>
          <a:lstStyle/>
          <a:p>
            <a:r>
              <a:rPr lang="en-GB" dirty="0" err="1"/>
              <a:t>CSUMDE</a:t>
            </a:r>
            <a:r>
              <a:rPr lang="en-GB" dirty="0"/>
              <a:t> 2015</a:t>
            </a:r>
          </a:p>
        </p:txBody>
      </p:sp>
      <p:sp>
        <p:nvSpPr>
          <p:cNvPr id="9" name="TextBox 8"/>
          <p:cNvSpPr txBox="1"/>
          <p:nvPr/>
        </p:nvSpPr>
        <p:spPr>
          <a:xfrm>
            <a:off x="4834453" y="4815837"/>
            <a:ext cx="1440160" cy="369332"/>
          </a:xfrm>
          <a:prstGeom prst="rect">
            <a:avLst/>
          </a:prstGeom>
          <a:noFill/>
        </p:spPr>
        <p:txBody>
          <a:bodyPr wrap="square" rtlCol="0">
            <a:spAutoFit/>
          </a:bodyPr>
          <a:lstStyle/>
          <a:p>
            <a:r>
              <a:rPr lang="en-GB" dirty="0"/>
              <a:t>DMAD 2017</a:t>
            </a:r>
          </a:p>
        </p:txBody>
      </p:sp>
      <p:sp>
        <p:nvSpPr>
          <p:cNvPr id="2" name="TextBox 1"/>
          <p:cNvSpPr txBox="1"/>
          <p:nvPr/>
        </p:nvSpPr>
        <p:spPr>
          <a:xfrm>
            <a:off x="755576" y="476672"/>
            <a:ext cx="3384376" cy="584775"/>
          </a:xfrm>
          <a:prstGeom prst="rect">
            <a:avLst/>
          </a:prstGeom>
          <a:noFill/>
        </p:spPr>
        <p:txBody>
          <a:bodyPr wrap="square" rtlCol="0">
            <a:spAutoFit/>
          </a:bodyPr>
          <a:lstStyle/>
          <a:p>
            <a:r>
              <a:rPr lang="en-GB" sz="3200" b="1" dirty="0"/>
              <a:t>Main references </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6800" t="399" r="19362" b="-399"/>
          <a:stretch/>
        </p:blipFill>
        <p:spPr>
          <a:xfrm>
            <a:off x="6832988" y="1353978"/>
            <a:ext cx="1973762" cy="3091776"/>
          </a:xfrm>
          <a:prstGeom prst="rect">
            <a:avLst/>
          </a:prstGeom>
        </p:spPr>
      </p:pic>
      <p:sp>
        <p:nvSpPr>
          <p:cNvPr id="10" name="TextBox 9"/>
          <p:cNvSpPr txBox="1"/>
          <p:nvPr/>
        </p:nvSpPr>
        <p:spPr>
          <a:xfrm>
            <a:off x="7164288" y="4815837"/>
            <a:ext cx="1152128" cy="369332"/>
          </a:xfrm>
          <a:prstGeom prst="rect">
            <a:avLst/>
          </a:prstGeom>
          <a:noFill/>
        </p:spPr>
        <p:txBody>
          <a:bodyPr wrap="square" rtlCol="0">
            <a:spAutoFit/>
          </a:bodyPr>
          <a:lstStyle/>
          <a:p>
            <a:r>
              <a:rPr lang="en-GB" dirty="0"/>
              <a:t>DSM - 5</a:t>
            </a:r>
          </a:p>
        </p:txBody>
      </p:sp>
    </p:spTree>
    <p:extLst>
      <p:ext uri="{BB962C8B-B14F-4D97-AF65-F5344CB8AC3E}">
        <p14:creationId xmlns:p14="http://schemas.microsoft.com/office/powerpoint/2010/main" val="20158835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68580785"/>
              </p:ext>
            </p:extLst>
          </p:nvPr>
        </p:nvGraphicFramePr>
        <p:xfrm>
          <a:off x="179510" y="1268760"/>
          <a:ext cx="8568954" cy="4466812"/>
        </p:xfrm>
        <a:graphic>
          <a:graphicData uri="http://schemas.openxmlformats.org/drawingml/2006/table">
            <a:tbl>
              <a:tblPr firstRow="1" bandRow="1">
                <a:tableStyleId>{5C22544A-7EE6-4342-B048-85BDC9FD1C3A}</a:tableStyleId>
              </a:tblPr>
              <a:tblGrid>
                <a:gridCol w="2336980">
                  <a:extLst>
                    <a:ext uri="{9D8B030D-6E8A-4147-A177-3AD203B41FA5}">
                      <a16:colId xmlns:a16="http://schemas.microsoft.com/office/drawing/2014/main" val="1865182169"/>
                    </a:ext>
                  </a:extLst>
                </a:gridCol>
                <a:gridCol w="1246395">
                  <a:extLst>
                    <a:ext uri="{9D8B030D-6E8A-4147-A177-3AD203B41FA5}">
                      <a16:colId xmlns:a16="http://schemas.microsoft.com/office/drawing/2014/main" val="1332350509"/>
                    </a:ext>
                  </a:extLst>
                </a:gridCol>
                <a:gridCol w="1246395">
                  <a:extLst>
                    <a:ext uri="{9D8B030D-6E8A-4147-A177-3AD203B41FA5}">
                      <a16:colId xmlns:a16="http://schemas.microsoft.com/office/drawing/2014/main" val="3411568043"/>
                    </a:ext>
                  </a:extLst>
                </a:gridCol>
                <a:gridCol w="1056730">
                  <a:extLst>
                    <a:ext uri="{9D8B030D-6E8A-4147-A177-3AD203B41FA5}">
                      <a16:colId xmlns:a16="http://schemas.microsoft.com/office/drawing/2014/main" val="3200545439"/>
                    </a:ext>
                  </a:extLst>
                </a:gridCol>
                <a:gridCol w="1170286">
                  <a:extLst>
                    <a:ext uri="{9D8B030D-6E8A-4147-A177-3AD203B41FA5}">
                      <a16:colId xmlns:a16="http://schemas.microsoft.com/office/drawing/2014/main" val="3976057444"/>
                    </a:ext>
                  </a:extLst>
                </a:gridCol>
                <a:gridCol w="1512168">
                  <a:extLst>
                    <a:ext uri="{9D8B030D-6E8A-4147-A177-3AD203B41FA5}">
                      <a16:colId xmlns:a16="http://schemas.microsoft.com/office/drawing/2014/main" val="4063182905"/>
                    </a:ext>
                  </a:extLst>
                </a:gridCol>
              </a:tblGrid>
              <a:tr h="730311">
                <a:tc>
                  <a:txBody>
                    <a:bodyPr/>
                    <a:lstStyle/>
                    <a:p>
                      <a:endParaRPr lang="en-GB" sz="1600" dirty="0"/>
                    </a:p>
                  </a:txBody>
                  <a:tcPr/>
                </a:tc>
                <a:tc>
                  <a:txBody>
                    <a:bodyPr/>
                    <a:lstStyle/>
                    <a:p>
                      <a:r>
                        <a:rPr lang="en-US" sz="1400" dirty="0"/>
                        <a:t>Dexamphetamine</a:t>
                      </a:r>
                      <a:endParaRPr lang="en-GB"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Methyl </a:t>
                      </a:r>
                      <a:r>
                        <a:rPr lang="en-US" sz="1400" dirty="0" err="1"/>
                        <a:t>phenidate</a:t>
                      </a:r>
                      <a:endParaRPr lang="en-GB" sz="1400" dirty="0"/>
                    </a:p>
                    <a:p>
                      <a:endParaRPr lang="en-GB" sz="1400" dirty="0"/>
                    </a:p>
                  </a:txBody>
                  <a:tcPr/>
                </a:tc>
                <a:tc>
                  <a:txBody>
                    <a:bodyPr/>
                    <a:lstStyle/>
                    <a:p>
                      <a:r>
                        <a:rPr lang="en-US" sz="1400" dirty="0" err="1"/>
                        <a:t>Modafinil</a:t>
                      </a:r>
                      <a:endParaRPr lang="en-GB" sz="1400" dirty="0"/>
                    </a:p>
                  </a:txBody>
                  <a:tcPr/>
                </a:tc>
                <a:tc>
                  <a:txBody>
                    <a:bodyPr/>
                    <a:lstStyle/>
                    <a:p>
                      <a:r>
                        <a:rPr lang="en-US" sz="1400" dirty="0"/>
                        <a:t>Naltrexone</a:t>
                      </a:r>
                      <a:endParaRPr lang="en-GB" sz="1400" dirty="0"/>
                    </a:p>
                  </a:txBody>
                  <a:tcPr/>
                </a:tc>
                <a:tc>
                  <a:txBody>
                    <a:bodyPr/>
                    <a:lstStyle/>
                    <a:p>
                      <a:r>
                        <a:rPr lang="en-US" sz="1400" dirty="0"/>
                        <a:t>Buprenorphine</a:t>
                      </a:r>
                      <a:endParaRPr lang="en-GB" sz="1400" dirty="0"/>
                    </a:p>
                  </a:txBody>
                  <a:tcPr/>
                </a:tc>
                <a:extLst>
                  <a:ext uri="{0D108BD9-81ED-4DB2-BD59-A6C34878D82A}">
                    <a16:rowId xmlns:a16="http://schemas.microsoft.com/office/drawing/2014/main" val="1505926649"/>
                  </a:ext>
                </a:extLst>
              </a:tr>
              <a:tr h="491117">
                <a:tc>
                  <a:txBody>
                    <a:bodyPr/>
                    <a:lstStyle/>
                    <a:p>
                      <a:r>
                        <a:rPr lang="en-US" sz="1600" dirty="0"/>
                        <a:t>Number of  studies</a:t>
                      </a:r>
                      <a:endParaRPr lang="en-GB" sz="1600" dirty="0"/>
                    </a:p>
                  </a:txBody>
                  <a:tcPr/>
                </a:tc>
                <a:tc>
                  <a:txBody>
                    <a:bodyPr/>
                    <a:lstStyle/>
                    <a:p>
                      <a:r>
                        <a:rPr lang="en-US" sz="1600" dirty="0"/>
                        <a:t>7</a:t>
                      </a:r>
                      <a:endParaRPr lang="en-GB" sz="1600" dirty="0"/>
                    </a:p>
                  </a:txBody>
                  <a:tcPr/>
                </a:tc>
                <a:tc>
                  <a:txBody>
                    <a:bodyPr/>
                    <a:lstStyle/>
                    <a:p>
                      <a:r>
                        <a:rPr lang="en-US" sz="1600" dirty="0"/>
                        <a:t>6</a:t>
                      </a:r>
                      <a:endParaRPr lang="en-GB" sz="1600" dirty="0"/>
                    </a:p>
                  </a:txBody>
                  <a:tcPr/>
                </a:tc>
                <a:tc>
                  <a:txBody>
                    <a:bodyPr/>
                    <a:lstStyle/>
                    <a:p>
                      <a:r>
                        <a:rPr lang="en-US" sz="1600" dirty="0"/>
                        <a:t>5</a:t>
                      </a:r>
                      <a:endParaRPr lang="en-GB" sz="1600" dirty="0"/>
                    </a:p>
                  </a:txBody>
                  <a:tcPr/>
                </a:tc>
                <a:tc>
                  <a:txBody>
                    <a:bodyPr/>
                    <a:lstStyle/>
                    <a:p>
                      <a:r>
                        <a:rPr lang="en-US" sz="1600" dirty="0"/>
                        <a:t>6</a:t>
                      </a:r>
                      <a:endParaRPr lang="en-GB" sz="1600" dirty="0"/>
                    </a:p>
                  </a:txBody>
                  <a:tcPr/>
                </a:tc>
                <a:tc>
                  <a:txBody>
                    <a:bodyPr/>
                    <a:lstStyle/>
                    <a:p>
                      <a:r>
                        <a:rPr lang="en-US" sz="1600" dirty="0"/>
                        <a:t>1</a:t>
                      </a:r>
                      <a:endParaRPr lang="en-GB" sz="1600" dirty="0"/>
                    </a:p>
                  </a:txBody>
                  <a:tcPr/>
                </a:tc>
                <a:extLst>
                  <a:ext uri="{0D108BD9-81ED-4DB2-BD59-A6C34878D82A}">
                    <a16:rowId xmlns:a16="http://schemas.microsoft.com/office/drawing/2014/main" val="506173316"/>
                  </a:ext>
                </a:extLst>
              </a:tr>
              <a:tr h="334726">
                <a:tc>
                  <a:txBody>
                    <a:bodyPr/>
                    <a:lstStyle/>
                    <a:p>
                      <a:r>
                        <a:rPr lang="en-US" sz="1600" dirty="0"/>
                        <a:t>Number of </a:t>
                      </a:r>
                      <a:r>
                        <a:rPr lang="en-US" sz="1600" dirty="0" err="1"/>
                        <a:t>RCTs</a:t>
                      </a:r>
                      <a:endParaRPr lang="en-GB" sz="1600" dirty="0"/>
                    </a:p>
                  </a:txBody>
                  <a:tcPr/>
                </a:tc>
                <a:tc>
                  <a:txBody>
                    <a:bodyPr/>
                    <a:lstStyle/>
                    <a:p>
                      <a:r>
                        <a:rPr lang="en-US" sz="1600" dirty="0"/>
                        <a:t>3</a:t>
                      </a:r>
                      <a:endParaRPr lang="en-GB" sz="1600" dirty="0"/>
                    </a:p>
                  </a:txBody>
                  <a:tcPr/>
                </a:tc>
                <a:tc>
                  <a:txBody>
                    <a:bodyPr/>
                    <a:lstStyle/>
                    <a:p>
                      <a:r>
                        <a:rPr lang="en-US" sz="1600" dirty="0"/>
                        <a:t>5</a:t>
                      </a:r>
                      <a:endParaRPr lang="en-GB" sz="1600" dirty="0"/>
                    </a:p>
                  </a:txBody>
                  <a:tcPr/>
                </a:tc>
                <a:tc>
                  <a:txBody>
                    <a:bodyPr/>
                    <a:lstStyle/>
                    <a:p>
                      <a:r>
                        <a:rPr lang="en-US" sz="1600" dirty="0"/>
                        <a:t>3</a:t>
                      </a:r>
                      <a:endParaRPr lang="en-GB" sz="1600" dirty="0"/>
                    </a:p>
                  </a:txBody>
                  <a:tcPr/>
                </a:tc>
                <a:tc>
                  <a:txBody>
                    <a:bodyPr/>
                    <a:lstStyle/>
                    <a:p>
                      <a:r>
                        <a:rPr lang="en-US" sz="1600" dirty="0"/>
                        <a:t>2</a:t>
                      </a:r>
                      <a:endParaRPr lang="en-GB" sz="1600" dirty="0"/>
                    </a:p>
                  </a:txBody>
                  <a:tcPr/>
                </a:tc>
                <a:tc>
                  <a:txBody>
                    <a:bodyPr/>
                    <a:lstStyle/>
                    <a:p>
                      <a:r>
                        <a:rPr lang="en-US" sz="1600" dirty="0"/>
                        <a:t>1</a:t>
                      </a:r>
                      <a:endParaRPr lang="en-GB" sz="1600" dirty="0"/>
                    </a:p>
                  </a:txBody>
                  <a:tcPr/>
                </a:tc>
                <a:extLst>
                  <a:ext uri="{0D108BD9-81ED-4DB2-BD59-A6C34878D82A}">
                    <a16:rowId xmlns:a16="http://schemas.microsoft.com/office/drawing/2014/main" val="1967081881"/>
                  </a:ext>
                </a:extLst>
              </a:tr>
              <a:tr h="912074">
                <a:tc>
                  <a:txBody>
                    <a:bodyPr/>
                    <a:lstStyle/>
                    <a:p>
                      <a:r>
                        <a:rPr lang="en-US" sz="1600" dirty="0"/>
                        <a:t>Amphetamine type stimulant</a:t>
                      </a:r>
                      <a:r>
                        <a:rPr lang="en-US" sz="1600" baseline="0" dirty="0"/>
                        <a:t>  use reduced</a:t>
                      </a:r>
                      <a:endParaRPr lang="en-GB" sz="1600" dirty="0"/>
                    </a:p>
                  </a:txBody>
                  <a:tcPr/>
                </a:tc>
                <a:tc>
                  <a:txBody>
                    <a:bodyPr/>
                    <a:lstStyle/>
                    <a:p>
                      <a:r>
                        <a:rPr lang="en-US" sz="1600" dirty="0"/>
                        <a:t>Not more than placebo</a:t>
                      </a:r>
                      <a:endParaRPr lang="en-GB" sz="1600" dirty="0"/>
                    </a:p>
                  </a:txBody>
                  <a:tcPr/>
                </a:tc>
                <a:tc>
                  <a:txBody>
                    <a:bodyPr/>
                    <a:lstStyle/>
                    <a:p>
                      <a:r>
                        <a:rPr lang="en-US" sz="1600" dirty="0"/>
                        <a:t>Yes</a:t>
                      </a:r>
                      <a:endParaRPr lang="en-GB" sz="1600" dirty="0"/>
                    </a:p>
                  </a:txBody>
                  <a:tcPr/>
                </a:tc>
                <a:tc>
                  <a:txBody>
                    <a:bodyPr/>
                    <a:lstStyle/>
                    <a:p>
                      <a:r>
                        <a:rPr lang="en-US" sz="1600" dirty="0"/>
                        <a:t>Reduced </a:t>
                      </a:r>
                    </a:p>
                    <a:p>
                      <a:r>
                        <a:rPr lang="en-US" sz="1600" dirty="0"/>
                        <a:t>if compliant</a:t>
                      </a:r>
                      <a:endParaRPr lang="en-GB" sz="1600" dirty="0"/>
                    </a:p>
                  </a:txBody>
                  <a:tcPr/>
                </a:tc>
                <a:tc>
                  <a:txBody>
                    <a:bodyPr/>
                    <a:lstStyle/>
                    <a:p>
                      <a:r>
                        <a:rPr lang="en-US" sz="1600" dirty="0"/>
                        <a:t>Equivocal</a:t>
                      </a:r>
                      <a:r>
                        <a:rPr lang="en-US" sz="1600" baseline="0" dirty="0"/>
                        <a:t>  evidence</a:t>
                      </a:r>
                      <a:endParaRPr lang="en-GB" sz="1600" dirty="0"/>
                    </a:p>
                  </a:txBody>
                  <a:tcPr/>
                </a:tc>
                <a:tc>
                  <a:txBody>
                    <a:bodyPr/>
                    <a:lstStyle/>
                    <a:p>
                      <a:r>
                        <a:rPr lang="en-US" sz="1600" dirty="0"/>
                        <a:t>Yes </a:t>
                      </a:r>
                      <a:endParaRPr lang="en-GB" sz="1600" dirty="0"/>
                    </a:p>
                  </a:txBody>
                  <a:tcPr/>
                </a:tc>
                <a:extLst>
                  <a:ext uri="{0D108BD9-81ED-4DB2-BD59-A6C34878D82A}">
                    <a16:rowId xmlns:a16="http://schemas.microsoft.com/office/drawing/2014/main" val="3119924508"/>
                  </a:ext>
                </a:extLst>
              </a:tr>
              <a:tr h="1122552">
                <a:tc>
                  <a:txBody>
                    <a:bodyPr/>
                    <a:lstStyle/>
                    <a:p>
                      <a:r>
                        <a:rPr lang="en-US" sz="1600" dirty="0"/>
                        <a:t>Other</a:t>
                      </a:r>
                      <a:r>
                        <a:rPr lang="en-US" sz="1600" baseline="0" dirty="0"/>
                        <a:t> effects</a:t>
                      </a:r>
                      <a:endParaRPr lang="en-GB" sz="1600" dirty="0"/>
                    </a:p>
                  </a:txBody>
                  <a:tcPr/>
                </a:tc>
                <a:tc>
                  <a:txBody>
                    <a:bodyPr/>
                    <a:lstStyle/>
                    <a:p>
                      <a:r>
                        <a:rPr lang="en-US" sz="1600" dirty="0"/>
                        <a:t>Reduced severity</a:t>
                      </a:r>
                      <a:r>
                        <a:rPr lang="en-US" sz="1600" baseline="0" dirty="0"/>
                        <a:t> </a:t>
                      </a:r>
                      <a:endParaRPr lang="en-GB" sz="1600" dirty="0"/>
                    </a:p>
                  </a:txBody>
                  <a:tcPr/>
                </a:tc>
                <a:tc>
                  <a:txBody>
                    <a:bodyPr/>
                    <a:lstStyle/>
                    <a:p>
                      <a:r>
                        <a:rPr lang="en-US" sz="1600" dirty="0"/>
                        <a:t>Reduce craving </a:t>
                      </a:r>
                      <a:endParaRPr lang="en-GB" sz="1600" dirty="0"/>
                    </a:p>
                  </a:txBody>
                  <a:tcPr/>
                </a:tc>
                <a:tc>
                  <a:txBody>
                    <a:bodyPr/>
                    <a:lstStyle/>
                    <a:p>
                      <a:r>
                        <a:rPr lang="en-US" sz="1600" dirty="0"/>
                        <a:t>No</a:t>
                      </a:r>
                      <a:r>
                        <a:rPr lang="en-US" sz="1600" baseline="0" dirty="0"/>
                        <a:t> effect on craving </a:t>
                      </a:r>
                      <a:endParaRPr lang="en-GB" sz="1600" dirty="0"/>
                    </a:p>
                  </a:txBody>
                  <a:tcPr/>
                </a:tc>
                <a:tc>
                  <a:txBody>
                    <a:bodyPr/>
                    <a:lstStyle/>
                    <a:p>
                      <a:r>
                        <a:rPr lang="en-US" sz="1600" dirty="0"/>
                        <a:t>Improve retention;</a:t>
                      </a:r>
                      <a:r>
                        <a:rPr lang="en-US" sz="1600" baseline="0" dirty="0"/>
                        <a:t> reduce craving </a:t>
                      </a:r>
                      <a:endParaRPr lang="en-GB" sz="1600" dirty="0"/>
                    </a:p>
                  </a:txBody>
                  <a:tcPr/>
                </a:tc>
                <a:tc>
                  <a:txBody>
                    <a:bodyPr/>
                    <a:lstStyle/>
                    <a:p>
                      <a:r>
                        <a:rPr lang="en-US" sz="1600" dirty="0"/>
                        <a:t>Reduce craving</a:t>
                      </a:r>
                      <a:endParaRPr lang="en-GB" sz="1600" dirty="0"/>
                    </a:p>
                  </a:txBody>
                  <a:tcPr/>
                </a:tc>
                <a:extLst>
                  <a:ext uri="{0D108BD9-81ED-4DB2-BD59-A6C34878D82A}">
                    <a16:rowId xmlns:a16="http://schemas.microsoft.com/office/drawing/2014/main" val="1853445860"/>
                  </a:ext>
                </a:extLst>
              </a:tr>
              <a:tr h="334726">
                <a:tc>
                  <a:txBody>
                    <a:bodyPr/>
                    <a:lstStyle/>
                    <a:p>
                      <a:r>
                        <a:rPr lang="en-US" sz="1600" dirty="0"/>
                        <a:t>Safety </a:t>
                      </a:r>
                      <a:endParaRPr lang="en-GB" sz="1600" dirty="0"/>
                    </a:p>
                  </a:txBody>
                  <a:tcPr/>
                </a:tc>
                <a:tc>
                  <a:txBody>
                    <a:bodyPr/>
                    <a:lstStyle/>
                    <a:p>
                      <a:r>
                        <a:rPr lang="en-US" sz="1600" dirty="0"/>
                        <a:t>Safety</a:t>
                      </a:r>
                      <a:endParaRPr lang="en-GB" sz="1600" dirty="0"/>
                    </a:p>
                  </a:txBody>
                  <a:tcPr/>
                </a:tc>
                <a:tc>
                  <a:txBody>
                    <a:bodyPr/>
                    <a:lstStyle/>
                    <a:p>
                      <a:r>
                        <a:rPr lang="en-US" sz="1600" dirty="0"/>
                        <a:t>Safe </a:t>
                      </a:r>
                      <a:endParaRPr lang="en-GB" sz="1600" dirty="0"/>
                    </a:p>
                  </a:txBody>
                  <a:tcPr/>
                </a:tc>
                <a:tc>
                  <a:txBody>
                    <a:bodyPr/>
                    <a:lstStyle/>
                    <a:p>
                      <a:r>
                        <a:rPr lang="en-US" sz="1600" dirty="0"/>
                        <a:t>Safe</a:t>
                      </a:r>
                      <a:endParaRPr lang="en-GB" sz="1600" dirty="0"/>
                    </a:p>
                  </a:txBody>
                  <a:tcPr/>
                </a:tc>
                <a:tc>
                  <a:txBody>
                    <a:bodyPr/>
                    <a:lstStyle/>
                    <a:p>
                      <a:r>
                        <a:rPr lang="en-US" sz="1600" dirty="0"/>
                        <a:t>Safe</a:t>
                      </a:r>
                      <a:endParaRPr lang="en-GB" sz="1600" dirty="0"/>
                    </a:p>
                  </a:txBody>
                  <a:tcPr/>
                </a:tc>
                <a:tc>
                  <a:txBody>
                    <a:bodyPr/>
                    <a:lstStyle/>
                    <a:p>
                      <a:r>
                        <a:rPr lang="en-US" sz="1600" dirty="0"/>
                        <a:t>Safe </a:t>
                      </a:r>
                      <a:endParaRPr lang="en-GB" sz="1600" dirty="0"/>
                    </a:p>
                  </a:txBody>
                  <a:tcPr/>
                </a:tc>
                <a:extLst>
                  <a:ext uri="{0D108BD9-81ED-4DB2-BD59-A6C34878D82A}">
                    <a16:rowId xmlns:a16="http://schemas.microsoft.com/office/drawing/2014/main" val="4268349657"/>
                  </a:ext>
                </a:extLst>
              </a:tr>
              <a:tr h="538989">
                <a:tc>
                  <a:txBody>
                    <a:bodyPr/>
                    <a:lstStyle/>
                    <a:p>
                      <a:r>
                        <a:rPr lang="en-US" sz="1600" dirty="0"/>
                        <a:t>Drop</a:t>
                      </a:r>
                      <a:r>
                        <a:rPr lang="en-US" sz="1600" baseline="0" dirty="0"/>
                        <a:t> out </a:t>
                      </a:r>
                      <a:endParaRPr lang="en-GB" sz="1600" dirty="0"/>
                    </a:p>
                  </a:txBody>
                  <a:tcPr/>
                </a:tc>
                <a:tc>
                  <a:txBody>
                    <a:bodyPr/>
                    <a:lstStyle/>
                    <a:p>
                      <a:r>
                        <a:rPr lang="en-US" sz="1600" dirty="0"/>
                        <a:t>High </a:t>
                      </a:r>
                      <a:endParaRPr lang="en-GB" sz="1600" dirty="0"/>
                    </a:p>
                  </a:txBody>
                  <a:tcPr/>
                </a:tc>
                <a:tc>
                  <a:txBody>
                    <a:bodyPr/>
                    <a:lstStyle/>
                    <a:p>
                      <a:r>
                        <a:rPr lang="en-US" sz="1600" dirty="0"/>
                        <a:t>High </a:t>
                      </a:r>
                      <a:endParaRPr lang="en-GB" sz="1600" dirty="0"/>
                    </a:p>
                  </a:txBody>
                  <a:tcPr/>
                </a:tc>
                <a:tc>
                  <a:txBody>
                    <a:bodyPr/>
                    <a:lstStyle/>
                    <a:p>
                      <a:r>
                        <a:rPr lang="en-US" sz="1600" dirty="0"/>
                        <a:t>High </a:t>
                      </a:r>
                      <a:endParaRPr lang="en-GB" sz="1600" dirty="0"/>
                    </a:p>
                  </a:txBody>
                  <a:tcPr/>
                </a:tc>
                <a:tc>
                  <a:txBody>
                    <a:bodyPr/>
                    <a:lstStyle/>
                    <a:p>
                      <a:r>
                        <a:rPr lang="en-US" sz="1600" dirty="0"/>
                        <a:t>High     </a:t>
                      </a:r>
                      <a:endParaRPr lang="en-GB" sz="1600" dirty="0"/>
                    </a:p>
                  </a:txBody>
                  <a:tcPr/>
                </a:tc>
                <a:tc>
                  <a:txBody>
                    <a:bodyPr/>
                    <a:lstStyle/>
                    <a:p>
                      <a:r>
                        <a:rPr lang="en-US" sz="1600" dirty="0"/>
                        <a:t>Single</a:t>
                      </a:r>
                      <a:r>
                        <a:rPr lang="en-US" sz="1600" baseline="0" dirty="0"/>
                        <a:t> Study</a:t>
                      </a:r>
                      <a:endParaRPr lang="en-GB" sz="1600" dirty="0"/>
                    </a:p>
                  </a:txBody>
                  <a:tcPr/>
                </a:tc>
                <a:extLst>
                  <a:ext uri="{0D108BD9-81ED-4DB2-BD59-A6C34878D82A}">
                    <a16:rowId xmlns:a16="http://schemas.microsoft.com/office/drawing/2014/main" val="4093389498"/>
                  </a:ext>
                </a:extLst>
              </a:tr>
            </a:tbl>
          </a:graphicData>
        </a:graphic>
      </p:graphicFrame>
      <p:sp>
        <p:nvSpPr>
          <p:cNvPr id="3" name="TextBox 2"/>
          <p:cNvSpPr txBox="1"/>
          <p:nvPr/>
        </p:nvSpPr>
        <p:spPr>
          <a:xfrm>
            <a:off x="179510" y="6381328"/>
            <a:ext cx="7678567" cy="738664"/>
          </a:xfrm>
          <a:prstGeom prst="rect">
            <a:avLst/>
          </a:prstGeom>
          <a:noFill/>
        </p:spPr>
        <p:txBody>
          <a:bodyPr wrap="square" rtlCol="0">
            <a:spAutoFit/>
          </a:bodyPr>
          <a:lstStyle/>
          <a:p>
            <a:r>
              <a:rPr lang="en-GB" sz="1200" dirty="0"/>
              <a:t>Lee, N. K., Jenner, L., Harney, A., &amp; Cameron, J. (2018). Pharmacotherapy for amphetamine dependence: A systematic review. </a:t>
            </a:r>
            <a:r>
              <a:rPr lang="en-GB" sz="1200" i="1" dirty="0"/>
              <a:t>Drug and alcohol dependence</a:t>
            </a:r>
            <a:r>
              <a:rPr lang="en-GB" sz="1200" dirty="0"/>
              <a:t>.</a:t>
            </a:r>
          </a:p>
          <a:p>
            <a:endParaRPr lang="en-GB" dirty="0"/>
          </a:p>
        </p:txBody>
      </p:sp>
      <p:sp>
        <p:nvSpPr>
          <p:cNvPr id="4" name="TextBox 3"/>
          <p:cNvSpPr txBox="1"/>
          <p:nvPr/>
        </p:nvSpPr>
        <p:spPr>
          <a:xfrm>
            <a:off x="277809" y="168571"/>
            <a:ext cx="4608512" cy="923330"/>
          </a:xfrm>
          <a:prstGeom prst="rect">
            <a:avLst/>
          </a:prstGeom>
          <a:noFill/>
        </p:spPr>
        <p:txBody>
          <a:bodyPr wrap="square" rtlCol="0">
            <a:spAutoFit/>
          </a:bodyPr>
          <a:lstStyle/>
          <a:p>
            <a:endParaRPr lang="en-US" dirty="0"/>
          </a:p>
          <a:p>
            <a:r>
              <a:rPr lang="en-US" dirty="0"/>
              <a:t>Selected Summary of studies  look at treatment for amphetamine dependence </a:t>
            </a:r>
            <a:endParaRPr lang="en-GB" dirty="0"/>
          </a:p>
        </p:txBody>
      </p:sp>
    </p:spTree>
    <p:extLst>
      <p:ext uri="{BB962C8B-B14F-4D97-AF65-F5344CB8AC3E}">
        <p14:creationId xmlns:p14="http://schemas.microsoft.com/office/powerpoint/2010/main" val="3223312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Epidemiology references</a:t>
            </a:r>
          </a:p>
        </p:txBody>
      </p:sp>
      <p:sp>
        <p:nvSpPr>
          <p:cNvPr id="3" name="Text Placeholder 2"/>
          <p:cNvSpPr>
            <a:spLocks noGrp="1"/>
          </p:cNvSpPr>
          <p:nvPr>
            <p:ph type="body" sz="quarter" idx="13"/>
          </p:nvPr>
        </p:nvSpPr>
        <p:spPr/>
        <p:txBody>
          <a:bodyPr/>
          <a:lstStyle/>
          <a:p>
            <a:r>
              <a:rPr lang="en-GB" sz="1200" dirty="0" err="1"/>
              <a:t>Aichhorn</a:t>
            </a:r>
            <a:r>
              <a:rPr lang="en-GB" sz="1200" dirty="0"/>
              <a:t>, W., </a:t>
            </a:r>
            <a:r>
              <a:rPr lang="en-GB" sz="1200" dirty="0" err="1"/>
              <a:t>Santeler</a:t>
            </a:r>
            <a:r>
              <a:rPr lang="en-GB" sz="1200" dirty="0"/>
              <a:t>, S., </a:t>
            </a:r>
            <a:r>
              <a:rPr lang="en-GB" sz="1200" dirty="0" err="1"/>
              <a:t>Stelzig-Schöler</a:t>
            </a:r>
            <a:r>
              <a:rPr lang="en-GB" sz="1200" dirty="0"/>
              <a:t>, R., Kemmler, G., </a:t>
            </a:r>
            <a:r>
              <a:rPr lang="en-GB" sz="1200" dirty="0" err="1"/>
              <a:t>Steinmayr-Gensluckner</a:t>
            </a:r>
            <a:r>
              <a:rPr lang="en-GB" sz="1200" dirty="0"/>
              <a:t>, M., &amp; </a:t>
            </a:r>
            <a:r>
              <a:rPr lang="en-GB" sz="1200" dirty="0" err="1"/>
              <a:t>Hinterhuber</a:t>
            </a:r>
            <a:r>
              <a:rPr lang="en-GB" sz="1200" dirty="0"/>
              <a:t>, H. (2008). Prevalence of psychiatric disorders among homeless adolescents. </a:t>
            </a:r>
            <a:r>
              <a:rPr lang="en-GB" sz="1200" i="1" dirty="0" err="1"/>
              <a:t>Neuropsychiatrie</a:t>
            </a:r>
            <a:r>
              <a:rPr lang="en-GB" sz="1200" i="1" dirty="0"/>
              <a:t>: </a:t>
            </a:r>
            <a:r>
              <a:rPr lang="en-GB" sz="1200" i="1" dirty="0" err="1"/>
              <a:t>Klinik</a:t>
            </a:r>
            <a:r>
              <a:rPr lang="en-GB" sz="1200" i="1" dirty="0"/>
              <a:t>, </a:t>
            </a:r>
            <a:r>
              <a:rPr lang="en-GB" sz="1200" i="1" dirty="0" err="1"/>
              <a:t>Diagnostik</a:t>
            </a:r>
            <a:r>
              <a:rPr lang="en-GB" sz="1200" i="1" dirty="0"/>
              <a:t>, </a:t>
            </a:r>
            <a:r>
              <a:rPr lang="en-GB" sz="1200" i="1" dirty="0" err="1"/>
              <a:t>Therapie</a:t>
            </a:r>
            <a:r>
              <a:rPr lang="en-GB" sz="1200" i="1" dirty="0"/>
              <a:t> und Rehabilitation: Organ der </a:t>
            </a:r>
            <a:r>
              <a:rPr lang="en-GB" sz="1200" i="1" dirty="0" err="1"/>
              <a:t>Gesellschaft</a:t>
            </a:r>
            <a:r>
              <a:rPr lang="en-GB" sz="1200" i="1" dirty="0"/>
              <a:t> </a:t>
            </a:r>
            <a:r>
              <a:rPr lang="en-GB" sz="1200" i="1" dirty="0" err="1"/>
              <a:t>Osterreichischer</a:t>
            </a:r>
            <a:r>
              <a:rPr lang="en-GB" sz="1200" i="1" dirty="0"/>
              <a:t> </a:t>
            </a:r>
            <a:r>
              <a:rPr lang="en-GB" sz="1200" i="1" dirty="0" err="1"/>
              <a:t>Nervenarzte</a:t>
            </a:r>
            <a:r>
              <a:rPr lang="en-GB" sz="1200" i="1" dirty="0"/>
              <a:t> und </a:t>
            </a:r>
            <a:r>
              <a:rPr lang="en-GB" sz="1200" i="1" dirty="0" err="1"/>
              <a:t>Psychiater</a:t>
            </a:r>
            <a:r>
              <a:rPr lang="en-GB" sz="1200" dirty="0"/>
              <a:t>, </a:t>
            </a:r>
            <a:r>
              <a:rPr lang="en-GB" sz="1200" i="1" dirty="0"/>
              <a:t>22</a:t>
            </a:r>
            <a:r>
              <a:rPr lang="en-GB" sz="1200" dirty="0"/>
              <a:t>(3), 180-188.</a:t>
            </a:r>
          </a:p>
          <a:p>
            <a:r>
              <a:rPr lang="en-GB" sz="1200" dirty="0" err="1"/>
              <a:t>Beijer</a:t>
            </a:r>
            <a:r>
              <a:rPr lang="en-GB" sz="1200" dirty="0"/>
              <a:t>, U., </a:t>
            </a:r>
            <a:r>
              <a:rPr lang="en-GB" sz="1200" dirty="0" err="1"/>
              <a:t>Andréasson</a:t>
            </a:r>
            <a:r>
              <a:rPr lang="en-GB" sz="1200" dirty="0"/>
              <a:t>, A., </a:t>
            </a:r>
            <a:r>
              <a:rPr lang="en-GB" sz="1200" dirty="0" err="1"/>
              <a:t>Ågren</a:t>
            </a:r>
            <a:r>
              <a:rPr lang="en-GB" sz="1200" dirty="0"/>
              <a:t>, G., &amp; </a:t>
            </a:r>
            <a:r>
              <a:rPr lang="en-GB" sz="1200" dirty="0" err="1"/>
              <a:t>Fugelstad</a:t>
            </a:r>
            <a:r>
              <a:rPr lang="en-GB" sz="1200" dirty="0"/>
              <a:t>, A. (2007). Mortality, mental disorders and addiction: a 5-year follow-up of 82 homeless men in Stockholm. </a:t>
            </a:r>
            <a:r>
              <a:rPr lang="en-GB" sz="1200" i="1" dirty="0"/>
              <a:t>Nordic Journal of Psychiatry</a:t>
            </a:r>
            <a:r>
              <a:rPr lang="en-GB" sz="1200" dirty="0"/>
              <a:t>, </a:t>
            </a:r>
            <a:r>
              <a:rPr lang="en-GB" sz="1200" i="1" dirty="0"/>
              <a:t>61</a:t>
            </a:r>
            <a:r>
              <a:rPr lang="en-GB" sz="1200" dirty="0"/>
              <a:t>(5), 363-368.</a:t>
            </a:r>
          </a:p>
          <a:p>
            <a:r>
              <a:rPr lang="en-GB" sz="1200" dirty="0" err="1"/>
              <a:t>Combaluzier</a:t>
            </a:r>
            <a:r>
              <a:rPr lang="en-GB" sz="1200" dirty="0"/>
              <a:t>, S., B. </a:t>
            </a:r>
            <a:r>
              <a:rPr lang="en-GB" sz="1200" dirty="0" err="1"/>
              <a:t>Gouvernet</a:t>
            </a:r>
            <a:r>
              <a:rPr lang="en-GB" sz="1200" dirty="0"/>
              <a:t>, and A. </a:t>
            </a:r>
            <a:r>
              <a:rPr lang="en-GB" sz="1200" dirty="0" err="1"/>
              <a:t>Bernoussi</a:t>
            </a:r>
            <a:r>
              <a:rPr lang="en-GB" sz="1200" dirty="0"/>
              <a:t>. "Impact of personality disorders in a sample of 212 homeless drug users." </a:t>
            </a:r>
            <a:r>
              <a:rPr lang="en-GB" sz="1200" i="1" dirty="0" err="1"/>
              <a:t>L'Encephale</a:t>
            </a:r>
            <a:r>
              <a:rPr lang="en-GB" sz="1200" dirty="0"/>
              <a:t> 35.5 (2009): 448-453.</a:t>
            </a:r>
          </a:p>
          <a:p>
            <a:r>
              <a:rPr lang="en-GB" sz="1200" dirty="0" err="1"/>
              <a:t>Demyttenaere</a:t>
            </a:r>
            <a:r>
              <a:rPr lang="en-GB" sz="1200" dirty="0"/>
              <a:t>, Koen, et al. "Prevalence, severity, and unmet need for treatment of mental disorders in the World Health Organization World Mental Health Surveys." </a:t>
            </a:r>
            <a:r>
              <a:rPr lang="en-GB" sz="1200" i="1" dirty="0" err="1"/>
              <a:t>Jama</a:t>
            </a:r>
            <a:r>
              <a:rPr lang="en-GB" sz="1200" dirty="0"/>
              <a:t> 291.21 (2004): 2581-2590 Haw, C. M., &amp; </a:t>
            </a:r>
            <a:r>
              <a:rPr lang="en-GB" sz="1200" dirty="0" err="1"/>
              <a:t>Hawton</a:t>
            </a:r>
            <a:r>
              <a:rPr lang="en-GB" sz="1200" dirty="0"/>
              <a:t>, K. (2011). Problem drug use, drug misuse and deliberate self-harm: trends and patient characteristics, with a focus on young people, Oxford, 1993–2006. </a:t>
            </a:r>
            <a:r>
              <a:rPr lang="en-GB" sz="1200" i="1" dirty="0"/>
              <a:t>Social psychiatry and psychiatric epidemiology</a:t>
            </a:r>
            <a:r>
              <a:rPr lang="en-GB" sz="1200" dirty="0"/>
              <a:t>, </a:t>
            </a:r>
            <a:r>
              <a:rPr lang="en-GB" sz="1200" i="1" dirty="0"/>
              <a:t>46</a:t>
            </a:r>
            <a:r>
              <a:rPr lang="en-GB" sz="1200" dirty="0"/>
              <a:t>(2), 85-93.</a:t>
            </a:r>
          </a:p>
          <a:p>
            <a:r>
              <a:rPr lang="en-GB" sz="1200" dirty="0"/>
              <a:t>Martín-Santos, R., Fonseca, F., Domingo-</a:t>
            </a:r>
            <a:r>
              <a:rPr lang="en-GB" sz="1200" dirty="0" err="1"/>
              <a:t>Salvany</a:t>
            </a:r>
            <a:r>
              <a:rPr lang="en-GB" sz="1200" dirty="0"/>
              <a:t>, A., </a:t>
            </a:r>
            <a:r>
              <a:rPr lang="en-GB" sz="1200" dirty="0" err="1"/>
              <a:t>Ginés</a:t>
            </a:r>
            <a:r>
              <a:rPr lang="en-GB" sz="1200" dirty="0"/>
              <a:t>, J. M., </a:t>
            </a:r>
            <a:r>
              <a:rPr lang="en-GB" sz="1200" dirty="0" err="1"/>
              <a:t>Ímaz</a:t>
            </a:r>
            <a:r>
              <a:rPr lang="en-GB" sz="1200" dirty="0"/>
              <a:t>, M. L., </a:t>
            </a:r>
            <a:r>
              <a:rPr lang="en-GB" sz="1200" dirty="0" err="1"/>
              <a:t>Navinés</a:t>
            </a:r>
            <a:r>
              <a:rPr lang="en-GB" sz="1200" dirty="0"/>
              <a:t>, R., ... &amp; Torrens, M. (2006). Dual diagnosis in the psychiatric emergency room in Spain. </a:t>
            </a:r>
            <a:r>
              <a:rPr lang="en-GB" sz="1200" i="1" dirty="0"/>
              <a:t>The European Journal of Psychiatry</a:t>
            </a:r>
            <a:r>
              <a:rPr lang="en-GB" sz="1200" dirty="0"/>
              <a:t>, </a:t>
            </a:r>
            <a:r>
              <a:rPr lang="en-GB" sz="1200" i="1" dirty="0"/>
              <a:t>20</a:t>
            </a:r>
            <a:r>
              <a:rPr lang="en-GB" sz="1200" dirty="0"/>
              <a:t>(3), 147-156.</a:t>
            </a:r>
          </a:p>
          <a:p>
            <a:r>
              <a:rPr lang="en-GB" sz="1200" dirty="0"/>
              <a:t>Torrens, M., </a:t>
            </a:r>
            <a:r>
              <a:rPr lang="en-GB" sz="1200" dirty="0" err="1"/>
              <a:t>Mestre-Pintó</a:t>
            </a:r>
            <a:r>
              <a:rPr lang="en-GB" sz="1200" dirty="0"/>
              <a:t>, J. I., &amp; Domingo-</a:t>
            </a:r>
            <a:r>
              <a:rPr lang="en-GB" sz="1200" dirty="0" err="1"/>
              <a:t>Salvany</a:t>
            </a:r>
            <a:r>
              <a:rPr lang="en-GB" sz="1200" dirty="0"/>
              <a:t>, A. (2015). </a:t>
            </a:r>
            <a:r>
              <a:rPr lang="en-GB" sz="1200" i="1" dirty="0"/>
              <a:t>Comorbidity of substance use and mental disorders in Europe</a:t>
            </a:r>
            <a:r>
              <a:rPr lang="en-GB" sz="1200" dirty="0"/>
              <a:t>. Publication Office of the European Union.</a:t>
            </a:r>
          </a:p>
          <a:p>
            <a:endParaRPr lang="en-GB" dirty="0"/>
          </a:p>
        </p:txBody>
      </p:sp>
    </p:spTree>
    <p:extLst>
      <p:ext uri="{BB962C8B-B14F-4D97-AF65-F5344CB8AC3E}">
        <p14:creationId xmlns:p14="http://schemas.microsoft.com/office/powerpoint/2010/main" val="1068642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904" y="476672"/>
            <a:ext cx="5283224" cy="720080"/>
          </a:xfrm>
        </p:spPr>
        <p:txBody>
          <a:bodyPr/>
          <a:lstStyle/>
          <a:p>
            <a:r>
              <a:rPr lang="en-GB" dirty="0"/>
              <a:t>Psychosis - references</a:t>
            </a:r>
          </a:p>
        </p:txBody>
      </p:sp>
      <p:sp>
        <p:nvSpPr>
          <p:cNvPr id="3" name="Text Placeholder 2"/>
          <p:cNvSpPr>
            <a:spLocks noGrp="1"/>
          </p:cNvSpPr>
          <p:nvPr>
            <p:ph type="body" sz="quarter" idx="13"/>
          </p:nvPr>
        </p:nvSpPr>
        <p:spPr>
          <a:xfrm>
            <a:off x="611560" y="1484784"/>
            <a:ext cx="7620744" cy="4608512"/>
          </a:xfrm>
        </p:spPr>
        <p:txBody>
          <a:bodyPr/>
          <a:lstStyle/>
          <a:p>
            <a:pPr>
              <a:spcBef>
                <a:spcPts val="0"/>
              </a:spcBef>
            </a:pPr>
            <a:endParaRPr lang="en-US" sz="1200" dirty="0"/>
          </a:p>
          <a:p>
            <a:pPr>
              <a:spcBef>
                <a:spcPts val="0"/>
              </a:spcBef>
            </a:pPr>
            <a:r>
              <a:rPr lang="en-GB" sz="1200" dirty="0"/>
              <a:t>Crump, C., </a:t>
            </a:r>
            <a:r>
              <a:rPr lang="en-GB" sz="1200" dirty="0" err="1"/>
              <a:t>Sundquist</a:t>
            </a:r>
            <a:r>
              <a:rPr lang="en-GB" sz="1200" dirty="0"/>
              <a:t>, K., </a:t>
            </a:r>
            <a:r>
              <a:rPr lang="en-GB" sz="1200" dirty="0" err="1"/>
              <a:t>Winkleby</a:t>
            </a:r>
            <a:r>
              <a:rPr lang="en-GB" sz="1200" dirty="0"/>
              <a:t>, M. A., &amp; </a:t>
            </a:r>
            <a:r>
              <a:rPr lang="en-GB" sz="1200" dirty="0" err="1"/>
              <a:t>Sundquist</a:t>
            </a:r>
            <a:r>
              <a:rPr lang="en-GB" sz="1200" dirty="0"/>
              <a:t>, J. (2013). Comorbidities and mortality in bipolar disorder: a Swedish national cohort study. </a:t>
            </a:r>
            <a:r>
              <a:rPr lang="en-GB" sz="1200" i="1" dirty="0"/>
              <a:t>JAMA psychiatry</a:t>
            </a:r>
            <a:r>
              <a:rPr lang="en-GB" sz="1200" dirty="0"/>
              <a:t>, </a:t>
            </a:r>
            <a:r>
              <a:rPr lang="en-GB" sz="1200" i="1" dirty="0"/>
              <a:t>70</a:t>
            </a:r>
            <a:r>
              <a:rPr lang="en-GB" sz="1200" dirty="0"/>
              <a:t>(9), 931-939.</a:t>
            </a:r>
          </a:p>
          <a:p>
            <a:pPr>
              <a:spcBef>
                <a:spcPts val="0"/>
              </a:spcBef>
            </a:pPr>
            <a:r>
              <a:rPr lang="en-GB" sz="1200" dirty="0" err="1"/>
              <a:t>Farnia</a:t>
            </a:r>
            <a:r>
              <a:rPr lang="en-GB" sz="1200" dirty="0"/>
              <a:t>, V., </a:t>
            </a:r>
            <a:r>
              <a:rPr lang="en-GB" sz="1200" dirty="0" err="1"/>
              <a:t>Shakeri</a:t>
            </a:r>
            <a:r>
              <a:rPr lang="en-GB" sz="1200" dirty="0"/>
              <a:t>, J., </a:t>
            </a:r>
            <a:r>
              <a:rPr lang="en-GB" sz="1200" dirty="0" err="1"/>
              <a:t>Tatari</a:t>
            </a:r>
            <a:r>
              <a:rPr lang="en-GB" sz="1200" dirty="0"/>
              <a:t>, F., </a:t>
            </a:r>
            <a:r>
              <a:rPr lang="en-GB" sz="1200" dirty="0" err="1"/>
              <a:t>Juibari</a:t>
            </a:r>
            <a:r>
              <a:rPr lang="en-GB" sz="1200" dirty="0"/>
              <a:t>, T. A., </a:t>
            </a:r>
            <a:r>
              <a:rPr lang="en-GB" sz="1200" dirty="0" err="1"/>
              <a:t>Yazdchi</a:t>
            </a:r>
            <a:r>
              <a:rPr lang="en-GB" sz="1200" dirty="0"/>
              <a:t>, K., </a:t>
            </a:r>
            <a:r>
              <a:rPr lang="en-GB" sz="1200" dirty="0" err="1"/>
              <a:t>Bajoghli</a:t>
            </a:r>
            <a:r>
              <a:rPr lang="en-GB" sz="1200" dirty="0"/>
              <a:t>, H., ... &amp; </a:t>
            </a:r>
            <a:r>
              <a:rPr lang="en-GB" sz="1200" dirty="0" err="1"/>
              <a:t>Aghaei</a:t>
            </a:r>
            <a:r>
              <a:rPr lang="en-GB" sz="1200" dirty="0"/>
              <a:t>, A. (2014). Randomized controlled trial of aripiprazole versus risperidone for the treatment of amphetamine-induced psychosis. </a:t>
            </a:r>
            <a:r>
              <a:rPr lang="en-GB" sz="1200" i="1" dirty="0"/>
              <a:t>The American journal of drug and alcohol abuse</a:t>
            </a:r>
            <a:r>
              <a:rPr lang="en-GB" sz="1200" dirty="0"/>
              <a:t>, </a:t>
            </a:r>
            <a:r>
              <a:rPr lang="en-GB" sz="1200" i="1" dirty="0"/>
              <a:t>40</a:t>
            </a:r>
            <a:r>
              <a:rPr lang="en-GB" sz="1200" dirty="0"/>
              <a:t>(1), 10-15.</a:t>
            </a:r>
            <a:endParaRPr lang="en-US" sz="1200" dirty="0"/>
          </a:p>
          <a:p>
            <a:pPr>
              <a:spcBef>
                <a:spcPts val="0"/>
              </a:spcBef>
            </a:pPr>
            <a:r>
              <a:rPr lang="en-US" sz="1200" dirty="0"/>
              <a:t>Hunt, G. E., Siegfried, N., Morley, K., </a:t>
            </a:r>
            <a:r>
              <a:rPr lang="en-US" sz="1200" dirty="0" err="1"/>
              <a:t>Sitharthan</a:t>
            </a:r>
            <a:r>
              <a:rPr lang="en-US" sz="1200" dirty="0"/>
              <a:t>, T., &amp; Cleary, M. (2013). Psychosocial interventions for people with both severe mental illness and substance misuse. </a:t>
            </a:r>
            <a:r>
              <a:rPr lang="en-US" sz="1200" i="1" dirty="0"/>
              <a:t>Cochrane Database of Systematic Reviews</a:t>
            </a:r>
            <a:r>
              <a:rPr lang="en-US" sz="1200" dirty="0"/>
              <a:t>, (10).</a:t>
            </a:r>
          </a:p>
          <a:p>
            <a:r>
              <a:rPr lang="en-GB" sz="1200" dirty="0" err="1"/>
              <a:t>Shoptaw</a:t>
            </a:r>
            <a:r>
              <a:rPr lang="en-GB" sz="1200" dirty="0"/>
              <a:t>, S. J., Kao, U., &amp; Ling, W. W. (2008). Treatment for amphetamine psychosis. </a:t>
            </a:r>
            <a:r>
              <a:rPr lang="en-GB" sz="1200" i="1" dirty="0"/>
              <a:t>Cochrane database of systematic reviews</a:t>
            </a:r>
            <a:r>
              <a:rPr lang="en-GB" sz="1200" dirty="0"/>
              <a:t>, (4).</a:t>
            </a:r>
          </a:p>
          <a:p>
            <a:r>
              <a:rPr lang="en-GB" sz="1200" dirty="0"/>
              <a:t>Thomsen, K. R., </a:t>
            </a:r>
            <a:r>
              <a:rPr lang="en-GB" sz="1200" dirty="0" err="1"/>
              <a:t>Thylstrup</a:t>
            </a:r>
            <a:r>
              <a:rPr lang="en-GB" sz="1200" dirty="0"/>
              <a:t>, B., Pedersen, M. M., Pedersen, M. U., </a:t>
            </a:r>
            <a:r>
              <a:rPr lang="en-GB" sz="1200" dirty="0" err="1"/>
              <a:t>Simonsen</a:t>
            </a:r>
            <a:r>
              <a:rPr lang="en-GB" sz="1200" dirty="0"/>
              <a:t>, E., &amp; Hesse, M. (2018). Drug-related predictors of readmission for schizophrenia among patients admitted to treatment for drug use disorders. </a:t>
            </a:r>
            <a:r>
              <a:rPr lang="en-GB" sz="1200" i="1" dirty="0"/>
              <a:t>Schizophrenia research</a:t>
            </a:r>
            <a:r>
              <a:rPr lang="en-GB" sz="1200" dirty="0"/>
              <a:t>, </a:t>
            </a:r>
            <a:r>
              <a:rPr lang="en-GB" sz="1200" i="1" dirty="0"/>
              <a:t>195</a:t>
            </a:r>
            <a:r>
              <a:rPr lang="en-GB" sz="1200" dirty="0"/>
              <a:t>, 495-500.</a:t>
            </a:r>
          </a:p>
          <a:p>
            <a:r>
              <a:rPr lang="en-GB" sz="1200" dirty="0" err="1"/>
              <a:t>Tiihonen</a:t>
            </a:r>
            <a:r>
              <a:rPr lang="en-GB" sz="1200" dirty="0"/>
              <a:t>, J., </a:t>
            </a:r>
            <a:r>
              <a:rPr lang="en-GB" sz="1200" dirty="0" err="1"/>
              <a:t>Mittendorfer-Rutz</a:t>
            </a:r>
            <a:r>
              <a:rPr lang="en-GB" sz="1200" dirty="0"/>
              <a:t>, E., </a:t>
            </a:r>
            <a:r>
              <a:rPr lang="en-GB" sz="1200" dirty="0" err="1"/>
              <a:t>Torniainen</a:t>
            </a:r>
            <a:r>
              <a:rPr lang="en-GB" sz="1200" dirty="0"/>
              <a:t>, M., Alexanderson, K., &amp; </a:t>
            </a:r>
            <a:r>
              <a:rPr lang="en-GB" sz="1200" dirty="0" err="1"/>
              <a:t>Tanskanen</a:t>
            </a:r>
            <a:r>
              <a:rPr lang="en-GB" sz="1200" dirty="0"/>
              <a:t>, A. (2015). Mortality and cumulative exposure to antipsychotics, antidepressants, and benzodiazepines in patients with schizophrenia: an observational follow-up study. </a:t>
            </a:r>
            <a:r>
              <a:rPr lang="en-GB" sz="1200" i="1" dirty="0"/>
              <a:t>American Journal of Psychiatry</a:t>
            </a:r>
            <a:r>
              <a:rPr lang="en-GB" sz="1200" dirty="0"/>
              <a:t>, </a:t>
            </a:r>
            <a:r>
              <a:rPr lang="en-GB" sz="1200" i="1" dirty="0"/>
              <a:t>173</a:t>
            </a:r>
            <a:r>
              <a:rPr lang="en-GB" sz="1200" dirty="0"/>
              <a:t>(6), 600-606.</a:t>
            </a:r>
          </a:p>
          <a:p>
            <a:r>
              <a:rPr lang="en-GB" sz="1200" dirty="0" err="1"/>
              <a:t>Volkow</a:t>
            </a:r>
            <a:r>
              <a:rPr lang="en-GB" sz="1200" dirty="0"/>
              <a:t>, N. D., Swanson, J. M., </a:t>
            </a:r>
            <a:r>
              <a:rPr lang="en-GB" sz="1200" dirty="0" err="1"/>
              <a:t>Evins</a:t>
            </a:r>
            <a:r>
              <a:rPr lang="en-GB" sz="1200" dirty="0"/>
              <a:t>, A. E., </a:t>
            </a:r>
            <a:r>
              <a:rPr lang="en-GB" sz="1200" dirty="0" err="1"/>
              <a:t>DeLisi</a:t>
            </a:r>
            <a:r>
              <a:rPr lang="en-GB" sz="1200" dirty="0"/>
              <a:t>, L. E., Meier, M. H., Gonzalez, R., ... &amp; Baler, R. (2016). Effects of cannabis use on human </a:t>
            </a:r>
            <a:r>
              <a:rPr lang="en-GB" sz="1200" dirty="0" err="1"/>
              <a:t>behavior</a:t>
            </a:r>
            <a:r>
              <a:rPr lang="en-GB" sz="1200" dirty="0"/>
              <a:t>, including cognition, motivation, and psychosis: a review. </a:t>
            </a:r>
            <a:r>
              <a:rPr lang="en-GB" sz="1200" dirty="0" err="1"/>
              <a:t>JAMA</a:t>
            </a:r>
            <a:r>
              <a:rPr lang="en-GB" sz="1200" dirty="0"/>
              <a:t> psychiatry, 73(3), 292-297.</a:t>
            </a:r>
          </a:p>
          <a:p>
            <a:r>
              <a:rPr lang="en-US" sz="1200" dirty="0" err="1"/>
              <a:t>Xue</a:t>
            </a:r>
            <a:r>
              <a:rPr lang="en-US" sz="1200" dirty="0"/>
              <a:t>, X., Song, Y., Yu, X., Fan, Q., Tang, J., &amp; Chen, X. (2018). Olanzapine and haloperidol for the treatment of acute symptoms of mental disorders induced by amphetamine-type stimulants: A randomized controlled trial. </a:t>
            </a:r>
            <a:r>
              <a:rPr lang="en-US" sz="1200" i="1" dirty="0"/>
              <a:t>Medicine</a:t>
            </a:r>
            <a:r>
              <a:rPr lang="en-US" sz="1200" dirty="0"/>
              <a:t>, </a:t>
            </a:r>
            <a:r>
              <a:rPr lang="en-US" sz="1200" i="1" dirty="0"/>
              <a:t>97</a:t>
            </a:r>
            <a:r>
              <a:rPr lang="en-US" sz="1200" dirty="0"/>
              <a:t>(8).</a:t>
            </a:r>
            <a:r>
              <a:rPr lang="en-GB" sz="1200" dirty="0"/>
              <a:t> </a:t>
            </a:r>
          </a:p>
        </p:txBody>
      </p:sp>
    </p:spTree>
    <p:extLst>
      <p:ext uri="{BB962C8B-B14F-4D97-AF65-F5344CB8AC3E}">
        <p14:creationId xmlns:p14="http://schemas.microsoft.com/office/powerpoint/2010/main" val="1453497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980728"/>
            <a:ext cx="8686800" cy="747290"/>
          </a:xfrm>
        </p:spPr>
        <p:txBody>
          <a:bodyPr/>
          <a:lstStyle/>
          <a:p>
            <a:r>
              <a:rPr lang="en-GB" dirty="0"/>
              <a:t>Bipolar Affective Disorder - References </a:t>
            </a:r>
          </a:p>
        </p:txBody>
      </p:sp>
      <p:sp>
        <p:nvSpPr>
          <p:cNvPr id="3" name="Text Placeholder 2"/>
          <p:cNvSpPr>
            <a:spLocks noGrp="1"/>
          </p:cNvSpPr>
          <p:nvPr>
            <p:ph type="body" sz="quarter" idx="13"/>
          </p:nvPr>
        </p:nvSpPr>
        <p:spPr/>
        <p:txBody>
          <a:bodyPr/>
          <a:lstStyle/>
          <a:p>
            <a:r>
              <a:rPr lang="en-GB" sz="1200" dirty="0"/>
              <a:t>Gold, A. K., Otto, M. W., </a:t>
            </a:r>
            <a:r>
              <a:rPr lang="en-GB" sz="1200" dirty="0" err="1"/>
              <a:t>Deckersbach</a:t>
            </a:r>
            <a:r>
              <a:rPr lang="en-GB" sz="1200" dirty="0"/>
              <a:t>, T., Sylvia, L. G., Nierenberg, A. A., &amp; </a:t>
            </a:r>
            <a:r>
              <a:rPr lang="en-GB" sz="1200" dirty="0" err="1"/>
              <a:t>Kinrys</a:t>
            </a:r>
            <a:r>
              <a:rPr lang="en-GB" sz="1200" dirty="0"/>
              <a:t>, G. (2018). Substance use comorbidity in bipolar disorder: A qualitative review of treatment strategies and outcomes. </a:t>
            </a:r>
            <a:r>
              <a:rPr lang="en-GB" sz="1200" i="1" dirty="0"/>
              <a:t>The American journal on addictions</a:t>
            </a:r>
            <a:r>
              <a:rPr lang="en-GB" sz="1200" dirty="0"/>
              <a:t>, </a:t>
            </a:r>
            <a:r>
              <a:rPr lang="en-GB" sz="1200" i="1" dirty="0"/>
              <a:t>27</a:t>
            </a:r>
            <a:r>
              <a:rPr lang="en-GB" sz="1200" dirty="0"/>
              <a:t>(3), 188-201.</a:t>
            </a:r>
            <a:endParaRPr lang="en-US" sz="1200" dirty="0"/>
          </a:p>
          <a:p>
            <a:r>
              <a:rPr lang="en-US" sz="1200" dirty="0"/>
              <a:t>Messer, Thomas, et al. "Substance abuse in patients with bipolar disorder: A systematic review and meta-analysis." </a:t>
            </a:r>
            <a:r>
              <a:rPr lang="en-US" sz="1200" i="1" dirty="0"/>
              <a:t>Psychiatry research</a:t>
            </a:r>
            <a:r>
              <a:rPr lang="en-US" sz="1200" dirty="0"/>
              <a:t> 253 (2017): 338-350.</a:t>
            </a:r>
          </a:p>
          <a:p>
            <a:r>
              <a:rPr lang="en-GB" sz="1200" dirty="0"/>
              <a:t>Messer, T., </a:t>
            </a:r>
            <a:r>
              <a:rPr lang="en-GB" sz="1200" dirty="0" err="1"/>
              <a:t>Lammers</a:t>
            </a:r>
            <a:r>
              <a:rPr lang="en-GB" sz="1200" dirty="0"/>
              <a:t>, G., Müller-</a:t>
            </a:r>
            <a:r>
              <a:rPr lang="en-GB" sz="1200" dirty="0" err="1"/>
              <a:t>Siecheneder</a:t>
            </a:r>
            <a:r>
              <a:rPr lang="en-GB" sz="1200" dirty="0"/>
              <a:t>, F., Schmidt, R. F., &amp; </a:t>
            </a:r>
            <a:r>
              <a:rPr lang="en-GB" sz="1200" dirty="0" err="1"/>
              <a:t>Latifi</a:t>
            </a:r>
            <a:r>
              <a:rPr lang="en-GB" sz="1200" dirty="0"/>
              <a:t>, S. (2017). Substance abuse in patients with bipolar disorder: A systematic review and meta-analysis. </a:t>
            </a:r>
            <a:r>
              <a:rPr lang="en-GB" sz="1200" i="1" dirty="0"/>
              <a:t>Psychiatry research</a:t>
            </a:r>
            <a:r>
              <a:rPr lang="en-GB" sz="1200" dirty="0"/>
              <a:t>, </a:t>
            </a:r>
            <a:r>
              <a:rPr lang="en-GB" sz="1200" i="1" dirty="0"/>
              <a:t>253</a:t>
            </a:r>
            <a:r>
              <a:rPr lang="en-GB" sz="1200" dirty="0"/>
              <a:t>, 338-350.</a:t>
            </a:r>
          </a:p>
          <a:p>
            <a:r>
              <a:rPr lang="en-GB" sz="1200" dirty="0" err="1"/>
              <a:t>Sepede</a:t>
            </a:r>
            <a:r>
              <a:rPr lang="en-GB" sz="1200" dirty="0"/>
              <a:t>, G., </a:t>
            </a:r>
            <a:r>
              <a:rPr lang="en-GB" sz="1200" dirty="0" err="1"/>
              <a:t>Lorusso</a:t>
            </a:r>
            <a:r>
              <a:rPr lang="en-GB" sz="1200" dirty="0"/>
              <a:t>, M., </a:t>
            </a:r>
            <a:r>
              <a:rPr lang="en-GB" sz="1200" dirty="0" err="1"/>
              <a:t>Spano</a:t>
            </a:r>
            <a:r>
              <a:rPr lang="en-GB" sz="1200" dirty="0"/>
              <a:t>, M. C., Di </a:t>
            </a:r>
            <a:r>
              <a:rPr lang="en-GB" sz="1200" dirty="0" err="1"/>
              <a:t>Nanno</a:t>
            </a:r>
            <a:r>
              <a:rPr lang="en-GB" sz="1200" dirty="0"/>
              <a:t>, P., Di </a:t>
            </a:r>
            <a:r>
              <a:rPr lang="en-GB" sz="1200" dirty="0" err="1"/>
              <a:t>Iorio</a:t>
            </a:r>
            <a:r>
              <a:rPr lang="en-GB" sz="1200" dirty="0"/>
              <a:t>, G., &amp; Di </a:t>
            </a:r>
            <a:r>
              <a:rPr lang="en-GB" sz="1200" dirty="0" err="1"/>
              <a:t>Giannantonio</a:t>
            </a:r>
            <a:r>
              <a:rPr lang="en-GB" sz="1200" dirty="0"/>
              <a:t>, M. (2018). Efficacy and Safety of Atypical Antipsychotics in Bipolar Disorder With Comorbid Substance Dependence: A Systematic Review. </a:t>
            </a:r>
            <a:r>
              <a:rPr lang="en-GB" sz="1200" i="1" dirty="0"/>
              <a:t>Clinical neuropharmacology</a:t>
            </a:r>
            <a:r>
              <a:rPr lang="en-GB" sz="1200" dirty="0"/>
              <a:t>, </a:t>
            </a:r>
            <a:r>
              <a:rPr lang="en-GB" sz="1200" i="1" dirty="0"/>
              <a:t>41</a:t>
            </a:r>
            <a:r>
              <a:rPr lang="en-GB" sz="1200" dirty="0"/>
              <a:t>(5), 181-191.</a:t>
            </a:r>
          </a:p>
          <a:p>
            <a:r>
              <a:rPr lang="en-GB" sz="1200" dirty="0"/>
              <a:t>Weiss, R. D., Griffin, M. L., </a:t>
            </a:r>
            <a:r>
              <a:rPr lang="en-GB" sz="1200" dirty="0" err="1"/>
              <a:t>Kolodziej</a:t>
            </a:r>
            <a:r>
              <a:rPr lang="en-GB" sz="1200" dirty="0"/>
              <a:t>, M. E., Greenfield, S. F., </a:t>
            </a:r>
            <a:r>
              <a:rPr lang="en-GB" sz="1200" dirty="0" err="1"/>
              <a:t>Najavits</a:t>
            </a:r>
            <a:r>
              <a:rPr lang="en-GB" sz="1200" dirty="0"/>
              <a:t>, L. M., Daley, D. C., ... &amp; </a:t>
            </a:r>
            <a:r>
              <a:rPr lang="en-GB" sz="1200" dirty="0" err="1"/>
              <a:t>Hennen</a:t>
            </a:r>
            <a:r>
              <a:rPr lang="en-GB" sz="1200" dirty="0"/>
              <a:t>, J. A. (2007). A randomized trial of integrated group therapy versus group drug </a:t>
            </a:r>
            <a:r>
              <a:rPr lang="en-GB" sz="1200" dirty="0" err="1"/>
              <a:t>counseling</a:t>
            </a:r>
            <a:r>
              <a:rPr lang="en-GB" sz="1200" dirty="0"/>
              <a:t> for patients with bipolar disorder and substance dependence. </a:t>
            </a:r>
            <a:r>
              <a:rPr lang="en-GB" sz="1200" i="1" dirty="0"/>
              <a:t>American Journal of Psychiatry</a:t>
            </a:r>
            <a:r>
              <a:rPr lang="en-GB" sz="1200" dirty="0"/>
              <a:t>, </a:t>
            </a:r>
            <a:r>
              <a:rPr lang="en-GB" sz="1200" i="1" dirty="0"/>
              <a:t>164</a:t>
            </a:r>
            <a:r>
              <a:rPr lang="en-GB" sz="1200" dirty="0"/>
              <a:t>(1), 100-107.</a:t>
            </a:r>
          </a:p>
        </p:txBody>
      </p:sp>
    </p:spTree>
    <p:extLst>
      <p:ext uri="{BB962C8B-B14F-4D97-AF65-F5344CB8AC3E}">
        <p14:creationId xmlns:p14="http://schemas.microsoft.com/office/powerpoint/2010/main" val="4714709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Personality disorder - references</a:t>
            </a:r>
          </a:p>
        </p:txBody>
      </p:sp>
      <p:sp>
        <p:nvSpPr>
          <p:cNvPr id="3" name="Text Placeholder 2"/>
          <p:cNvSpPr>
            <a:spLocks noGrp="1"/>
          </p:cNvSpPr>
          <p:nvPr>
            <p:ph type="body" sz="quarter" idx="13"/>
          </p:nvPr>
        </p:nvSpPr>
        <p:spPr/>
        <p:txBody>
          <a:bodyPr/>
          <a:lstStyle/>
          <a:p>
            <a:pPr>
              <a:spcBef>
                <a:spcPts val="0"/>
              </a:spcBef>
            </a:pPr>
            <a:r>
              <a:rPr lang="en-US" sz="1200" dirty="0" err="1"/>
              <a:t>Dimeff</a:t>
            </a:r>
            <a:r>
              <a:rPr lang="en-US" sz="1200" dirty="0"/>
              <a:t>, L. A., &amp; </a:t>
            </a:r>
            <a:r>
              <a:rPr lang="en-US" sz="1200" dirty="0" err="1"/>
              <a:t>Linehan</a:t>
            </a:r>
            <a:r>
              <a:rPr lang="en-US" sz="1200" dirty="0"/>
              <a:t>, M. M. (2008). Dialectical behavior therapy for substance abusers. </a:t>
            </a:r>
            <a:r>
              <a:rPr lang="en-US" sz="1200" i="1" dirty="0"/>
              <a:t>Addiction science &amp; clinical practice</a:t>
            </a:r>
            <a:r>
              <a:rPr lang="en-US" sz="1200" dirty="0"/>
              <a:t>, </a:t>
            </a:r>
            <a:r>
              <a:rPr lang="en-US" sz="1200" i="1" dirty="0"/>
              <a:t>4</a:t>
            </a:r>
            <a:r>
              <a:rPr lang="en-US" sz="1200" dirty="0"/>
              <a:t>(2), 39.</a:t>
            </a:r>
          </a:p>
          <a:p>
            <a:pPr>
              <a:spcBef>
                <a:spcPts val="0"/>
              </a:spcBef>
            </a:pPr>
            <a:r>
              <a:rPr lang="en-US" sz="1200" dirty="0" err="1"/>
              <a:t>Fazel</a:t>
            </a:r>
            <a:r>
              <a:rPr lang="en-US" sz="1200" dirty="0"/>
              <a:t>, S., Smith, E. N., Chang, Z., &amp; Geddes, J. R. (2018). Risk factors for interpersonal violence: an umbrella review of meta-analyses. The British Journal of Psychiatry, 213(4), 609-614.</a:t>
            </a:r>
          </a:p>
          <a:p>
            <a:pPr>
              <a:spcBef>
                <a:spcPts val="0"/>
              </a:spcBef>
            </a:pPr>
            <a:r>
              <a:rPr lang="en-GB" sz="1200" dirty="0"/>
              <a:t>Gibbon S, Duggan C, </a:t>
            </a:r>
            <a:r>
              <a:rPr lang="en-GB" sz="1200" dirty="0" err="1"/>
              <a:t>Stoffers</a:t>
            </a:r>
            <a:r>
              <a:rPr lang="en-GB" sz="1200" dirty="0"/>
              <a:t> J, </a:t>
            </a:r>
            <a:r>
              <a:rPr lang="en-GB" sz="1200" dirty="0" err="1"/>
              <a:t>Huband</a:t>
            </a:r>
            <a:r>
              <a:rPr lang="en-GB" sz="1200" dirty="0"/>
              <a:t> N, </a:t>
            </a:r>
            <a:r>
              <a:rPr lang="en-GB" sz="1200" dirty="0" err="1"/>
              <a:t>Völlm</a:t>
            </a:r>
            <a:r>
              <a:rPr lang="en-GB" sz="1200" dirty="0"/>
              <a:t> BA, </a:t>
            </a:r>
            <a:r>
              <a:rPr lang="en-GB" sz="1200" dirty="0" err="1"/>
              <a:t>Ferriter</a:t>
            </a:r>
            <a:r>
              <a:rPr lang="en-GB" sz="1200" dirty="0"/>
              <a:t> M, </a:t>
            </a:r>
            <a:r>
              <a:rPr lang="en-GB" sz="1200" dirty="0" err="1"/>
              <a:t>Lieb</a:t>
            </a:r>
            <a:r>
              <a:rPr lang="en-GB" sz="1200" dirty="0"/>
              <a:t> K. Psychological interventions for antisocial personality disorder. Cochrane Database of Systematic Reviews 2010, Issue 6. Art. No.: CD007668. </a:t>
            </a:r>
            <a:r>
              <a:rPr lang="en-GB" sz="1200" dirty="0" err="1"/>
              <a:t>DOI</a:t>
            </a:r>
            <a:r>
              <a:rPr lang="en-GB" sz="1200" dirty="0"/>
              <a:t>: 10.1002/14651858.CD007668.pub2.</a:t>
            </a:r>
          </a:p>
          <a:p>
            <a:pPr>
              <a:spcBef>
                <a:spcPts val="0"/>
              </a:spcBef>
            </a:pPr>
            <a:r>
              <a:rPr lang="en-US" sz="1200" dirty="0"/>
              <a:t>Lee, N. K., Cameron, J., &amp; Jenner, L. (2015). A systematic review of interventions for co‐occurring substance use and borderline personality disorders. </a:t>
            </a:r>
            <a:r>
              <a:rPr lang="en-US" sz="1200" i="1" dirty="0"/>
              <a:t>Drug and alcohol review</a:t>
            </a:r>
            <a:r>
              <a:rPr lang="en-US" sz="1200" dirty="0"/>
              <a:t>, </a:t>
            </a:r>
            <a:r>
              <a:rPr lang="en-US" sz="1200" i="1" dirty="0"/>
              <a:t>34</a:t>
            </a:r>
            <a:r>
              <a:rPr lang="en-US" sz="1200" dirty="0"/>
              <a:t>(6), 663-672.</a:t>
            </a:r>
          </a:p>
          <a:p>
            <a:pPr>
              <a:spcBef>
                <a:spcPts val="0"/>
              </a:spcBef>
            </a:pPr>
            <a:r>
              <a:rPr lang="en-US" sz="1200" dirty="0"/>
              <a:t>Messina, N., </a:t>
            </a:r>
            <a:r>
              <a:rPr lang="en-US" sz="1200" dirty="0" err="1"/>
              <a:t>Farabee</a:t>
            </a:r>
            <a:r>
              <a:rPr lang="en-US" sz="1200" dirty="0"/>
              <a:t>, D., &amp; Rawson, R. (2003). Treatment responsivity of cocaine-dependent patients with antisocial personality disorder to cognitive-behavioral and contingency management interventions. </a:t>
            </a:r>
            <a:r>
              <a:rPr lang="en-US" sz="1200" i="1" dirty="0"/>
              <a:t>Journal of consulting and clinical psychology</a:t>
            </a:r>
            <a:r>
              <a:rPr lang="en-US" sz="1200" dirty="0"/>
              <a:t>, </a:t>
            </a:r>
            <a:r>
              <a:rPr lang="en-US" sz="1200" i="1" dirty="0"/>
              <a:t>71</a:t>
            </a:r>
            <a:r>
              <a:rPr lang="en-US" sz="1200" dirty="0"/>
              <a:t>(2), 320.</a:t>
            </a:r>
          </a:p>
        </p:txBody>
      </p:sp>
    </p:spTree>
    <p:extLst>
      <p:ext uri="{BB962C8B-B14F-4D97-AF65-F5344CB8AC3E}">
        <p14:creationId xmlns:p14="http://schemas.microsoft.com/office/powerpoint/2010/main" val="17553680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Depression References</a:t>
            </a:r>
          </a:p>
        </p:txBody>
      </p:sp>
      <p:sp>
        <p:nvSpPr>
          <p:cNvPr id="3" name="Text Placeholder 2"/>
          <p:cNvSpPr>
            <a:spLocks noGrp="1"/>
          </p:cNvSpPr>
          <p:nvPr>
            <p:ph type="body" sz="quarter" idx="13"/>
          </p:nvPr>
        </p:nvSpPr>
        <p:spPr>
          <a:xfrm>
            <a:off x="539552" y="1954924"/>
            <a:ext cx="7756723" cy="2698212"/>
          </a:xfrm>
        </p:spPr>
        <p:txBody>
          <a:bodyPr/>
          <a:lstStyle/>
          <a:p>
            <a:r>
              <a:rPr lang="en-US" sz="1200" dirty="0" err="1"/>
              <a:t>Agabio</a:t>
            </a:r>
            <a:r>
              <a:rPr lang="en-US" sz="1200" dirty="0"/>
              <a:t>, R., </a:t>
            </a:r>
            <a:r>
              <a:rPr lang="en-US" sz="1200" dirty="0" err="1"/>
              <a:t>Trogu</a:t>
            </a:r>
            <a:r>
              <a:rPr lang="en-US" sz="1200" dirty="0"/>
              <a:t>, E., &amp; </a:t>
            </a:r>
            <a:r>
              <a:rPr lang="en-US" sz="1200" dirty="0" err="1"/>
              <a:t>Pani</a:t>
            </a:r>
            <a:r>
              <a:rPr lang="en-US" sz="1200" dirty="0"/>
              <a:t>, P. P. (2018). Antidepressants for the treatment of people with co‐occurring depression and alcohol dependence. </a:t>
            </a:r>
            <a:r>
              <a:rPr lang="en-US" sz="1200" i="1" dirty="0"/>
              <a:t>Cochrane Database of Systematic Reviews</a:t>
            </a:r>
            <a:r>
              <a:rPr lang="en-US" sz="1200" dirty="0"/>
              <a:t>, (4).</a:t>
            </a:r>
          </a:p>
          <a:p>
            <a:r>
              <a:rPr lang="en-US" sz="1200" dirty="0"/>
              <a:t>Hides, L., </a:t>
            </a:r>
            <a:r>
              <a:rPr lang="en-US" sz="1200" dirty="0" err="1"/>
              <a:t>Samet</a:t>
            </a:r>
            <a:r>
              <a:rPr lang="en-US" sz="1200" dirty="0"/>
              <a:t>, S., &amp; </a:t>
            </a:r>
            <a:r>
              <a:rPr lang="en-US" sz="1200" dirty="0" err="1"/>
              <a:t>Lubman</a:t>
            </a:r>
            <a:r>
              <a:rPr lang="en-US" sz="1200" dirty="0"/>
              <a:t>, D. I. (2010). Cognitive </a:t>
            </a:r>
            <a:r>
              <a:rPr lang="en-US" sz="1200" dirty="0" err="1"/>
              <a:t>behaviour</a:t>
            </a:r>
            <a:r>
              <a:rPr lang="en-US" sz="1200" dirty="0"/>
              <a:t> therapy (CBT) for the treatment of co‐occurring depression and substance use: Current evidence and directions for future research. </a:t>
            </a:r>
            <a:r>
              <a:rPr lang="en-US" sz="1200" i="1" dirty="0"/>
              <a:t>Drug and Alcohol Review</a:t>
            </a:r>
            <a:r>
              <a:rPr lang="en-US" sz="1200" dirty="0"/>
              <a:t>, </a:t>
            </a:r>
            <a:r>
              <a:rPr lang="en-US" sz="1200" i="1" dirty="0"/>
              <a:t>29</a:t>
            </a:r>
            <a:r>
              <a:rPr lang="en-US" sz="1200" dirty="0"/>
              <a:t>(5), 508-517.</a:t>
            </a:r>
          </a:p>
          <a:p>
            <a:r>
              <a:rPr lang="en-GB" sz="1200" dirty="0" err="1"/>
              <a:t>Mestre-Pintó</a:t>
            </a:r>
            <a:r>
              <a:rPr lang="en-GB" sz="1200" dirty="0"/>
              <a:t>, J. I., Domingo-</a:t>
            </a:r>
            <a:r>
              <a:rPr lang="en-GB" sz="1200" dirty="0" err="1"/>
              <a:t>Salvany</a:t>
            </a:r>
            <a:r>
              <a:rPr lang="en-GB" sz="1200" dirty="0"/>
              <a:t>, A., Martín-Santos, R., &amp; Torrens, M. (2014). Dual diagnosis screening interview to identify psychiatric comorbidity in substance users: development and validation of a brief instrument. </a:t>
            </a:r>
            <a:r>
              <a:rPr lang="en-GB" sz="1200" i="1" dirty="0"/>
              <a:t>European addiction research</a:t>
            </a:r>
            <a:r>
              <a:rPr lang="en-GB" sz="1200" dirty="0"/>
              <a:t>, </a:t>
            </a:r>
            <a:r>
              <a:rPr lang="en-GB" sz="1200" i="1" dirty="0"/>
              <a:t>20</a:t>
            </a:r>
            <a:r>
              <a:rPr lang="en-GB" sz="1200" dirty="0"/>
              <a:t>(1), 41-48.</a:t>
            </a:r>
          </a:p>
          <a:p>
            <a:r>
              <a:rPr lang="en-GB" sz="1200" dirty="0" err="1"/>
              <a:t>Pettinati</a:t>
            </a:r>
            <a:r>
              <a:rPr lang="en-GB" sz="1200" dirty="0"/>
              <a:t>, H. M., </a:t>
            </a:r>
            <a:r>
              <a:rPr lang="en-GB" sz="1200" dirty="0" err="1"/>
              <a:t>Oslin</a:t>
            </a:r>
            <a:r>
              <a:rPr lang="en-GB" sz="1200" dirty="0"/>
              <a:t>, D. W., </a:t>
            </a:r>
            <a:r>
              <a:rPr lang="en-GB" sz="1200" dirty="0" err="1"/>
              <a:t>Kampman</a:t>
            </a:r>
            <a:r>
              <a:rPr lang="en-GB" sz="1200" dirty="0"/>
              <a:t>, K. M., </a:t>
            </a:r>
            <a:r>
              <a:rPr lang="en-GB" sz="1200" dirty="0" err="1"/>
              <a:t>Dundon</a:t>
            </a:r>
            <a:r>
              <a:rPr lang="en-GB" sz="1200" dirty="0"/>
              <a:t>, W. D., </a:t>
            </a:r>
            <a:r>
              <a:rPr lang="en-GB" sz="1200" dirty="0" err="1"/>
              <a:t>Xie</a:t>
            </a:r>
            <a:r>
              <a:rPr lang="en-GB" sz="1200" dirty="0"/>
              <a:t>, H., </a:t>
            </a:r>
            <a:r>
              <a:rPr lang="en-GB" sz="1200" dirty="0" err="1"/>
              <a:t>Gallis</a:t>
            </a:r>
            <a:r>
              <a:rPr lang="en-GB" sz="1200" dirty="0"/>
              <a:t>, T. L., ... &amp; O'Brien, C. P. (2010). A double-blind, placebo-controlled trial combining sertraline and naltrexone for treating co-occurring depression and alcohol dependence. American Journal of Psychiatry, 167(6), 668-675.</a:t>
            </a:r>
          </a:p>
          <a:p>
            <a:r>
              <a:rPr lang="en-GB" sz="1200" dirty="0"/>
              <a:t>Tirado-Muñoz, J., </a:t>
            </a:r>
            <a:r>
              <a:rPr lang="en-GB" sz="1200" dirty="0" err="1"/>
              <a:t>Farré</a:t>
            </a:r>
            <a:r>
              <a:rPr lang="en-GB" sz="1200" dirty="0"/>
              <a:t>, A., </a:t>
            </a:r>
            <a:r>
              <a:rPr lang="en-GB" sz="1200" dirty="0" err="1"/>
              <a:t>Mestre-Pintó</a:t>
            </a:r>
            <a:r>
              <a:rPr lang="en-GB" sz="1200" dirty="0"/>
              <a:t>, J., </a:t>
            </a:r>
            <a:r>
              <a:rPr lang="en-GB" sz="1200" dirty="0" err="1"/>
              <a:t>Szerman</a:t>
            </a:r>
            <a:r>
              <a:rPr lang="en-GB" sz="1200" dirty="0"/>
              <a:t>, N., &amp; Torrens, M. (2018). Dual diagnosis in Depression: treatment recommendations. </a:t>
            </a:r>
            <a:r>
              <a:rPr lang="en-GB" sz="1200" i="1" dirty="0" err="1"/>
              <a:t>adicciones</a:t>
            </a:r>
            <a:r>
              <a:rPr lang="en-GB" sz="1200" dirty="0"/>
              <a:t>, </a:t>
            </a:r>
            <a:r>
              <a:rPr lang="en-GB" sz="1200" i="1" dirty="0"/>
              <a:t>30</a:t>
            </a:r>
            <a:r>
              <a:rPr lang="en-GB" sz="1200" dirty="0"/>
              <a:t>(1).</a:t>
            </a:r>
            <a:endParaRPr lang="en-US" sz="1200" dirty="0"/>
          </a:p>
        </p:txBody>
      </p:sp>
    </p:spTree>
    <p:extLst>
      <p:ext uri="{BB962C8B-B14F-4D97-AF65-F5344CB8AC3E}">
        <p14:creationId xmlns:p14="http://schemas.microsoft.com/office/powerpoint/2010/main" val="3575889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Anxiety - references</a:t>
            </a:r>
          </a:p>
        </p:txBody>
      </p:sp>
      <p:sp>
        <p:nvSpPr>
          <p:cNvPr id="3" name="Text Placeholder 2"/>
          <p:cNvSpPr>
            <a:spLocks noGrp="1"/>
          </p:cNvSpPr>
          <p:nvPr>
            <p:ph type="body" sz="quarter" idx="13"/>
          </p:nvPr>
        </p:nvSpPr>
        <p:spPr/>
        <p:txBody>
          <a:bodyPr/>
          <a:lstStyle/>
          <a:p>
            <a:r>
              <a:rPr lang="en-GB" sz="1200" dirty="0" err="1"/>
              <a:t>Baandrup</a:t>
            </a:r>
            <a:r>
              <a:rPr lang="en-GB" sz="1200" dirty="0"/>
              <a:t> L, </a:t>
            </a:r>
            <a:r>
              <a:rPr lang="en-GB" sz="1200" dirty="0" err="1"/>
              <a:t>Ebdrup</a:t>
            </a:r>
            <a:r>
              <a:rPr lang="en-GB" sz="1200" dirty="0"/>
              <a:t> </a:t>
            </a:r>
            <a:r>
              <a:rPr lang="en-GB" sz="1200" dirty="0" err="1"/>
              <a:t>BH</a:t>
            </a:r>
            <a:r>
              <a:rPr lang="en-GB" sz="1200" dirty="0"/>
              <a:t>, Rasmussen </a:t>
            </a:r>
            <a:r>
              <a:rPr lang="en-GB" sz="1200" dirty="0" err="1"/>
              <a:t>JØ</a:t>
            </a:r>
            <a:r>
              <a:rPr lang="en-GB" sz="1200" dirty="0"/>
              <a:t>, </a:t>
            </a:r>
            <a:r>
              <a:rPr lang="en-GB" sz="1200" dirty="0" err="1"/>
              <a:t>Lindschou</a:t>
            </a:r>
            <a:r>
              <a:rPr lang="en-GB" sz="1200" dirty="0"/>
              <a:t> J, </a:t>
            </a:r>
            <a:r>
              <a:rPr lang="en-GB" sz="1200" dirty="0" err="1"/>
              <a:t>Gluud</a:t>
            </a:r>
            <a:r>
              <a:rPr lang="en-GB" sz="1200" dirty="0"/>
              <a:t> C, </a:t>
            </a:r>
            <a:r>
              <a:rPr lang="en-GB" sz="1200" dirty="0" err="1"/>
              <a:t>Glenthøj</a:t>
            </a:r>
            <a:r>
              <a:rPr lang="en-GB" sz="1200" dirty="0"/>
              <a:t> BY. Pharmacological interventions for benzodiazepine discontinuation in chronic benzodiazepine users. Cochrane Database of Systematic Reviews 2018, Issue 3. Art. No.: CD011481. </a:t>
            </a:r>
            <a:r>
              <a:rPr lang="en-GB" sz="1200" dirty="0" err="1"/>
              <a:t>DOI</a:t>
            </a:r>
            <a:r>
              <a:rPr lang="en-GB" sz="1200" dirty="0"/>
              <a:t>: 10.1002/14651858.CD011481.pub2.</a:t>
            </a:r>
          </a:p>
          <a:p>
            <a:r>
              <a:rPr lang="en-GB" sz="1200" dirty="0"/>
              <a:t>Busto, </a:t>
            </a:r>
            <a:r>
              <a:rPr lang="en-GB" sz="1200" dirty="0" err="1"/>
              <a:t>U.E</a:t>
            </a:r>
            <a:r>
              <a:rPr lang="en-GB" sz="1200" dirty="0"/>
              <a:t>., </a:t>
            </a:r>
            <a:r>
              <a:rPr lang="en-GB" sz="1200" dirty="0" err="1"/>
              <a:t>Sykora</a:t>
            </a:r>
            <a:r>
              <a:rPr lang="en-GB" sz="1200" dirty="0"/>
              <a:t>, K. &amp; Sellers, </a:t>
            </a:r>
            <a:r>
              <a:rPr lang="en-GB" sz="1200" dirty="0" err="1"/>
              <a:t>E.M</a:t>
            </a:r>
            <a:r>
              <a:rPr lang="en-GB" sz="1200" dirty="0"/>
              <a:t>. (1989). A clinical scale to assess benzodiazepine withdrawal. Journal of Clinical Psychopharmacology, 9 (6), 412–416. </a:t>
            </a:r>
          </a:p>
          <a:p>
            <a:r>
              <a:rPr lang="en-GB" sz="1200" dirty="0"/>
              <a:t>Darker  CD, Sweeney  BP, Barry  JM, Farrell  MF, Donnelly‐Swift  E. Psychosocial interventions for benzodiazepine harmful use, abuse or dependence. Cochrane Database of Systematic Reviews 2015, Issue 5. Art. No.: CD009652. </a:t>
            </a:r>
            <a:r>
              <a:rPr lang="en-GB" sz="1200" dirty="0" err="1"/>
              <a:t>DOI</a:t>
            </a:r>
            <a:r>
              <a:rPr lang="en-GB" sz="1200" dirty="0"/>
              <a:t>: 10.1002/14651858.CD009652.pub2.</a:t>
            </a:r>
          </a:p>
          <a:p>
            <a:r>
              <a:rPr lang="en-GB" sz="1200" dirty="0" err="1"/>
              <a:t>Gimeno</a:t>
            </a:r>
            <a:r>
              <a:rPr lang="en-GB" sz="1200" dirty="0"/>
              <a:t>, C., Dorado, M. L., </a:t>
            </a:r>
            <a:r>
              <a:rPr lang="en-GB" sz="1200" dirty="0" err="1"/>
              <a:t>Roncero</a:t>
            </a:r>
            <a:r>
              <a:rPr lang="en-GB" sz="1200" dirty="0"/>
              <a:t>, C., </a:t>
            </a:r>
            <a:r>
              <a:rPr lang="en-GB" sz="1200" dirty="0" err="1"/>
              <a:t>Szerman</a:t>
            </a:r>
            <a:r>
              <a:rPr lang="en-GB" sz="1200" dirty="0"/>
              <a:t>, N., Vega, P., </a:t>
            </a:r>
            <a:r>
              <a:rPr lang="en-GB" sz="1200" dirty="0" err="1"/>
              <a:t>Balanzá-Martínez</a:t>
            </a:r>
            <a:r>
              <a:rPr lang="en-GB" sz="1200" dirty="0"/>
              <a:t>, V., &amp; Alvarez, F. J. (2017). Treatment of comorbid alcohol dependence and anxiety disorder: review of the scientific evidence and recommendations for treatment. Frontiers in psychiatry, 8, 1730.</a:t>
            </a:r>
          </a:p>
          <a:p>
            <a:r>
              <a:rPr lang="en-GB" sz="1200" dirty="0"/>
              <a:t>Kushner, M. G., Maurer, E. W., </a:t>
            </a:r>
            <a:r>
              <a:rPr lang="en-GB" sz="1200" dirty="0" err="1"/>
              <a:t>Thuras</a:t>
            </a:r>
            <a:r>
              <a:rPr lang="en-GB" sz="1200" dirty="0"/>
              <a:t>, P., Donahue, C., Frye, B., </a:t>
            </a:r>
            <a:r>
              <a:rPr lang="en-GB" sz="1200" dirty="0" err="1"/>
              <a:t>Menary</a:t>
            </a:r>
            <a:r>
              <a:rPr lang="en-GB" sz="1200" dirty="0"/>
              <a:t>, K. R., ... &amp; Van Demark, J. (2013). Hybrid cognitive </a:t>
            </a:r>
            <a:r>
              <a:rPr lang="en-GB" sz="1200" dirty="0" err="1"/>
              <a:t>behavioral</a:t>
            </a:r>
            <a:r>
              <a:rPr lang="en-GB" sz="1200" dirty="0"/>
              <a:t> therapy versus relaxation training for co-occurring anxiety and alcohol disorder: A randomized clinical trial. Journal of consulting and clinical psychology, 81(3), 429.</a:t>
            </a:r>
          </a:p>
          <a:p>
            <a:r>
              <a:rPr lang="en-GB" sz="1200" dirty="0"/>
              <a:t>McHugh, R. Kathryn. "Treatment of co-occurring anxiety disorders and substance use disorders." Harvard review of psychiatry 23.2 (2015): 99.</a:t>
            </a:r>
          </a:p>
          <a:p>
            <a:endParaRPr lang="en-GB" sz="1200" dirty="0"/>
          </a:p>
        </p:txBody>
      </p:sp>
    </p:spTree>
    <p:extLst>
      <p:ext uri="{BB962C8B-B14F-4D97-AF65-F5344CB8AC3E}">
        <p14:creationId xmlns:p14="http://schemas.microsoft.com/office/powerpoint/2010/main" val="37067725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PTSD</a:t>
            </a:r>
            <a:r>
              <a:rPr lang="en-GB" dirty="0"/>
              <a:t> references </a:t>
            </a:r>
          </a:p>
        </p:txBody>
      </p:sp>
      <p:sp>
        <p:nvSpPr>
          <p:cNvPr id="3" name="Text Placeholder 2"/>
          <p:cNvSpPr>
            <a:spLocks noGrp="1"/>
          </p:cNvSpPr>
          <p:nvPr>
            <p:ph type="body" sz="quarter" idx="13"/>
          </p:nvPr>
        </p:nvSpPr>
        <p:spPr/>
        <p:txBody>
          <a:bodyPr/>
          <a:lstStyle/>
          <a:p>
            <a:r>
              <a:rPr lang="en-GB" sz="1200" dirty="0"/>
              <a:t>Goldstein, R. B., Smith, S. M., Chou, S. P., </a:t>
            </a:r>
            <a:r>
              <a:rPr lang="en-GB" sz="1200" dirty="0" err="1"/>
              <a:t>Saha</a:t>
            </a:r>
            <a:r>
              <a:rPr lang="en-GB" sz="1200" dirty="0"/>
              <a:t>, T. D., Jung, J., Zhang, H., ... &amp; Grant, B. F. (2016). The epidemiology of DSM-5 posttraumatic stress disorder in the United States: results from the National Epidemiologic Survey on Alcohol and Related Conditions-III. Social psychiatry and psychiatric epidemiology, 51(8), 1137-1148.</a:t>
            </a:r>
          </a:p>
          <a:p>
            <a:r>
              <a:rPr lang="en-GB" sz="1200" dirty="0"/>
              <a:t>Hoskins, Mathew, et al. "Pharmacotherapy for post-traumatic stress disorder: systematic review and meta-analysis." The British Journal of Psychiatry 206.2 (2015): 93-100.</a:t>
            </a:r>
          </a:p>
          <a:p>
            <a:r>
              <a:rPr lang="en-US" sz="1200" dirty="0"/>
              <a:t>National Institute for Health and Care Excellence (2018). Post-traumatic stress disorder NG 116. (2018). London: National Institute for Health and Care Excellence.</a:t>
            </a:r>
          </a:p>
          <a:p>
            <a:r>
              <a:rPr lang="en-GB" sz="1200" dirty="0"/>
              <a:t>Petrakis, I. L., Poling, J., Levinson, C., </a:t>
            </a:r>
            <a:r>
              <a:rPr lang="en-GB" sz="1200" dirty="0" err="1"/>
              <a:t>Nich</a:t>
            </a:r>
            <a:r>
              <a:rPr lang="en-GB" sz="1200" dirty="0"/>
              <a:t>, C., Carroll, K., </a:t>
            </a:r>
            <a:r>
              <a:rPr lang="en-GB" sz="1200" dirty="0" err="1"/>
              <a:t>Ralevski</a:t>
            </a:r>
            <a:r>
              <a:rPr lang="en-GB" sz="1200" dirty="0"/>
              <a:t>, E., &amp; </a:t>
            </a:r>
            <a:r>
              <a:rPr lang="en-GB" sz="1200" dirty="0" err="1"/>
              <a:t>Rounsaville</a:t>
            </a:r>
            <a:r>
              <a:rPr lang="en-GB" sz="1200" dirty="0"/>
              <a:t>, B. (2006). Naltrexone and disulfiram in patients with alcohol dependence and comorbid post-traumatic stress disorder. Biological Psychiatry, 60(7), 777-783. </a:t>
            </a:r>
          </a:p>
          <a:p>
            <a:r>
              <a:rPr lang="en-GB" sz="1200" dirty="0"/>
              <a:t>Roberts, N. P., Roberts, P. A., Jones, N., &amp; </a:t>
            </a:r>
            <a:r>
              <a:rPr lang="en-GB" sz="1200" dirty="0" err="1"/>
              <a:t>Bisson</a:t>
            </a:r>
            <a:r>
              <a:rPr lang="en-GB" sz="1200" dirty="0"/>
              <a:t>, J. I. (2015). Psychological interventions for post-traumatic stress disorder and comorbid substance use disorder: A systematic review and meta-analysis. Clinical psychology review, 38, 25-38.</a:t>
            </a:r>
          </a:p>
          <a:p>
            <a:endParaRPr lang="en-GB" dirty="0"/>
          </a:p>
        </p:txBody>
      </p:sp>
    </p:spTree>
    <p:extLst>
      <p:ext uri="{BB962C8B-B14F-4D97-AF65-F5344CB8AC3E}">
        <p14:creationId xmlns:p14="http://schemas.microsoft.com/office/powerpoint/2010/main" val="4022323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ADHD - references</a:t>
            </a:r>
          </a:p>
        </p:txBody>
      </p:sp>
      <p:sp>
        <p:nvSpPr>
          <p:cNvPr id="3" name="Text Placeholder 2"/>
          <p:cNvSpPr>
            <a:spLocks noGrp="1"/>
          </p:cNvSpPr>
          <p:nvPr>
            <p:ph type="body" sz="quarter" idx="13"/>
          </p:nvPr>
        </p:nvSpPr>
        <p:spPr>
          <a:xfrm>
            <a:off x="457200" y="1704975"/>
            <a:ext cx="7931224" cy="3706324"/>
          </a:xfrm>
        </p:spPr>
        <p:txBody>
          <a:bodyPr/>
          <a:lstStyle/>
          <a:p>
            <a:r>
              <a:rPr lang="en-GB" sz="1200" dirty="0" err="1"/>
              <a:t>Crunelle</a:t>
            </a:r>
            <a:r>
              <a:rPr lang="en-GB" sz="1200" dirty="0"/>
              <a:t>, C. L., Van Den Brink, W., </a:t>
            </a:r>
            <a:r>
              <a:rPr lang="en-GB" sz="1200" dirty="0" err="1"/>
              <a:t>Moggi</a:t>
            </a:r>
            <a:r>
              <a:rPr lang="en-GB" sz="1200" dirty="0"/>
              <a:t>, F., </a:t>
            </a:r>
            <a:r>
              <a:rPr lang="en-GB" sz="1200" dirty="0" err="1"/>
              <a:t>Konstenius</a:t>
            </a:r>
            <a:r>
              <a:rPr lang="en-GB" sz="1200" dirty="0"/>
              <a:t>, M., Franck, J., Levin, F. R., ... &amp; </a:t>
            </a:r>
            <a:r>
              <a:rPr lang="en-GB" sz="1200" dirty="0" err="1"/>
              <a:t>Schellekens</a:t>
            </a:r>
            <a:r>
              <a:rPr lang="en-GB" sz="1200" dirty="0"/>
              <a:t>, A. (2018). International consensus statement on screening, diagnosis and treatment of substance use disorder patients with comorbid attention Deficit/Hyperactivity disorder. European addiction research, 24(1), 43-51.</a:t>
            </a:r>
          </a:p>
          <a:p>
            <a:r>
              <a:rPr lang="en-GB" sz="1200" dirty="0"/>
              <a:t>Lee, N. K., Jenner, L., </a:t>
            </a:r>
            <a:r>
              <a:rPr lang="en-GB" sz="1200" dirty="0" err="1"/>
              <a:t>Harney</a:t>
            </a:r>
            <a:r>
              <a:rPr lang="en-GB" sz="1200" dirty="0"/>
              <a:t>, A., &amp; Cameron, J. (2018). Pharmacotherapy for amphetamine dependence: A systematic review. </a:t>
            </a:r>
            <a:r>
              <a:rPr lang="en-GB" sz="1200" i="1" dirty="0"/>
              <a:t>Drug and alcohol dependence</a:t>
            </a:r>
            <a:r>
              <a:rPr lang="en-GB" sz="1200" dirty="0"/>
              <a:t>.</a:t>
            </a:r>
          </a:p>
          <a:p>
            <a:r>
              <a:rPr lang="en-GB" sz="1200" dirty="0"/>
              <a:t>Martinez-Raga, J., Knecht, C., De Alvaro, R., </a:t>
            </a:r>
            <a:r>
              <a:rPr lang="en-GB" sz="1200" dirty="0" err="1"/>
              <a:t>Szerman</a:t>
            </a:r>
            <a:r>
              <a:rPr lang="en-GB" sz="1200" dirty="0"/>
              <a:t>, N., &amp; Ruiz, P. (2013). Addressing dual diagnosis patients suffering from attention-deficit hyperactivity disorders and comorbid substance use disorders: A review of treatment considerations. </a:t>
            </a:r>
            <a:r>
              <a:rPr lang="en-GB" sz="1200" i="1" dirty="0"/>
              <a:t>Addictive Disorders &amp; Their Treatment</a:t>
            </a:r>
            <a:r>
              <a:rPr lang="en-GB" sz="1200" dirty="0"/>
              <a:t>, </a:t>
            </a:r>
            <a:r>
              <a:rPr lang="en-GB" sz="1200" i="1" dirty="0"/>
              <a:t>12</a:t>
            </a:r>
            <a:r>
              <a:rPr lang="en-GB" sz="1200" dirty="0"/>
              <a:t>(4), 213-230.</a:t>
            </a:r>
          </a:p>
          <a:p>
            <a:r>
              <a:rPr lang="en-US" sz="1200" dirty="0"/>
              <a:t>National Institute for Health and Care Excellence. </a:t>
            </a:r>
            <a:r>
              <a:rPr lang="en-GB" sz="1200" dirty="0"/>
              <a:t>(2018). Attention deficit hyperactivity disorder: diagnosis and management NG87.</a:t>
            </a:r>
            <a:r>
              <a:rPr lang="en-US" sz="1200" dirty="0"/>
              <a:t> •	London: National Institute for Health and Care Excellence.</a:t>
            </a:r>
            <a:endParaRPr lang="en-GB" sz="1200" dirty="0"/>
          </a:p>
          <a:p>
            <a:r>
              <a:rPr lang="en-GB" sz="1200" dirty="0" err="1"/>
              <a:t>Osland</a:t>
            </a:r>
            <a:r>
              <a:rPr lang="en-GB" sz="1200" dirty="0"/>
              <a:t>, S., Hirsch, L., &amp; </a:t>
            </a:r>
            <a:r>
              <a:rPr lang="en-GB" sz="1200" dirty="0" err="1"/>
              <a:t>Pringsheim</a:t>
            </a:r>
            <a:r>
              <a:rPr lang="en-GB" sz="1200" dirty="0"/>
              <a:t>, T. (2017). Smoking, alcohol and drug use in youth and adults with attention-deficit hyperactivity disorder. </a:t>
            </a:r>
            <a:r>
              <a:rPr lang="en-GB" sz="1200" dirty="0" err="1"/>
              <a:t>BJPsych</a:t>
            </a:r>
            <a:r>
              <a:rPr lang="en-GB" sz="1200" dirty="0"/>
              <a:t> open, 3(3), 141-146.</a:t>
            </a:r>
          </a:p>
          <a:p>
            <a:r>
              <a:rPr lang="en-GB" sz="1200" dirty="0"/>
              <a:t>Van de </a:t>
            </a:r>
            <a:r>
              <a:rPr lang="en-GB" sz="1200" dirty="0" err="1"/>
              <a:t>Glind</a:t>
            </a:r>
            <a:r>
              <a:rPr lang="en-GB" sz="1200" dirty="0"/>
              <a:t>, G., van den Brink, W., </a:t>
            </a:r>
            <a:r>
              <a:rPr lang="en-GB" sz="1200" dirty="0" err="1"/>
              <a:t>Koeter</a:t>
            </a:r>
            <a:r>
              <a:rPr lang="en-GB" sz="1200" dirty="0"/>
              <a:t>, M. W., </a:t>
            </a:r>
            <a:r>
              <a:rPr lang="en-GB" sz="1200" dirty="0" err="1"/>
              <a:t>Carpentier</a:t>
            </a:r>
            <a:r>
              <a:rPr lang="en-GB" sz="1200" dirty="0"/>
              <a:t>, P. J., van </a:t>
            </a:r>
            <a:r>
              <a:rPr lang="en-GB" sz="1200" dirty="0" err="1"/>
              <a:t>Emmerik</a:t>
            </a:r>
            <a:r>
              <a:rPr lang="en-GB" sz="1200" dirty="0"/>
              <a:t>-van </a:t>
            </a:r>
            <a:r>
              <a:rPr lang="en-GB" sz="1200" dirty="0" err="1"/>
              <a:t>Oortmerssen</a:t>
            </a:r>
            <a:r>
              <a:rPr lang="en-GB" sz="1200" dirty="0"/>
              <a:t>, K., Kaye, S., ... &amp; </a:t>
            </a:r>
            <a:r>
              <a:rPr lang="en-GB" sz="1200" dirty="0" err="1"/>
              <a:t>Moggi</a:t>
            </a:r>
            <a:r>
              <a:rPr lang="en-GB" sz="1200" dirty="0"/>
              <a:t>, F. (2013). Validity of the Adult ADHD Self-Report Scale (ASRS) as a screener for adult ADHD in treatment seeking substance use disorder patients. Drug and alcohol dependence, 132(3), 587-596.</a:t>
            </a:r>
          </a:p>
          <a:p>
            <a:r>
              <a:rPr lang="en-GB" sz="1200" dirty="0"/>
              <a:t>van </a:t>
            </a:r>
            <a:r>
              <a:rPr lang="en-GB" sz="1200" dirty="0" err="1"/>
              <a:t>Emmerik</a:t>
            </a:r>
            <a:r>
              <a:rPr lang="en-GB" sz="1200" dirty="0"/>
              <a:t>‐van </a:t>
            </a:r>
            <a:r>
              <a:rPr lang="en-GB" sz="1200" dirty="0" err="1"/>
              <a:t>Oortmerssen</a:t>
            </a:r>
            <a:r>
              <a:rPr lang="en-GB" sz="1200" dirty="0"/>
              <a:t>, K., van de </a:t>
            </a:r>
            <a:r>
              <a:rPr lang="en-GB" sz="1200" dirty="0" err="1"/>
              <a:t>Glind</a:t>
            </a:r>
            <a:r>
              <a:rPr lang="en-GB" sz="1200" dirty="0"/>
              <a:t>, G., </a:t>
            </a:r>
            <a:r>
              <a:rPr lang="en-GB" sz="1200" dirty="0" err="1"/>
              <a:t>Koeter</a:t>
            </a:r>
            <a:r>
              <a:rPr lang="en-GB" sz="1200" dirty="0"/>
              <a:t>, M. W., </a:t>
            </a:r>
            <a:r>
              <a:rPr lang="en-GB" sz="1200" dirty="0" err="1"/>
              <a:t>Allsop</a:t>
            </a:r>
            <a:r>
              <a:rPr lang="en-GB" sz="1200" dirty="0"/>
              <a:t>, S., </a:t>
            </a:r>
            <a:r>
              <a:rPr lang="en-GB" sz="1200" dirty="0" err="1"/>
              <a:t>Auriacombe</a:t>
            </a:r>
            <a:r>
              <a:rPr lang="en-GB" sz="1200" dirty="0"/>
              <a:t>, M., </a:t>
            </a:r>
            <a:r>
              <a:rPr lang="en-GB" sz="1200" dirty="0" err="1"/>
              <a:t>Barta</a:t>
            </a:r>
            <a:r>
              <a:rPr lang="en-GB" sz="1200" dirty="0"/>
              <a:t>, C., ... &amp; Casas, M. (2014). Psychiatric comorbidity in treatment‐seeking substance use disorder patients with and without attention deficit hyperactivity disorder: results of the </a:t>
            </a:r>
            <a:r>
              <a:rPr lang="en-GB" sz="1200" dirty="0" err="1"/>
              <a:t>IASP</a:t>
            </a:r>
            <a:r>
              <a:rPr lang="en-GB" sz="1200" dirty="0"/>
              <a:t> study. Addiction, 109(2), 262-272.</a:t>
            </a:r>
          </a:p>
          <a:p>
            <a:r>
              <a:rPr lang="en-GB" sz="1200" dirty="0"/>
              <a:t>van </a:t>
            </a:r>
            <a:r>
              <a:rPr lang="en-GB" sz="1200" dirty="0" err="1"/>
              <a:t>Emmerik</a:t>
            </a:r>
            <a:r>
              <a:rPr lang="en-GB" sz="1200" dirty="0"/>
              <a:t>-van </a:t>
            </a:r>
            <a:r>
              <a:rPr lang="en-GB" sz="1200" dirty="0" err="1"/>
              <a:t>Oortmerssen</a:t>
            </a:r>
            <a:r>
              <a:rPr lang="en-GB" sz="1200" dirty="0"/>
              <a:t>, K., van de </a:t>
            </a:r>
            <a:r>
              <a:rPr lang="en-GB" sz="1200" dirty="0" err="1"/>
              <a:t>Glind</a:t>
            </a:r>
            <a:r>
              <a:rPr lang="en-GB" sz="1200" dirty="0"/>
              <a:t>, G., van den Brink, W., Smit, F., </a:t>
            </a:r>
            <a:r>
              <a:rPr lang="en-GB" sz="1200" dirty="0" err="1"/>
              <a:t>Crunelle</a:t>
            </a:r>
            <a:r>
              <a:rPr lang="en-GB" sz="1200" dirty="0"/>
              <a:t>, C. L., </a:t>
            </a:r>
            <a:r>
              <a:rPr lang="en-GB" sz="1200" dirty="0" err="1"/>
              <a:t>Swets</a:t>
            </a:r>
            <a:r>
              <a:rPr lang="en-GB" sz="1200" dirty="0"/>
              <a:t>, M., &amp; </a:t>
            </a:r>
            <a:r>
              <a:rPr lang="en-GB" sz="1200" dirty="0" err="1"/>
              <a:t>Schoevers</a:t>
            </a:r>
            <a:r>
              <a:rPr lang="en-GB" sz="1200" dirty="0"/>
              <a:t>, R. A. (2012). Prevalence of attention-deficit hyperactivity disorder in substance use disorder patients: a meta-analysis and meta-regression analysis. Drug and alcohol dependence, 122(1-2), 11-19.</a:t>
            </a:r>
          </a:p>
          <a:p>
            <a:r>
              <a:rPr lang="en-GB" sz="1200" dirty="0"/>
              <a:t>van </a:t>
            </a:r>
            <a:r>
              <a:rPr lang="en-GB" sz="1200" dirty="0" err="1"/>
              <a:t>Emmerik</a:t>
            </a:r>
            <a:r>
              <a:rPr lang="en-GB" sz="1200" dirty="0"/>
              <a:t>-van </a:t>
            </a:r>
            <a:r>
              <a:rPr lang="en-GB" sz="1200" dirty="0" err="1"/>
              <a:t>Oortmerssen</a:t>
            </a:r>
            <a:r>
              <a:rPr lang="en-GB" sz="1200" dirty="0"/>
              <a:t>, K., </a:t>
            </a:r>
            <a:r>
              <a:rPr lang="en-GB" sz="1200" dirty="0" err="1"/>
              <a:t>Vedel</a:t>
            </a:r>
            <a:r>
              <a:rPr lang="en-GB" sz="1200" dirty="0"/>
              <a:t>, E., Kramer, F. J., </a:t>
            </a:r>
            <a:r>
              <a:rPr lang="en-GB" sz="1200" dirty="0" err="1"/>
              <a:t>Blankers</a:t>
            </a:r>
            <a:r>
              <a:rPr lang="en-GB" sz="1200" dirty="0"/>
              <a:t>, M., Dekker, J. J., van den Brink, W., &amp; </a:t>
            </a:r>
            <a:r>
              <a:rPr lang="en-GB" sz="1200" dirty="0" err="1"/>
              <a:t>Schoevers</a:t>
            </a:r>
            <a:r>
              <a:rPr lang="en-GB" sz="1200" dirty="0"/>
              <a:t>, R. A. (2019). Integrated cognitive </a:t>
            </a:r>
            <a:r>
              <a:rPr lang="en-GB" sz="1200" dirty="0" err="1"/>
              <a:t>behavioral</a:t>
            </a:r>
            <a:r>
              <a:rPr lang="en-GB" sz="1200" dirty="0"/>
              <a:t> therapy for ADHD in adult substance use disorder patients: results of a randomized clinical trial. Drug and alcohol dependence, 197, 28-36.</a:t>
            </a:r>
          </a:p>
          <a:p>
            <a:pPr marL="0" indent="0">
              <a:buNone/>
            </a:pPr>
            <a:endParaRPr lang="en-GB" dirty="0"/>
          </a:p>
          <a:p>
            <a:endParaRPr lang="en-GB" dirty="0"/>
          </a:p>
          <a:p>
            <a:endParaRPr lang="en-GB" sz="1200" dirty="0"/>
          </a:p>
        </p:txBody>
      </p:sp>
    </p:spTree>
    <p:extLst>
      <p:ext uri="{BB962C8B-B14F-4D97-AF65-F5344CB8AC3E}">
        <p14:creationId xmlns:p14="http://schemas.microsoft.com/office/powerpoint/2010/main" val="1591002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785757"/>
            <a:ext cx="7772400" cy="679449"/>
          </a:xfrm>
        </p:spPr>
        <p:txBody>
          <a:bodyPr>
            <a:normAutofit/>
          </a:bodyPr>
          <a:lstStyle/>
          <a:p>
            <a:r>
              <a:rPr lang="en-GB" dirty="0"/>
              <a:t>Terminology in use</a:t>
            </a:r>
          </a:p>
        </p:txBody>
      </p:sp>
      <p:sp>
        <p:nvSpPr>
          <p:cNvPr id="3" name="Content Placeholder 2"/>
          <p:cNvSpPr>
            <a:spLocks noGrp="1"/>
          </p:cNvSpPr>
          <p:nvPr>
            <p:ph type="body" sz="quarter" idx="13"/>
          </p:nvPr>
        </p:nvSpPr>
        <p:spPr>
          <a:xfrm>
            <a:off x="179512" y="1628800"/>
            <a:ext cx="8856984" cy="4536504"/>
          </a:xfrm>
        </p:spPr>
        <p:txBody>
          <a:bodyPr>
            <a:normAutofit fontScale="70000" lnSpcReduction="20000"/>
          </a:bodyPr>
          <a:lstStyle/>
          <a:p>
            <a:r>
              <a:rPr lang="en-GB" b="1" dirty="0"/>
              <a:t>Dual Diagnosis </a:t>
            </a:r>
          </a:p>
          <a:p>
            <a:pPr lvl="1"/>
            <a:r>
              <a:rPr lang="en-GB" dirty="0"/>
              <a:t>World Health Organisation</a:t>
            </a:r>
          </a:p>
          <a:p>
            <a:pPr lvl="1"/>
            <a:r>
              <a:rPr lang="en-GB" dirty="0"/>
              <a:t>A general term referring to comorbidity or the co-occurrence in the same individual of a psychoactive substance use disorder and another psychiatric disorder </a:t>
            </a:r>
          </a:p>
          <a:p>
            <a:r>
              <a:rPr lang="en-GB" b="1" dirty="0"/>
              <a:t>Coexisting severe mental illness and substance misuse</a:t>
            </a:r>
            <a:r>
              <a:rPr lang="en-GB" dirty="0"/>
              <a:t>: community health and social care services </a:t>
            </a:r>
          </a:p>
          <a:p>
            <a:pPr lvl="1"/>
            <a:r>
              <a:rPr lang="en-GB" dirty="0"/>
              <a:t>NICE guideline [NG58]  2016 </a:t>
            </a:r>
          </a:p>
          <a:p>
            <a:r>
              <a:rPr lang="en-US" b="1" dirty="0"/>
              <a:t>Comorbidity of substance use and mental disorders in Europe</a:t>
            </a:r>
          </a:p>
          <a:p>
            <a:pPr lvl="1"/>
            <a:r>
              <a:rPr lang="en-US" dirty="0"/>
              <a:t> The European Monitoring Centre for Drugs and Drug Addiction </a:t>
            </a:r>
            <a:endParaRPr lang="en-US" b="1" dirty="0"/>
          </a:p>
          <a:p>
            <a:r>
              <a:rPr lang="en-GB" dirty="0"/>
              <a:t>Guidelines on the management of </a:t>
            </a:r>
            <a:r>
              <a:rPr lang="en-GB" b="1" dirty="0"/>
              <a:t>co-occurring alcohol and other drug and mental health conditions in alcohol and other drug treatment Settings</a:t>
            </a:r>
            <a:r>
              <a:rPr lang="en-GB" dirty="0"/>
              <a:t> </a:t>
            </a:r>
          </a:p>
          <a:p>
            <a:pPr lvl="1"/>
            <a:r>
              <a:rPr lang="en-US" dirty="0"/>
              <a:t>National Drug and Alcohol Research Centre University of New South Wales</a:t>
            </a:r>
          </a:p>
          <a:p>
            <a:r>
              <a:rPr lang="en-GB" dirty="0" err="1"/>
              <a:t>SAMHSA</a:t>
            </a:r>
            <a:r>
              <a:rPr lang="en-GB" dirty="0"/>
              <a:t> (</a:t>
            </a:r>
            <a:r>
              <a:rPr lang="en-US" dirty="0"/>
              <a:t>Substance Abuse and Mental Health Services Administration </a:t>
            </a:r>
            <a:r>
              <a:rPr lang="en-US" b="1" dirty="0"/>
              <a:t>) </a:t>
            </a:r>
            <a:r>
              <a:rPr lang="en-US" dirty="0"/>
              <a:t>USA</a:t>
            </a:r>
          </a:p>
          <a:p>
            <a:pPr lvl="1"/>
            <a:r>
              <a:rPr lang="en-US" dirty="0"/>
              <a:t>“When primary conditions simultaneously co-occur with substance use disorders, they are referred to as comorbidities”</a:t>
            </a:r>
            <a:endParaRPr lang="en-GB" dirty="0"/>
          </a:p>
        </p:txBody>
      </p:sp>
      <p:sp>
        <p:nvSpPr>
          <p:cNvPr id="4" name="TextBox 3"/>
          <p:cNvSpPr txBox="1"/>
          <p:nvPr/>
        </p:nvSpPr>
        <p:spPr>
          <a:xfrm>
            <a:off x="7092280" y="6165304"/>
            <a:ext cx="1296144" cy="369332"/>
          </a:xfrm>
          <a:prstGeom prst="rect">
            <a:avLst/>
          </a:prstGeom>
          <a:noFill/>
        </p:spPr>
        <p:txBody>
          <a:bodyPr wrap="square" rtlCol="0">
            <a:spAutoFit/>
          </a:bodyPr>
          <a:lstStyle/>
          <a:p>
            <a:r>
              <a:rPr lang="en-GB" dirty="0"/>
              <a:t>WHO</a:t>
            </a:r>
          </a:p>
        </p:txBody>
      </p:sp>
    </p:spTree>
    <p:extLst>
      <p:ext uri="{BB962C8B-B14F-4D97-AF65-F5344CB8AC3E}">
        <p14:creationId xmlns:p14="http://schemas.microsoft.com/office/powerpoint/2010/main" val="2363037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834" y="1172496"/>
            <a:ext cx="6505793" cy="5685504"/>
          </a:xfrm>
          <a:prstGeom prst="rect">
            <a:avLst/>
          </a:prstGeom>
        </p:spPr>
      </p:pic>
      <p:sp>
        <p:nvSpPr>
          <p:cNvPr id="4" name="TextBox 3"/>
          <p:cNvSpPr txBox="1"/>
          <p:nvPr/>
        </p:nvSpPr>
        <p:spPr>
          <a:xfrm>
            <a:off x="251520" y="476673"/>
            <a:ext cx="4104456" cy="461665"/>
          </a:xfrm>
          <a:prstGeom prst="rect">
            <a:avLst/>
          </a:prstGeom>
          <a:noFill/>
        </p:spPr>
        <p:txBody>
          <a:bodyPr wrap="square" rtlCol="0">
            <a:spAutoFit/>
          </a:bodyPr>
          <a:lstStyle/>
          <a:p>
            <a:r>
              <a:rPr lang="en-GB" sz="2400" dirty="0"/>
              <a:t>Theoretical background</a:t>
            </a:r>
          </a:p>
        </p:txBody>
      </p:sp>
      <p:sp>
        <p:nvSpPr>
          <p:cNvPr id="5" name="TextBox 4"/>
          <p:cNvSpPr txBox="1"/>
          <p:nvPr/>
        </p:nvSpPr>
        <p:spPr>
          <a:xfrm>
            <a:off x="6518627" y="6581001"/>
            <a:ext cx="1241045" cy="276999"/>
          </a:xfrm>
          <a:prstGeom prst="rect">
            <a:avLst/>
          </a:prstGeom>
          <a:noFill/>
        </p:spPr>
        <p:txBody>
          <a:bodyPr wrap="none" rtlCol="0">
            <a:spAutoFit/>
          </a:bodyPr>
          <a:lstStyle/>
          <a:p>
            <a:r>
              <a:rPr lang="en-GB" sz="1200" dirty="0" err="1"/>
              <a:t>CADMHC</a:t>
            </a:r>
            <a:r>
              <a:rPr lang="en-GB" sz="1200" dirty="0"/>
              <a:t> 2016</a:t>
            </a:r>
          </a:p>
        </p:txBody>
      </p:sp>
    </p:spTree>
    <p:extLst>
      <p:ext uri="{BB962C8B-B14F-4D97-AF65-F5344CB8AC3E}">
        <p14:creationId xmlns:p14="http://schemas.microsoft.com/office/powerpoint/2010/main" val="328199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noFill/>
          <a:ln/>
        </p:spPr>
        <p:txBody>
          <a:bodyPr>
            <a:normAutofit fontScale="90000"/>
          </a:bodyPr>
          <a:lstStyle/>
          <a:p>
            <a:r>
              <a:rPr lang="en-GB" altLang="en-US" dirty="0"/>
              <a:t>Epidemiology -Methodological issues </a:t>
            </a:r>
          </a:p>
        </p:txBody>
      </p:sp>
      <p:sp>
        <p:nvSpPr>
          <p:cNvPr id="8195" name="Rectangle 3"/>
          <p:cNvSpPr>
            <a:spLocks noGrp="1" noChangeArrowheads="1"/>
          </p:cNvSpPr>
          <p:nvPr>
            <p:ph type="body" sz="quarter" idx="13"/>
          </p:nvPr>
        </p:nvSpPr>
        <p:spPr>
          <a:noFill/>
          <a:ln/>
        </p:spPr>
        <p:txBody>
          <a:bodyPr/>
          <a:lstStyle/>
          <a:p>
            <a:pPr marL="457200" indent="-457200">
              <a:buFontTx/>
              <a:buAutoNum type="arabicPlain"/>
            </a:pPr>
            <a:r>
              <a:rPr lang="en-GB" altLang="en-US" dirty="0"/>
              <a:t>Ascertainment and sampling</a:t>
            </a:r>
          </a:p>
          <a:p>
            <a:pPr marL="857250" lvl="1" indent="-457200">
              <a:buFont typeface="+mj-lt"/>
              <a:buAutoNum type="alphaLcPeriod"/>
            </a:pPr>
            <a:r>
              <a:rPr lang="en-GB" dirty="0"/>
              <a:t>General population /General hospitals /Patients in drug use services /Patients in mental health services /Drug users not seeking treatment/ Prison populations/ Homeless populations</a:t>
            </a:r>
            <a:endParaRPr lang="en-GB" altLang="en-US" dirty="0"/>
          </a:p>
          <a:p>
            <a:pPr>
              <a:buFontTx/>
              <a:buNone/>
            </a:pPr>
            <a:r>
              <a:rPr lang="en-GB" altLang="en-US" dirty="0"/>
              <a:t>2 		Sociodemographic characteristics e.g., age, 	gender </a:t>
            </a:r>
          </a:p>
          <a:p>
            <a:pPr>
              <a:buFontTx/>
              <a:buNone/>
            </a:pPr>
            <a:r>
              <a:rPr lang="en-GB" altLang="en-US" dirty="0"/>
              <a:t>3 		Assessment of substance misuse</a:t>
            </a:r>
          </a:p>
          <a:p>
            <a:pPr>
              <a:buFontTx/>
              <a:buNone/>
            </a:pPr>
            <a:r>
              <a:rPr lang="en-GB" altLang="en-US" dirty="0"/>
              <a:t>4 		Reliability of interview procedures</a:t>
            </a:r>
          </a:p>
          <a:p>
            <a:pPr>
              <a:buFontTx/>
              <a:buNone/>
            </a:pPr>
            <a:r>
              <a:rPr lang="en-GB" altLang="en-US" dirty="0"/>
              <a:t>5 		Medication  side effects/ compliance</a:t>
            </a:r>
          </a:p>
        </p:txBody>
      </p:sp>
      <p:sp>
        <p:nvSpPr>
          <p:cNvPr id="2" name="TextBox 1"/>
          <p:cNvSpPr txBox="1"/>
          <p:nvPr/>
        </p:nvSpPr>
        <p:spPr>
          <a:xfrm>
            <a:off x="6156176" y="6381328"/>
            <a:ext cx="1728192" cy="276999"/>
          </a:xfrm>
          <a:prstGeom prst="rect">
            <a:avLst/>
          </a:prstGeom>
          <a:noFill/>
        </p:spPr>
        <p:txBody>
          <a:bodyPr wrap="square" rtlCol="0">
            <a:spAutoFit/>
          </a:bodyPr>
          <a:lstStyle/>
          <a:p>
            <a:r>
              <a:rPr lang="en-GB" sz="1200" dirty="0" err="1"/>
              <a:t>CSUMDE</a:t>
            </a:r>
            <a:r>
              <a:rPr lang="en-GB" sz="1200" dirty="0"/>
              <a:t> 2015</a:t>
            </a:r>
          </a:p>
        </p:txBody>
      </p:sp>
    </p:spTree>
    <p:extLst>
      <p:ext uri="{BB962C8B-B14F-4D97-AF65-F5344CB8AC3E}">
        <p14:creationId xmlns:p14="http://schemas.microsoft.com/office/powerpoint/2010/main" val="1528418212"/>
      </p:ext>
    </p:extLst>
  </p:cSld>
  <p:clrMapOvr>
    <a:masterClrMapping/>
  </p:clrMapOvr>
  <p:transition/>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lcoholFinal4.potx" id="{8EE8F6AF-F07B-44CA-9076-23C245559A14}" vid="{7F632084-37AA-4DCC-9BEA-F7652534C10C}"/>
    </a:ext>
  </a:extLst>
</a:theme>
</file>

<file path=ppt/theme/theme2.xml><?xml version="1.0" encoding="utf-8"?>
<a:theme xmlns:a="http://schemas.openxmlformats.org/drawingml/2006/main" name="1_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lcoholFinal4.potx" id="{8EE8F6AF-F07B-44CA-9076-23C245559A14}" vid="{7F632084-37AA-4DCC-9BEA-F7652534C10C}"/>
    </a:ext>
  </a:extLst>
</a:theme>
</file>

<file path=ppt/theme/theme3.xml><?xml version="1.0" encoding="utf-8"?>
<a:theme xmlns:a="http://schemas.openxmlformats.org/drawingml/2006/main" name="2_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lcoholFinal4.potx" id="{8EE8F6AF-F07B-44CA-9076-23C245559A14}" vid="{7F632084-37AA-4DCC-9BEA-F7652534C1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20120</TotalTime>
  <Words>27931</Words>
  <Application>Microsoft Office PowerPoint</Application>
  <PresentationFormat>On-screen Show (4:3)</PresentationFormat>
  <Paragraphs>1866</Paragraphs>
  <Slides>68</Slides>
  <Notes>45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68</vt:i4>
      </vt:variant>
    </vt:vector>
  </HeadingPairs>
  <TitlesOfParts>
    <vt:vector size="76" baseType="lpstr">
      <vt:lpstr>ＭＳ Ｐゴシック</vt:lpstr>
      <vt:lpstr>Arial</vt:lpstr>
      <vt:lpstr>Calibri</vt:lpstr>
      <vt:lpstr>inherit</vt:lpstr>
      <vt:lpstr>Times New Roman</vt:lpstr>
      <vt:lpstr>Psychiatry Recruitment PP</vt:lpstr>
      <vt:lpstr>1_Psychiatry Recruitment PP</vt:lpstr>
      <vt:lpstr>2_Psychiatry Recruitment PP</vt:lpstr>
      <vt:lpstr>PowerPoint Presentation</vt:lpstr>
      <vt:lpstr>Insert name of the LEP</vt:lpstr>
      <vt:lpstr>Insert name of the LEP</vt:lpstr>
      <vt:lpstr>Insert name of the LEP</vt:lpstr>
      <vt:lpstr>Expert Led Session </vt:lpstr>
      <vt:lpstr>PowerPoint Presentation</vt:lpstr>
      <vt:lpstr>Terminology in use</vt:lpstr>
      <vt:lpstr>PowerPoint Presentation</vt:lpstr>
      <vt:lpstr>Epidemiology -Methodological issues </vt:lpstr>
      <vt:lpstr>PowerPoint Presentation</vt:lpstr>
      <vt:lpstr>PowerPoint Presentation</vt:lpstr>
      <vt:lpstr>Comorbidity alcohol or drug use in Community mental health team</vt:lpstr>
      <vt:lpstr>Comorbidity psychiatric illness in people  with drug or alcohol problems</vt:lpstr>
      <vt:lpstr>Substance/Medication-Induced  mental  disorder (DSM V)</vt:lpstr>
      <vt:lpstr>Diagnoses associated with substance class DSM 5</vt:lpstr>
      <vt:lpstr>PowerPoint Presentation</vt:lpstr>
      <vt:lpstr>Case Scenarios</vt:lpstr>
      <vt:lpstr>Psychosis case 1</vt:lpstr>
      <vt:lpstr>Psychosis case 1 key points</vt:lpstr>
      <vt:lpstr>Functional alterations  associated with cannabis use</vt:lpstr>
      <vt:lpstr>Psychosis case 2</vt:lpstr>
      <vt:lpstr>Psychosis case 2  key points</vt:lpstr>
      <vt:lpstr>Bipolar Affective disorder </vt:lpstr>
      <vt:lpstr>Bipolar Affective disorder key points </vt:lpstr>
      <vt:lpstr>Personality disorder case 1 </vt:lpstr>
      <vt:lpstr>Personality disorder case 1 key points</vt:lpstr>
      <vt:lpstr>Personality disorder case 2 </vt:lpstr>
      <vt:lpstr>Personality disorder case 2  key points</vt:lpstr>
      <vt:lpstr>Depression</vt:lpstr>
      <vt:lpstr>Depression key points</vt:lpstr>
      <vt:lpstr>Anxiety</vt:lpstr>
      <vt:lpstr>Anxiety key points</vt:lpstr>
      <vt:lpstr>PTSD</vt:lpstr>
      <vt:lpstr>PTSD key points</vt:lpstr>
      <vt:lpstr>ADHD</vt:lpstr>
      <vt:lpstr>ADHD –Learning points</vt:lpstr>
      <vt:lpstr>Neurocognition /ID</vt:lpstr>
      <vt:lpstr>Neurocognition/ID key learning points</vt:lpstr>
      <vt:lpstr>PowerPoint Presentation</vt:lpstr>
      <vt:lpstr>Eating disorder/OCD</vt:lpstr>
      <vt:lpstr>Eating disorder/OCD key learning points</vt:lpstr>
      <vt:lpstr>Expert Led Session </vt:lpstr>
      <vt:lpstr>Which of the following have not been used for misuse potential </vt:lpstr>
      <vt:lpstr>Which of the following have not been associated  with misuse potential </vt:lpstr>
      <vt:lpstr>Substance misuse</vt:lpstr>
      <vt:lpstr>Substance misuse</vt:lpstr>
      <vt:lpstr>Substance misuse</vt:lpstr>
      <vt:lpstr>Substance misuse</vt:lpstr>
      <vt:lpstr>Substance Misuse</vt:lpstr>
      <vt:lpstr>Substance Misuse</vt:lpstr>
      <vt:lpstr>Substance misuse</vt:lpstr>
      <vt:lpstr>Substance misuse</vt:lpstr>
      <vt:lpstr>Substance Misuse EMI</vt:lpstr>
      <vt:lpstr>Substance Misuse  EMI</vt:lpstr>
      <vt:lpstr>Substance Misuse EMI</vt:lpstr>
      <vt:lpstr>Substance Misuse EMI </vt:lpstr>
      <vt:lpstr>Supplementary slides References</vt:lpstr>
      <vt:lpstr>CIWA B</vt:lpstr>
      <vt:lpstr>PowerPoint Presentation</vt:lpstr>
      <vt:lpstr>PowerPoint Presentation</vt:lpstr>
      <vt:lpstr>Epidemiology references</vt:lpstr>
      <vt:lpstr>Psychosis - references</vt:lpstr>
      <vt:lpstr>Bipolar Affective Disorder - References </vt:lpstr>
      <vt:lpstr>Personality disorder - references</vt:lpstr>
      <vt:lpstr>Depression References</vt:lpstr>
      <vt:lpstr>Anxiety - references</vt:lpstr>
      <vt:lpstr>PTSD references </vt:lpstr>
      <vt:lpstr>ADHD -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PGHorgan</dc:creator>
  <cp:lastModifiedBy>Helen McEnerney</cp:lastModifiedBy>
  <cp:revision>739</cp:revision>
  <dcterms:created xsi:type="dcterms:W3CDTF">2015-07-03T12:39:56Z</dcterms:created>
  <dcterms:modified xsi:type="dcterms:W3CDTF">2020-07-08T09:17:43Z</dcterms:modified>
</cp:coreProperties>
</file>