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1"/>
  </p:notesMasterIdLst>
  <p:handoutMasterIdLst>
    <p:handoutMasterId r:id="rId52"/>
  </p:handoutMasterIdLst>
  <p:sldIdLst>
    <p:sldId id="256" r:id="rId2"/>
    <p:sldId id="282" r:id="rId3"/>
    <p:sldId id="284" r:id="rId4"/>
    <p:sldId id="296" r:id="rId5"/>
    <p:sldId id="297" r:id="rId6"/>
    <p:sldId id="298" r:id="rId7"/>
    <p:sldId id="299" r:id="rId8"/>
    <p:sldId id="300" r:id="rId9"/>
    <p:sldId id="301" r:id="rId10"/>
    <p:sldId id="302" r:id="rId11"/>
    <p:sldId id="303" r:id="rId12"/>
    <p:sldId id="304" r:id="rId13"/>
    <p:sldId id="306" r:id="rId14"/>
    <p:sldId id="307" r:id="rId15"/>
    <p:sldId id="308" r:id="rId16"/>
    <p:sldId id="310" r:id="rId17"/>
    <p:sldId id="312" r:id="rId18"/>
    <p:sldId id="313" r:id="rId19"/>
    <p:sldId id="314" r:id="rId20"/>
    <p:sldId id="315" r:id="rId21"/>
    <p:sldId id="316" r:id="rId22"/>
    <p:sldId id="319" r:id="rId23"/>
    <p:sldId id="320" r:id="rId24"/>
    <p:sldId id="321" r:id="rId25"/>
    <p:sldId id="322" r:id="rId26"/>
    <p:sldId id="324" r:id="rId27"/>
    <p:sldId id="325" r:id="rId28"/>
    <p:sldId id="328" r:id="rId29"/>
    <p:sldId id="329" r:id="rId30"/>
    <p:sldId id="330" r:id="rId31"/>
    <p:sldId id="332" r:id="rId32"/>
    <p:sldId id="333" r:id="rId33"/>
    <p:sldId id="335" r:id="rId34"/>
    <p:sldId id="337" r:id="rId35"/>
    <p:sldId id="327" r:id="rId36"/>
    <p:sldId id="339" r:id="rId37"/>
    <p:sldId id="340" r:id="rId38"/>
    <p:sldId id="357" r:id="rId39"/>
    <p:sldId id="358" r:id="rId40"/>
    <p:sldId id="359" r:id="rId41"/>
    <p:sldId id="360" r:id="rId42"/>
    <p:sldId id="361" r:id="rId43"/>
    <p:sldId id="362" r:id="rId44"/>
    <p:sldId id="363" r:id="rId45"/>
    <p:sldId id="364" r:id="rId46"/>
    <p:sldId id="365" r:id="rId47"/>
    <p:sldId id="366" r:id="rId48"/>
    <p:sldId id="287" r:id="rId49"/>
    <p:sldId id="367" r:id="rId5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Arial" charset="0"/>
        <a:cs typeface="Arial" charset="0"/>
      </a:defRPr>
    </a:lvl1pPr>
    <a:lvl2pPr marL="457200" algn="l" defTabSz="457200" rtl="0" fontAlgn="base">
      <a:spcBef>
        <a:spcPct val="0"/>
      </a:spcBef>
      <a:spcAft>
        <a:spcPct val="0"/>
      </a:spcAft>
      <a:defRPr kern="1200">
        <a:solidFill>
          <a:schemeClr val="tx1"/>
        </a:solidFill>
        <a:latin typeface="Arial" charset="0"/>
        <a:ea typeface="Arial" charset="0"/>
        <a:cs typeface="Arial" charset="0"/>
      </a:defRPr>
    </a:lvl2pPr>
    <a:lvl3pPr marL="914400" algn="l" defTabSz="457200" rtl="0" fontAlgn="base">
      <a:spcBef>
        <a:spcPct val="0"/>
      </a:spcBef>
      <a:spcAft>
        <a:spcPct val="0"/>
      </a:spcAft>
      <a:defRPr kern="1200">
        <a:solidFill>
          <a:schemeClr val="tx1"/>
        </a:solidFill>
        <a:latin typeface="Arial" charset="0"/>
        <a:ea typeface="Arial" charset="0"/>
        <a:cs typeface="Arial" charset="0"/>
      </a:defRPr>
    </a:lvl3pPr>
    <a:lvl4pPr marL="1371600" algn="l" defTabSz="457200" rtl="0" fontAlgn="base">
      <a:spcBef>
        <a:spcPct val="0"/>
      </a:spcBef>
      <a:spcAft>
        <a:spcPct val="0"/>
      </a:spcAft>
      <a:defRPr kern="1200">
        <a:solidFill>
          <a:schemeClr val="tx1"/>
        </a:solidFill>
        <a:latin typeface="Arial" charset="0"/>
        <a:ea typeface="Arial" charset="0"/>
        <a:cs typeface="Arial" charset="0"/>
      </a:defRPr>
    </a:lvl4pPr>
    <a:lvl5pPr marL="1828800" algn="l" defTabSz="457200" rtl="0" fontAlgn="base">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3893"/>
    <a:srgbClr val="A00054"/>
    <a:srgbClr val="E28C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069"/>
    <p:restoredTop sz="92517" autoAdjust="0"/>
  </p:normalViewPr>
  <p:slideViewPr>
    <p:cSldViewPr snapToGrid="0" snapToObjects="1">
      <p:cViewPr varScale="1">
        <p:scale>
          <a:sx n="101" d="100"/>
          <a:sy n="101" d="100"/>
        </p:scale>
        <p:origin x="1548"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1B3F6472-0DC5-8443-AC45-780EE1EFB45A}" type="datetimeFigureOut">
              <a:rPr lang="en-US"/>
              <a:pPr>
                <a:defRPr/>
              </a:pPr>
              <a:t>6/29/2020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8C5B9B9D-1956-F846-A822-275B380807AB}" type="slidenum">
              <a:rPr lang="en-US" altLang="en-US"/>
              <a:pPr/>
              <a:t>‹#›</a:t>
            </a:fld>
            <a:endParaRPr lang="en-US" altLang="en-US"/>
          </a:p>
        </p:txBody>
      </p:sp>
    </p:spTree>
    <p:extLst>
      <p:ext uri="{BB962C8B-B14F-4D97-AF65-F5344CB8AC3E}">
        <p14:creationId xmlns:p14="http://schemas.microsoft.com/office/powerpoint/2010/main" val="15997669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534BB43A-0BA0-FB44-BBBE-6013E1B4FC09}" type="datetimeFigureOut">
              <a:rPr lang="en-US"/>
              <a:pPr>
                <a:defRPr/>
              </a:pPr>
              <a:t>6/29/2020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3C0588C8-2298-4448-8C7C-7D3DB3F59590}" type="slidenum">
              <a:rPr lang="en-US" altLang="en-US"/>
              <a:pPr/>
              <a:t>‹#›</a:t>
            </a:fld>
            <a:endParaRPr lang="en-US" altLang="en-US"/>
          </a:p>
        </p:txBody>
      </p:sp>
    </p:spTree>
    <p:extLst>
      <p:ext uri="{BB962C8B-B14F-4D97-AF65-F5344CB8AC3E}">
        <p14:creationId xmlns:p14="http://schemas.microsoft.com/office/powerpoint/2010/main" val="153758972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378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EAF48386-C2F5-6143-AF5F-219DD3489E86}" type="slidenum">
              <a:rPr lang="en-US" altLang="en-US">
                <a:latin typeface="Calibri" charset="0"/>
              </a:rPr>
              <a:pPr eaLnBrk="1" hangingPunct="1"/>
              <a:t>1</a:t>
            </a:fld>
            <a:endParaRPr lang="en-US" altLang="en-US">
              <a:latin typeface="Calibri" charset="0"/>
            </a:endParaRPr>
          </a:p>
        </p:txBody>
      </p:sp>
    </p:spTree>
    <p:extLst>
      <p:ext uri="{BB962C8B-B14F-4D97-AF65-F5344CB8AC3E}">
        <p14:creationId xmlns:p14="http://schemas.microsoft.com/office/powerpoint/2010/main" val="7873135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Meta-analysis of 9 RCTs</a:t>
            </a:r>
          </a:p>
          <a:p>
            <a:pPr marL="171450" indent="-171450">
              <a:buFont typeface="Arial" panose="020B0604020202020204" pitchFamily="34" charset="0"/>
              <a:buChar char="•"/>
            </a:pPr>
            <a:r>
              <a:rPr lang="en-GB" dirty="0"/>
              <a:t>12 evaluations: 3x olanzapine versus haloperidol</a:t>
            </a:r>
          </a:p>
          <a:p>
            <a:pPr marL="171450" indent="-171450">
              <a:buFont typeface="Arial" panose="020B0604020202020204" pitchFamily="34" charset="0"/>
              <a:buChar char="•"/>
            </a:pPr>
            <a:r>
              <a:rPr lang="en-GB" dirty="0"/>
              <a:t>1x olanzapine versus quetiapine</a:t>
            </a:r>
          </a:p>
          <a:p>
            <a:pPr marL="171450" indent="-171450">
              <a:buFont typeface="Arial" panose="020B0604020202020204" pitchFamily="34" charset="0"/>
              <a:buChar char="•"/>
            </a:pPr>
            <a:r>
              <a:rPr lang="en-GB" dirty="0"/>
              <a:t>3x olanzapine versus risperidone</a:t>
            </a:r>
          </a:p>
          <a:p>
            <a:pPr marL="171450" indent="-171450">
              <a:buFont typeface="Arial" panose="020B0604020202020204" pitchFamily="34" charset="0"/>
              <a:buChar char="•"/>
            </a:pPr>
            <a:r>
              <a:rPr lang="en-GB" dirty="0"/>
              <a:t>4x risperidone versus haloperidol</a:t>
            </a:r>
          </a:p>
          <a:p>
            <a:pPr marL="171450" indent="-171450">
              <a:buFont typeface="Arial" panose="020B0604020202020204" pitchFamily="34" charset="0"/>
              <a:buChar char="•"/>
            </a:pPr>
            <a:r>
              <a:rPr lang="en-GB" dirty="0"/>
              <a:t>1x risperidone versus quetiapine</a:t>
            </a:r>
          </a:p>
          <a:p>
            <a:pPr marL="171450" indent="-171450">
              <a:buFont typeface="Arial" panose="020B0604020202020204" pitchFamily="34" charset="0"/>
              <a:buChar char="•"/>
            </a:pPr>
            <a:r>
              <a:rPr lang="en-GB" dirty="0"/>
              <a:t>total of 1,801 participants with first-episode or early schizophrenia</a:t>
            </a:r>
          </a:p>
          <a:p>
            <a:pPr marL="171450" indent="-171450">
              <a:buFont typeface="Arial" panose="020B0604020202020204" pitchFamily="34" charset="0"/>
              <a:buChar char="•"/>
            </a:pPr>
            <a:r>
              <a:rPr lang="en-GB" dirty="0"/>
              <a:t>evidence suggested there were no clinically significant differences in efficacy between the antipsychotic drugs</a:t>
            </a:r>
          </a:p>
          <a:p>
            <a:pPr marL="171450" indent="-171450">
              <a:buFont typeface="Arial" panose="020B0604020202020204" pitchFamily="34" charset="0"/>
              <a:buChar char="•"/>
            </a:pPr>
            <a:r>
              <a:rPr lang="en-GB" dirty="0"/>
              <a:t>metabolic and neurological side effects reported were consistent with those identified in the SPC for each drug</a:t>
            </a:r>
          </a:p>
          <a:p>
            <a:r>
              <a:rPr lang="en-GB" dirty="0"/>
              <a:t> </a:t>
            </a:r>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17</a:t>
            </a:fld>
            <a:endParaRPr lang="en-US" altLang="en-US"/>
          </a:p>
        </p:txBody>
      </p:sp>
    </p:spTree>
    <p:extLst>
      <p:ext uri="{BB962C8B-B14F-4D97-AF65-F5344CB8AC3E}">
        <p14:creationId xmlns:p14="http://schemas.microsoft.com/office/powerpoint/2010/main" val="15947270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a significant proportion of service users – up to 40%(Kelly et al., 2008; Sacco et al., 2009) – have a poor response to conventional antipsychotic drugs and continue to show moderate to severe psychotic symptoms (both positive and negative)</a:t>
            </a:r>
          </a:p>
          <a:p>
            <a:endParaRPr lang="en-GB" dirty="0"/>
          </a:p>
          <a:p>
            <a:pPr marL="171450" indent="-171450">
              <a:buFont typeface="Arial" panose="020B0604020202020204" pitchFamily="34" charset="0"/>
              <a:buChar char="•"/>
            </a:pPr>
            <a:r>
              <a:rPr lang="en-GB" dirty="0"/>
              <a:t>there is emerging evidence that some people can cope well in the long term without antipsychotic medication (Harrow et al., 2012)</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some suggestions that both neurocognitive and social functioning may be improved without such medication (Faber et al., 2012; </a:t>
            </a:r>
            <a:r>
              <a:rPr lang="en-GB" dirty="0" err="1"/>
              <a:t>Wunderink</a:t>
            </a:r>
            <a:r>
              <a:rPr lang="en-GB" dirty="0"/>
              <a:t> et al., 2013)</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preliminary evidence that psychological interventions can be beneficial without antipsychotic medication (Morrison et al., 2012b)</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nevertheless, it is widely accepted that antipsychotics remain an essential component (Kendall 2011)</a:t>
            </a:r>
          </a:p>
          <a:p>
            <a:r>
              <a:rPr lang="en-GB" dirty="0"/>
              <a:t> </a:t>
            </a:r>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18</a:t>
            </a:fld>
            <a:endParaRPr lang="en-US" altLang="en-US"/>
          </a:p>
        </p:txBody>
      </p:sp>
    </p:spTree>
    <p:extLst>
      <p:ext uri="{BB962C8B-B14F-4D97-AF65-F5344CB8AC3E}">
        <p14:creationId xmlns:p14="http://schemas.microsoft.com/office/powerpoint/2010/main" val="1475771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 the SOHO study (Ciudad et al., 2008; Suarez and </a:t>
            </a:r>
            <a:r>
              <a:rPr lang="en-US" dirty="0" err="1"/>
              <a:t>Haro</a:t>
            </a:r>
            <a:r>
              <a:rPr lang="en-US" dirty="0"/>
              <a:t>, 2008), 4206 (65%) of 6516 patients achieved remission with medication, of whom 25% relapsed over a subsequent 3-year follow-up period.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Smith et al. 2009, suggesting that this is maintained for at least 6 months to 2 years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a:lnSpc>
                <a:spcPct val="200000"/>
              </a:lnSpc>
            </a:pPr>
            <a:r>
              <a:rPr lang="en-US" sz="1200" dirty="0" err="1"/>
              <a:t>Bosveld</a:t>
            </a:r>
            <a:r>
              <a:rPr lang="en-US" sz="1200" dirty="0"/>
              <a:t>-van </a:t>
            </a:r>
            <a:r>
              <a:rPr lang="en-US" sz="1200" dirty="0" err="1"/>
              <a:t>Haandel</a:t>
            </a:r>
            <a:r>
              <a:rPr lang="en-US" sz="1200" dirty="0"/>
              <a:t> et al. (2001) criticized such recommendations for being based on medium-term studies lasting for less than 3 years, and on the basis of their own systematic review of the relevant literature concluded that it was reasonable to treat patients for</a:t>
            </a:r>
          </a:p>
          <a:p>
            <a:pPr>
              <a:lnSpc>
                <a:spcPct val="200000"/>
              </a:lnSpc>
              <a:buNone/>
            </a:pPr>
            <a:r>
              <a:rPr lang="en-US" sz="1200" dirty="0"/>
              <a:t>    longer periods than indicated by current guidelines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20</a:t>
            </a:fld>
            <a:endParaRPr lang="en-US" altLang="en-US"/>
          </a:p>
        </p:txBody>
      </p:sp>
    </p:spTree>
    <p:extLst>
      <p:ext uri="{BB962C8B-B14F-4D97-AF65-F5344CB8AC3E}">
        <p14:creationId xmlns:p14="http://schemas.microsoft.com/office/powerpoint/2010/main" val="41295329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controlled studies of low-dose maintenance treatment with depot preparations suggest that any increased risk of relapse consequent upon a dose reduction may take months or years to manifest</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some people take active steps to avoid these injections and even disengage with services altogether rather than receive medication via this route</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substantial proportion of people receiving regular, long-acting antipsychotic injections prefer them to oral therapy, largely because they consider them to be more convenient (Patel &amp; David, 2005; </a:t>
            </a:r>
            <a:r>
              <a:rPr lang="en-GB" dirty="0" err="1"/>
              <a:t>Walburn</a:t>
            </a:r>
            <a:r>
              <a:rPr lang="en-GB" dirty="0"/>
              <a:t> et al., 2001)</a:t>
            </a:r>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22</a:t>
            </a:fld>
            <a:endParaRPr lang="en-US" altLang="en-US"/>
          </a:p>
        </p:txBody>
      </p:sp>
    </p:spTree>
    <p:extLst>
      <p:ext uri="{BB962C8B-B14F-4D97-AF65-F5344CB8AC3E}">
        <p14:creationId xmlns:p14="http://schemas.microsoft.com/office/powerpoint/2010/main" val="16044231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facilitate engagement in psychosocial treatment; there is evidence that those individuals achieving greater improvement in symptoms with optimal pharmacotherapy can derive greater benefit from psychosocial interventions such as social skills training, CBT, cognitive remediation and social cognition training (Investigators in the Schizophrenia Outpatient Health Outcomes (SOHO) study (Novick et al., 2009) followed a large outpatient cohort study over 3 years)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Dixon et al., 2010; </a:t>
            </a:r>
            <a:r>
              <a:rPr lang="en-US" sz="1200" dirty="0" err="1"/>
              <a:t>Hogarty</a:t>
            </a:r>
            <a:r>
              <a:rPr lang="en-US" sz="1200" dirty="0"/>
              <a:t> </a:t>
            </a:r>
            <a:r>
              <a:rPr lang="da-DK" sz="1200" dirty="0"/>
              <a:t>et al., 1979; Kern et al., 2009; Marder et al., 2003; </a:t>
            </a:r>
            <a:r>
              <a:rPr lang="en-US" sz="1200" dirty="0" err="1"/>
              <a:t>Rosenheck</a:t>
            </a:r>
            <a:r>
              <a:rPr lang="en-US" sz="1200" dirty="0"/>
              <a:t> et al., 1998).</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Analysis of the follow-up data on 6642 patients showed that long-lasting symptomatic remission had been achieved in a third (33%), just over a quarter (27%) had long-lasting adequate quality of life and 13% achieved long-lasting functional remission</a:t>
            </a:r>
          </a:p>
          <a:p>
            <a:pPr>
              <a:lnSpc>
                <a:spcPct val="200000"/>
              </a:lnSpc>
            </a:pPr>
            <a:endParaRPr lang="en-US" sz="1200" dirty="0"/>
          </a:p>
          <a:p>
            <a:pPr marL="171450" indent="-171450">
              <a:lnSpc>
                <a:spcPct val="200000"/>
              </a:lnSpc>
              <a:buFont typeface="Arial" panose="020B0604020202020204" pitchFamily="34" charset="0"/>
              <a:buChar char="•"/>
            </a:pPr>
            <a:r>
              <a:rPr lang="en-US" sz="1200" dirty="0"/>
              <a:t>Medium- to long-term cohort studies of this kind suggest that around 20% of people diagnosed with schizophrenia show complete recovery and, overall, 40% regain good social functioning, with 16% of early unremitting cases achieving late phase recovery </a:t>
            </a:r>
            <a:r>
              <a:rPr lang="en-US" sz="1000" dirty="0"/>
              <a:t>(</a:t>
            </a:r>
            <a:r>
              <a:rPr lang="en-US" sz="1000" dirty="0" err="1"/>
              <a:t>Crumlish</a:t>
            </a:r>
            <a:r>
              <a:rPr lang="en-US" sz="1000" dirty="0"/>
              <a:t> et al., 2009; </a:t>
            </a:r>
            <a:r>
              <a:rPr lang="en-US" sz="1000" dirty="0" err="1"/>
              <a:t>Gaebel</a:t>
            </a:r>
            <a:r>
              <a:rPr lang="en-US" sz="1000" dirty="0"/>
              <a:t> and </a:t>
            </a:r>
            <a:r>
              <a:rPr lang="en-US" sz="1000" dirty="0" err="1"/>
              <a:t>Frommann</a:t>
            </a:r>
            <a:r>
              <a:rPr lang="en-US" sz="1000" dirty="0"/>
              <a:t>, 2000; Harrison et al., 2001; Harrow et al., 2005; Hopper and </a:t>
            </a:r>
            <a:r>
              <a:rPr lang="en-US" sz="1000" dirty="0" err="1"/>
              <a:t>Wanderling</a:t>
            </a:r>
            <a:r>
              <a:rPr lang="en-US" sz="1000" dirty="0"/>
              <a:t>, 2000). </a:t>
            </a:r>
            <a:endParaRPr lang="en-US" dirty="0"/>
          </a:p>
          <a:p>
            <a:pPr>
              <a:lnSpc>
                <a:spcPct val="210000"/>
              </a:lnSpc>
            </a:pPr>
            <a:endParaRPr lang="en-US" sz="1200" dirty="0"/>
          </a:p>
          <a:p>
            <a:pPr marL="171450" indent="-171450">
              <a:lnSpc>
                <a:spcPct val="210000"/>
              </a:lnSpc>
              <a:buFont typeface="Arial" panose="020B0604020202020204" pitchFamily="34" charset="0"/>
              <a:buChar char="•"/>
            </a:pPr>
            <a:r>
              <a:rPr lang="en-US" sz="1200" dirty="0"/>
              <a:t>It is uncertain to what extent a better long-term prognosis might be mediated by effective prevention of relapse </a:t>
            </a:r>
          </a:p>
          <a:p>
            <a:pPr marL="171450" indent="-171450">
              <a:lnSpc>
                <a:spcPct val="210000"/>
              </a:lnSpc>
              <a:buFont typeface="Arial" panose="020B0604020202020204" pitchFamily="34" charset="0"/>
              <a:buChar char="•"/>
            </a:pPr>
            <a:r>
              <a:rPr lang="en-US" sz="1200" dirty="0"/>
              <a:t>Historical reviews of response rates reported over the 20th century before and after the introduction of antipsychotic drugs  suggest that this medication may make only a limited contribution to such outcomes </a:t>
            </a:r>
            <a:r>
              <a:rPr lang="en-US" sz="1000" dirty="0"/>
              <a:t>(Hegarty et al. 1994; Warner, 1994)</a:t>
            </a:r>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25</a:t>
            </a:fld>
            <a:endParaRPr lang="en-US" altLang="en-US"/>
          </a:p>
        </p:txBody>
      </p:sp>
    </p:spTree>
    <p:extLst>
      <p:ext uri="{BB962C8B-B14F-4D97-AF65-F5344CB8AC3E}">
        <p14:creationId xmlns:p14="http://schemas.microsoft.com/office/powerpoint/2010/main" val="22629030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longstanding dependence of services on antipsychotic drugs as the sole treatment for people with psychosis and schizophrenia has led to polypharmacy and inappropriate use</a:t>
            </a:r>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27</a:t>
            </a:fld>
            <a:endParaRPr lang="en-US" altLang="en-US"/>
          </a:p>
        </p:txBody>
      </p:sp>
    </p:spTree>
    <p:extLst>
      <p:ext uri="{BB962C8B-B14F-4D97-AF65-F5344CB8AC3E}">
        <p14:creationId xmlns:p14="http://schemas.microsoft.com/office/powerpoint/2010/main" val="6678807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fontAlgn="base">
              <a:buFont typeface="Arial" panose="020B0604020202020204" pitchFamily="34" charset="0"/>
              <a:buChar char="•"/>
            </a:pPr>
            <a:r>
              <a:rPr lang="en-GB" dirty="0"/>
              <a:t>based on Beck’s cognitive model of emotional disorders</a:t>
            </a:r>
          </a:p>
          <a:p>
            <a:pPr marL="171450" indent="-171450" fontAlgn="base">
              <a:buFont typeface="Arial" panose="020B0604020202020204" pitchFamily="34" charset="0"/>
              <a:buChar char="•"/>
            </a:pPr>
            <a:r>
              <a:rPr lang="en-GB" dirty="0"/>
              <a:t>educational and collaborative</a:t>
            </a:r>
          </a:p>
          <a:p>
            <a:pPr marL="171450" indent="-171450" fontAlgn="base">
              <a:buFont typeface="Arial" panose="020B0604020202020204" pitchFamily="34" charset="0"/>
              <a:buChar char="•"/>
            </a:pPr>
            <a:r>
              <a:rPr lang="en-GB" dirty="0"/>
              <a:t>aims to be time limited</a:t>
            </a:r>
          </a:p>
          <a:p>
            <a:pPr marL="171450" indent="-171450" fontAlgn="base">
              <a:buFont typeface="Arial" panose="020B0604020202020204" pitchFamily="34" charset="0"/>
              <a:buChar char="•"/>
            </a:pPr>
            <a:r>
              <a:rPr lang="en-GB" dirty="0"/>
              <a:t>uses guided discovery/Socratic questioning</a:t>
            </a:r>
          </a:p>
          <a:p>
            <a:pPr marL="171450" indent="-171450" fontAlgn="base">
              <a:buFont typeface="Arial" panose="020B0604020202020204" pitchFamily="34" charset="0"/>
              <a:buChar char="•"/>
            </a:pPr>
            <a:r>
              <a:rPr lang="en-GB" dirty="0"/>
              <a:t>structured and problem orientated</a:t>
            </a:r>
          </a:p>
          <a:p>
            <a:pPr marL="171450" indent="-171450" fontAlgn="base">
              <a:buFont typeface="Arial" panose="020B0604020202020204" pitchFamily="34" charset="0"/>
              <a:buChar char="•"/>
            </a:pPr>
            <a:r>
              <a:rPr lang="en-GB" dirty="0"/>
              <a:t>based on the principal of collaborative empiricism</a:t>
            </a:r>
          </a:p>
          <a:p>
            <a:pPr marL="171450" indent="-171450" fontAlgn="base">
              <a:buFont typeface="Arial" panose="020B0604020202020204" pitchFamily="34" charset="0"/>
              <a:buChar char="•"/>
            </a:pPr>
            <a:endParaRPr lang="en-GB" dirty="0"/>
          </a:p>
          <a:p>
            <a:pPr marL="171450" indent="-171450" fontAlgn="base">
              <a:buFont typeface="Arial" panose="020B0604020202020204" pitchFamily="34" charset="0"/>
              <a:buChar char="•"/>
            </a:pPr>
            <a:r>
              <a:rPr lang="en-GB" dirty="0"/>
              <a:t>early CBT trials tended to be particularly symptom focused, helping service users develop coping strategies to manage hallucinations (Tarrier et al., 1993)</a:t>
            </a:r>
          </a:p>
          <a:p>
            <a:pPr marL="171450" indent="-171450" fontAlgn="base">
              <a:buFont typeface="Arial" panose="020B0604020202020204" pitchFamily="34" charset="0"/>
              <a:buChar char="•"/>
            </a:pPr>
            <a:r>
              <a:rPr lang="en-GB" dirty="0"/>
              <a:t>since then, however, CBT for psychosis (</a:t>
            </a:r>
            <a:r>
              <a:rPr lang="en-GB" dirty="0" err="1"/>
              <a:t>CBTp</a:t>
            </a:r>
            <a:r>
              <a:rPr lang="en-GB" dirty="0"/>
              <a:t>) has evolved and now tends to be formulation based</a:t>
            </a:r>
          </a:p>
          <a:p>
            <a:pPr marL="171450" indent="-171450" fontAlgn="base">
              <a:buFont typeface="Arial" panose="020B0604020202020204" pitchFamily="34" charset="0"/>
              <a:buChar char="•"/>
            </a:pPr>
            <a:r>
              <a:rPr lang="en-US" dirty="0"/>
              <a:t>people monitor their own thoughts, feelings or </a:t>
            </a:r>
            <a:r>
              <a:rPr lang="en-US" dirty="0" err="1"/>
              <a:t>behaviours</a:t>
            </a:r>
            <a:r>
              <a:rPr lang="en-US" dirty="0"/>
              <a:t> with respect to their symptoms or recurrence of symptoms; promoting alternative ways of coping with the target symptom; reducing distress; improving functioning</a:t>
            </a:r>
          </a:p>
          <a:p>
            <a:pPr marL="0" indent="0" fontAlgn="base">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29</a:t>
            </a:fld>
            <a:endParaRPr lang="en-US" altLang="en-US"/>
          </a:p>
        </p:txBody>
      </p:sp>
    </p:spTree>
    <p:extLst>
      <p:ext uri="{BB962C8B-B14F-4D97-AF65-F5344CB8AC3E}">
        <p14:creationId xmlns:p14="http://schemas.microsoft.com/office/powerpoint/2010/main" val="12336906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Studies by Drury et al showed that cognitive therapy reduced positive symptoms at a faster rate during the initial 12-week period following hospital admission, and the overall amount of positive symptoms were reduced during this time compared to those patients that received an equal amount of activity therapy and support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there was no difference in the decrease in negative symptoms between the groups during the initial 12-week period. At nine-month follow up, the group that received cognitive therapy continued to have significantly fewer positive symptoms than the control group. At the follow up, there was no difference in negative symptoms. In addition, Drury et al</a:t>
            </a:r>
            <a:r>
              <a:rPr lang="en-US" baseline="30000" dirty="0"/>
              <a:t> </a:t>
            </a:r>
            <a:r>
              <a:rPr lang="en-US" dirty="0"/>
              <a:t>found more rapid improvement in clinical recovery as measured by increased insight, less dysphoria and “low level” psychotic thinking, and less disinhibition</a:t>
            </a:r>
          </a:p>
          <a:p>
            <a:pPr>
              <a:lnSpc>
                <a:spcPct val="110000"/>
              </a:lnSpc>
            </a:pPr>
            <a:endParaRPr lang="en-US" dirty="0"/>
          </a:p>
          <a:p>
            <a:pPr marL="171450" indent="-171450">
              <a:buFont typeface="Arial" panose="020B0604020202020204" pitchFamily="34" charset="0"/>
              <a:buChar char="•"/>
            </a:pPr>
            <a:r>
              <a:rPr lang="en-US" dirty="0"/>
              <a:t>Tai and Turkington</a:t>
            </a:r>
            <a:r>
              <a:rPr lang="en-US" baseline="30000" dirty="0"/>
              <a:t> </a:t>
            </a:r>
            <a:r>
              <a:rPr lang="en-US" dirty="0"/>
              <a:t>summarize the results of the CBT studies and reviews of these studies with the following points: randomized controlled trials (RCTs) have shown moderate effect sizes for positive and negative symptoms at the end of therapy and with sustained effects; CBT has been effective in clinical as well as research settings; hallucinations and delusions respond to CBT; negative symptoms respond initially, and improvement remains at medium-term follow up</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Tai and Turkington acknowledge that </a:t>
            </a:r>
          </a:p>
          <a:p>
            <a:pPr marL="514350" indent="-514350">
              <a:buAutoNum type="arabicParenR"/>
            </a:pPr>
            <a:r>
              <a:rPr lang="en-US" sz="1200" dirty="0"/>
              <a:t>CBT is not as effective when people do not view themselves as having a mental health problem, have delusional systems, or have extreme primary negative systems</a:t>
            </a:r>
          </a:p>
          <a:p>
            <a:pPr marL="514350" indent="-514350">
              <a:buAutoNum type="arabicParenR"/>
            </a:pPr>
            <a:r>
              <a:rPr lang="en-US" sz="1200" dirty="0"/>
              <a:t> When people have comorbid disorders, such as substance misuse, because they are more difficult to engage and treat. However, CBT does show promise even in these more complex clinical situations </a:t>
            </a:r>
            <a:r>
              <a:rPr lang="en-US" sz="800" dirty="0"/>
              <a:t>(Tai S, Turkington D. The evolution of cognitive behavior therapy for schizophrenia: </a:t>
            </a:r>
          </a:p>
          <a:p>
            <a:pPr>
              <a:buNone/>
            </a:pPr>
            <a:r>
              <a:rPr lang="en-US" sz="800" dirty="0"/>
              <a:t>           current practice and recent developments. </a:t>
            </a:r>
            <a:r>
              <a:rPr lang="en-US" sz="800" dirty="0" err="1"/>
              <a:t>Schizo</a:t>
            </a:r>
            <a:r>
              <a:rPr lang="en-US" sz="800" dirty="0"/>
              <a:t> Bull. 2009;35(5):865–873. ) </a:t>
            </a:r>
            <a:r>
              <a:rPr lang="en-US" sz="1200" dirty="0"/>
              <a:t> Tarrier N, </a:t>
            </a:r>
            <a:r>
              <a:rPr lang="en-US" sz="1200" dirty="0" err="1"/>
              <a:t>Yusupoff</a:t>
            </a:r>
            <a:r>
              <a:rPr lang="en-US" sz="1200" dirty="0"/>
              <a:t> L, Kinney C, et al. </a:t>
            </a:r>
            <a:r>
              <a:rPr lang="en-US" sz="1200" dirty="0" err="1"/>
              <a:t>Randomised</a:t>
            </a:r>
            <a:r>
              <a:rPr lang="en-US" sz="1200" dirty="0"/>
              <a:t> controlled trial of intensive cognitive </a:t>
            </a:r>
            <a:r>
              <a:rPr lang="en-US" sz="1200" dirty="0" err="1"/>
              <a:t>behaviour</a:t>
            </a:r>
            <a:r>
              <a:rPr lang="en-US" sz="1200" dirty="0"/>
              <a:t> therapy for patients with chronic schizophrenia. BMJ. 1998;317:303–307</a:t>
            </a:r>
            <a:endParaRPr lang="en-GB" dirty="0"/>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30</a:t>
            </a:fld>
            <a:endParaRPr lang="en-US" altLang="en-US"/>
          </a:p>
        </p:txBody>
      </p:sp>
    </p:spTree>
    <p:extLst>
      <p:ext uri="{BB962C8B-B14F-4D97-AF65-F5344CB8AC3E}">
        <p14:creationId xmlns:p14="http://schemas.microsoft.com/office/powerpoint/2010/main" val="38671165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31</a:t>
            </a:fld>
            <a:endParaRPr lang="en-US" altLang="en-US"/>
          </a:p>
        </p:txBody>
      </p:sp>
    </p:spTree>
    <p:extLst>
      <p:ext uri="{BB962C8B-B14F-4D97-AF65-F5344CB8AC3E}">
        <p14:creationId xmlns:p14="http://schemas.microsoft.com/office/powerpoint/2010/main" val="30480779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2002 NICE guideline</a:t>
            </a:r>
          </a:p>
          <a:p>
            <a:r>
              <a:rPr lang="en-GB" dirty="0"/>
              <a:t>-13 RCTs (N = 1,297) of CBT were included</a:t>
            </a:r>
          </a:p>
          <a:p>
            <a:r>
              <a:rPr lang="en-GB" dirty="0"/>
              <a:t>-consistent evidence that, when compared with standard care, CBT was effective in reducing rehospitalisation rates up to 18 months following the end of treatment</a:t>
            </a:r>
          </a:p>
          <a:p>
            <a:r>
              <a:rPr lang="en-GB" dirty="0"/>
              <a:t>-robust evidence indicating that the duration of hospitalisation was also reduced (8.26 days on average)</a:t>
            </a:r>
          </a:p>
          <a:p>
            <a:r>
              <a:rPr lang="en-GB" dirty="0"/>
              <a:t>-reducing symptom severity on PANSS and BPRS, both at end of treatment and at up to 12 months’ follow-up</a:t>
            </a:r>
          </a:p>
          <a:p>
            <a:r>
              <a:rPr lang="en-GB" dirty="0"/>
              <a:t>-when compared with any control, there was some evidence for improvements in social functioning up to 12 months </a:t>
            </a:r>
          </a:p>
          <a:p>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32</a:t>
            </a:fld>
            <a:endParaRPr lang="en-US" altLang="en-US"/>
          </a:p>
        </p:txBody>
      </p:sp>
    </p:spTree>
    <p:extLst>
      <p:ext uri="{BB962C8B-B14F-4D97-AF65-F5344CB8AC3E}">
        <p14:creationId xmlns:p14="http://schemas.microsoft.com/office/powerpoint/2010/main" val="712342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200000"/>
              </a:lnSpc>
              <a:buFont typeface="Arial" panose="020B0604020202020204" pitchFamily="34" charset="0"/>
              <a:buChar char="•"/>
            </a:pPr>
            <a:r>
              <a:rPr lang="en-GB" dirty="0"/>
              <a:t>antipsychotic drugs have been the mainstay of treatment of schizophrenia since the 1950s</a:t>
            </a:r>
          </a:p>
          <a:p>
            <a:pPr marL="171450" indent="-171450">
              <a:lnSpc>
                <a:spcPct val="200000"/>
              </a:lnSpc>
              <a:buFont typeface="Arial" panose="020B0604020202020204" pitchFamily="34" charset="0"/>
              <a:buChar char="•"/>
            </a:pPr>
            <a:endParaRPr lang="en-GB" dirty="0"/>
          </a:p>
          <a:p>
            <a:pPr marL="171450" indent="-171450">
              <a:lnSpc>
                <a:spcPct val="200000"/>
              </a:lnSpc>
              <a:buFont typeface="Arial" panose="020B0604020202020204" pitchFamily="34" charset="0"/>
              <a:buChar char="•"/>
            </a:pPr>
            <a:r>
              <a:rPr lang="en-GB" dirty="0"/>
              <a:t>widely accepted that antipsychotics remain an essential component (Kendall 2011)</a:t>
            </a:r>
          </a:p>
          <a:p>
            <a:pPr>
              <a:lnSpc>
                <a:spcPct val="200000"/>
              </a:lnSpc>
            </a:pPr>
            <a:endParaRPr lang="en-US" dirty="0"/>
          </a:p>
          <a:p>
            <a:pPr marL="171450" indent="-171450">
              <a:lnSpc>
                <a:spcPct val="200000"/>
              </a:lnSpc>
              <a:buFont typeface="Arial" panose="020B0604020202020204" pitchFamily="34" charset="0"/>
              <a:buChar char="•"/>
            </a:pPr>
            <a:r>
              <a:rPr lang="en-US" dirty="0"/>
              <a:t>research has found that psychosocial interventions, including psychotherapy, can augment the clinical improvement </a:t>
            </a:r>
          </a:p>
          <a:p>
            <a:endParaRPr lang="en-US"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economic burden - schizophrenia costs society £11.8 billion a year = </a:t>
            </a:r>
            <a:r>
              <a:rPr lang="en-US" sz="1200" dirty="0"/>
              <a:t>London School of economics report </a:t>
            </a:r>
          </a:p>
          <a:p>
            <a:endParaRPr lang="en-GB" dirty="0"/>
          </a:p>
          <a:p>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5</a:t>
            </a:fld>
            <a:endParaRPr lang="en-US" altLang="en-US"/>
          </a:p>
        </p:txBody>
      </p:sp>
    </p:spTree>
    <p:extLst>
      <p:ext uri="{BB962C8B-B14F-4D97-AF65-F5344CB8AC3E}">
        <p14:creationId xmlns:p14="http://schemas.microsoft.com/office/powerpoint/2010/main" val="20057244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specific supportive, educational or treatment function</a:t>
            </a:r>
          </a:p>
          <a:p>
            <a:pPr marL="171450" indent="-171450">
              <a:buFont typeface="Arial" panose="020B0604020202020204" pitchFamily="34" charset="0"/>
              <a:buChar char="•"/>
            </a:pPr>
            <a:r>
              <a:rPr lang="en-GB" dirty="0"/>
              <a:t>problem solving/crisis management work</a:t>
            </a:r>
          </a:p>
          <a:p>
            <a:pPr marL="171450" indent="-171450">
              <a:buFont typeface="Arial" panose="020B0604020202020204" pitchFamily="34" charset="0"/>
              <a:buChar char="•"/>
            </a:pPr>
            <a:r>
              <a:rPr lang="en-GB" dirty="0"/>
              <a:t>derives from behavioural and systemic ideas, adapted to the needs of families of those with psychosis</a:t>
            </a:r>
          </a:p>
          <a:p>
            <a:pPr marL="171450" indent="-171450">
              <a:buFont typeface="Arial" panose="020B0604020202020204" pitchFamily="34" charset="0"/>
              <a:buChar char="•"/>
            </a:pPr>
            <a:r>
              <a:rPr lang="en-GB" dirty="0"/>
              <a:t>helps families cope with their relatives’ problems more effectively, provide support and education for the family, reduce levels of distress, improve the ways in which the family communicates and negotiates problems, and try to prevent relapse</a:t>
            </a:r>
          </a:p>
          <a:p>
            <a:pPr marL="171450" indent="-171450">
              <a:buFont typeface="Arial" panose="020B0604020202020204" pitchFamily="34" charset="0"/>
              <a:buChar char="•"/>
            </a:pPr>
            <a:r>
              <a:rPr lang="en-GB" dirty="0"/>
              <a:t>Brown and colleagues (Brown et al., 1962; Brown &amp; Rutter, 1966) developed a measure for the level of ‘expressed emotion’ within families and were able to show that the emotional environment within a family was an effective predictor of relapse in schizophrenia (Bebbington &amp; </a:t>
            </a:r>
            <a:r>
              <a:rPr lang="en-GB" dirty="0" err="1"/>
              <a:t>Kuipers</a:t>
            </a:r>
            <a:r>
              <a:rPr lang="en-GB" dirty="0"/>
              <a:t>, 1994; </a:t>
            </a:r>
            <a:r>
              <a:rPr lang="en-GB" dirty="0" err="1"/>
              <a:t>Butzlaff</a:t>
            </a:r>
            <a:r>
              <a:rPr lang="en-GB" dirty="0"/>
              <a:t> &amp; Hooley, 1998)</a:t>
            </a:r>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33</a:t>
            </a:fld>
            <a:endParaRPr lang="en-US" altLang="en-US"/>
          </a:p>
        </p:txBody>
      </p:sp>
    </p:spTree>
    <p:extLst>
      <p:ext uri="{BB962C8B-B14F-4D97-AF65-F5344CB8AC3E}">
        <p14:creationId xmlns:p14="http://schemas.microsoft.com/office/powerpoint/2010/main" val="31869498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Benefits</a:t>
            </a:r>
          </a:p>
          <a:p>
            <a:pPr marL="171450" indent="-171450">
              <a:buFont typeface="Arial" panose="020B0604020202020204" pitchFamily="34" charset="0"/>
              <a:buChar char="•"/>
            </a:pPr>
            <a:r>
              <a:rPr lang="en-GB" dirty="0"/>
              <a:t>decreased risk of relapse</a:t>
            </a:r>
          </a:p>
          <a:p>
            <a:pPr marL="171450" indent="-171450">
              <a:buFont typeface="Arial" panose="020B0604020202020204" pitchFamily="34" charset="0"/>
              <a:buChar char="•"/>
            </a:pPr>
            <a:r>
              <a:rPr lang="en-GB" dirty="0"/>
              <a:t>increased compliance with medication</a:t>
            </a:r>
          </a:p>
          <a:p>
            <a:pPr marL="171450" indent="-171450">
              <a:buFont typeface="Arial" panose="020B0604020202020204" pitchFamily="34" charset="0"/>
              <a:buChar char="•"/>
            </a:pPr>
            <a:r>
              <a:rPr lang="en-GB" dirty="0"/>
              <a:t>reduced family tensions</a:t>
            </a:r>
          </a:p>
          <a:p>
            <a:pPr marL="171450" indent="-171450">
              <a:buFont typeface="Arial" panose="020B0604020202020204" pitchFamily="34" charset="0"/>
              <a:buChar char="•"/>
            </a:pPr>
            <a:r>
              <a:rPr lang="en-GB" dirty="0"/>
              <a:t>patient and family’s consistent contact with services is important</a:t>
            </a:r>
          </a:p>
          <a:p>
            <a:pPr marL="171450" indent="-171450">
              <a:buFont typeface="Arial" panose="020B0604020202020204" pitchFamily="34" charset="0"/>
              <a:buChar char="•"/>
            </a:pPr>
            <a:r>
              <a:rPr lang="en-GB" dirty="0"/>
              <a:t>there is no evidence to suggest that it either promotes or prevents suicide</a:t>
            </a:r>
          </a:p>
          <a:p>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34</a:t>
            </a:fld>
            <a:endParaRPr lang="en-US" altLang="en-US"/>
          </a:p>
        </p:txBody>
      </p:sp>
    </p:spTree>
    <p:extLst>
      <p:ext uri="{BB962C8B-B14F-4D97-AF65-F5344CB8AC3E}">
        <p14:creationId xmlns:p14="http://schemas.microsoft.com/office/powerpoint/2010/main" val="13937847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offer a </a:t>
            </a:r>
            <a:r>
              <a:rPr lang="en-US" sz="1200" dirty="0" err="1"/>
              <a:t>carer</a:t>
            </a:r>
            <a:r>
              <a:rPr lang="en-US" sz="1200" dirty="0"/>
              <a:t> focused education and support </a:t>
            </a:r>
            <a:r>
              <a:rPr lang="en-US" sz="1200" dirty="0" err="1"/>
              <a:t>programme</a:t>
            </a:r>
            <a:r>
              <a:rPr lang="en-US" sz="1200" dirty="0"/>
              <a:t>, which may be part of a family intervention for psychosis and schizophrenia, as early as possible to all </a:t>
            </a:r>
            <a:r>
              <a:rPr lang="en-US" sz="1200" dirty="0" err="1"/>
              <a:t>carers</a:t>
            </a:r>
            <a:r>
              <a:rPr lang="en-US" sz="1200" dirty="0"/>
              <a:t>. The intervention should be available as needed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have a positive message about recovery</a:t>
            </a:r>
          </a:p>
          <a:p>
            <a:endParaRPr lang="en-GB" dirty="0"/>
          </a:p>
          <a:p>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35</a:t>
            </a:fld>
            <a:endParaRPr lang="en-US" altLang="en-US"/>
          </a:p>
        </p:txBody>
      </p:sp>
    </p:spTree>
    <p:extLst>
      <p:ext uri="{BB962C8B-B14F-4D97-AF65-F5344CB8AC3E}">
        <p14:creationId xmlns:p14="http://schemas.microsoft.com/office/powerpoint/2010/main" val="3332358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psychosocial modalities should be integrated into drug treatment regimen and should support it </a:t>
            </a:r>
          </a:p>
          <a:p>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6</a:t>
            </a:fld>
            <a:endParaRPr lang="en-US" altLang="en-US"/>
          </a:p>
        </p:txBody>
      </p:sp>
    </p:spTree>
    <p:extLst>
      <p:ext uri="{BB962C8B-B14F-4D97-AF65-F5344CB8AC3E}">
        <p14:creationId xmlns:p14="http://schemas.microsoft.com/office/powerpoint/2010/main" val="3979682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antipsychotics used for treatment of acute episodes, for relapse prevention, emergency treatment of acute behavioural disturbance (rapid tranquillisation) and for symptom reduction; available as oral, intramuscular (IM) and intravenous (IV) preparations, or as medium- or long-acting depot IM preparations</a:t>
            </a: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chlorpromazine 1952 - the most important contribution to treatment of psychiatric illnesses </a:t>
            </a:r>
          </a:p>
          <a:p>
            <a:endParaRPr lang="en-US" dirty="0"/>
          </a:p>
          <a:p>
            <a:pPr marL="171450" indent="-171450">
              <a:lnSpc>
                <a:spcPct val="200000"/>
              </a:lnSpc>
              <a:buFont typeface="Arial" panose="020B0604020202020204" pitchFamily="34" charset="0"/>
              <a:buChar char="•"/>
            </a:pPr>
            <a:r>
              <a:rPr lang="en-US" sz="1200" dirty="0"/>
              <a:t>placebo-controlled clinical trials with antipsychotic medication in the acute phase of schizophrenia have consistently demonstrated that the active drug is significantly more effective</a:t>
            </a:r>
          </a:p>
          <a:p>
            <a:pPr>
              <a:lnSpc>
                <a:spcPct val="200000"/>
              </a:lnSpc>
              <a:buNone/>
            </a:pPr>
            <a:endParaRPr lang="en-US" sz="1050" dirty="0"/>
          </a:p>
          <a:p>
            <a:r>
              <a:rPr lang="en-US" sz="800" dirty="0"/>
              <a:t>(Davis and </a:t>
            </a:r>
            <a:r>
              <a:rPr lang="en-US" sz="800" dirty="0" err="1"/>
              <a:t>Garver</a:t>
            </a:r>
            <a:r>
              <a:rPr lang="en-US" sz="800" dirty="0"/>
              <a:t>, 1978; </a:t>
            </a:r>
            <a:r>
              <a:rPr lang="en-US" sz="800" dirty="0" err="1"/>
              <a:t>Fleischhacker</a:t>
            </a:r>
            <a:r>
              <a:rPr lang="en-US" sz="800" dirty="0"/>
              <a:t>, 1999). </a:t>
            </a:r>
          </a:p>
          <a:p>
            <a:endParaRPr lang="en-US" dirty="0"/>
          </a:p>
          <a:p>
            <a:endParaRPr lang="en-US" dirty="0"/>
          </a:p>
          <a:p>
            <a:pPr marL="171450" indent="-171450">
              <a:lnSpc>
                <a:spcPct val="200000"/>
              </a:lnSpc>
              <a:buFont typeface="Arial" panose="020B0604020202020204" pitchFamily="34" charset="0"/>
              <a:buChar char="•"/>
            </a:pPr>
            <a:r>
              <a:rPr lang="en-US" sz="1200" dirty="0"/>
              <a:t>the efficacy of antipsychotics in schizophrenia is not in doubt, with a systematic review and meta-analysis of 38 RCTs that compared SGAs with placebo in schizophrenic patients revealing a moderate effect size of around 0.5 and a number needed to treat (NNT) of 6 for response </a:t>
            </a:r>
          </a:p>
          <a:p>
            <a:endParaRPr lang="en-US" sz="1200" dirty="0"/>
          </a:p>
          <a:p>
            <a:r>
              <a:rPr lang="en-US" sz="900" dirty="0"/>
              <a:t>(</a:t>
            </a:r>
            <a:r>
              <a:rPr lang="en-US" sz="900" dirty="0" err="1"/>
              <a:t>Leucht</a:t>
            </a:r>
            <a:r>
              <a:rPr lang="en-US" sz="900" dirty="0"/>
              <a:t> et al., 2009a)</a:t>
            </a:r>
          </a:p>
          <a:p>
            <a:endParaRPr lang="en-US" sz="900" dirty="0"/>
          </a:p>
          <a:p>
            <a:pPr marL="171450" indent="-171450">
              <a:buFont typeface="Arial" panose="020B0604020202020204" pitchFamily="34" charset="0"/>
              <a:buChar char="•"/>
            </a:pPr>
            <a:r>
              <a:rPr lang="en-GB" sz="900" dirty="0"/>
              <a:t> the potency of a drug’s antipsychotic effect is at least in part determined by its affinity for the D2 receptor (</a:t>
            </a:r>
            <a:r>
              <a:rPr lang="en-GB" sz="900" dirty="0" err="1"/>
              <a:t>Agid</a:t>
            </a:r>
            <a:r>
              <a:rPr lang="en-GB" sz="900" dirty="0"/>
              <a:t> et al., 2007; </a:t>
            </a:r>
            <a:r>
              <a:rPr lang="en-GB" sz="900" dirty="0" err="1"/>
              <a:t>Kapur</a:t>
            </a:r>
            <a:r>
              <a:rPr lang="en-GB" sz="900" dirty="0"/>
              <a:t> &amp; Remington, 2001; Snyder et al., 1974)</a:t>
            </a:r>
            <a:endParaRPr lang="en-US" sz="900" dirty="0"/>
          </a:p>
          <a:p>
            <a:endParaRPr lang="en-US" dirty="0"/>
          </a:p>
          <a:p>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9</a:t>
            </a:fld>
            <a:endParaRPr lang="en-US" altLang="en-US"/>
          </a:p>
        </p:txBody>
      </p:sp>
    </p:spTree>
    <p:extLst>
      <p:ext uri="{BB962C8B-B14F-4D97-AF65-F5344CB8AC3E}">
        <p14:creationId xmlns:p14="http://schemas.microsoft.com/office/powerpoint/2010/main" val="1272899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the choice of drug was largely dependent on differences in side-effect profiles (Davis &amp; Garver, 1978 ; Hollister, 1974)</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FGAs showed heterogeneity of response in acute episodes (Kane, 1987) and a range of acute and long-term side effects</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search for better-tolerated and more effective drugs generated second-generation drugs, characterised by a lower liability for EPS (Barnes &amp; McPhillips, 1999; Cookson et al., 2002; Geddes et al., 2000)</a:t>
            </a:r>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11</a:t>
            </a:fld>
            <a:endParaRPr lang="en-US" altLang="en-US"/>
          </a:p>
        </p:txBody>
      </p:sp>
    </p:spTree>
    <p:extLst>
      <p:ext uri="{BB962C8B-B14F-4D97-AF65-F5344CB8AC3E}">
        <p14:creationId xmlns:p14="http://schemas.microsoft.com/office/powerpoint/2010/main" val="1545623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EPSE (parkinsonism, acute dystonic reactions, akathisia and tardive dyskinesia)</a:t>
            </a:r>
          </a:p>
          <a:p>
            <a:pPr marL="171450" indent="-171450">
              <a:buFont typeface="Arial" panose="020B0604020202020204" pitchFamily="34" charset="0"/>
              <a:buChar char="•"/>
            </a:pPr>
            <a:r>
              <a:rPr lang="en-GB" dirty="0"/>
              <a:t>autonomic effects (blurring of vision, increased intra-ocular pressure, dry mouth and eyes, constipation and urinary retention)</a:t>
            </a:r>
          </a:p>
          <a:p>
            <a:pPr marL="171450" indent="-171450">
              <a:buFont typeface="Arial" panose="020B0604020202020204" pitchFamily="34" charset="0"/>
              <a:buChar char="•"/>
            </a:pPr>
            <a:r>
              <a:rPr lang="en-GB" dirty="0"/>
              <a:t>increased prolactin levels</a:t>
            </a:r>
          </a:p>
          <a:p>
            <a:pPr marL="171450" indent="-171450">
              <a:buFont typeface="Arial" panose="020B0604020202020204" pitchFamily="34" charset="0"/>
              <a:buChar char="•"/>
            </a:pPr>
            <a:r>
              <a:rPr lang="en-GB" dirty="0"/>
              <a:t>seizures</a:t>
            </a:r>
          </a:p>
          <a:p>
            <a:pPr marL="171450" indent="-171450">
              <a:buFont typeface="Arial" panose="020B0604020202020204" pitchFamily="34" charset="0"/>
              <a:buChar char="•"/>
            </a:pPr>
            <a:r>
              <a:rPr lang="en-GB" dirty="0"/>
              <a:t>Sedation</a:t>
            </a:r>
          </a:p>
          <a:p>
            <a:pPr marL="171450" indent="-171450">
              <a:buFont typeface="Arial" panose="020B0604020202020204" pitchFamily="34" charset="0"/>
              <a:buChar char="•"/>
            </a:pPr>
            <a:r>
              <a:rPr lang="en-GB" dirty="0"/>
              <a:t>weight gain</a:t>
            </a:r>
          </a:p>
          <a:p>
            <a:pPr marL="171450" indent="-171450">
              <a:buFont typeface="Arial" panose="020B0604020202020204" pitchFamily="34" charset="0"/>
              <a:buChar char="•"/>
            </a:pPr>
            <a:r>
              <a:rPr lang="en-GB" dirty="0"/>
              <a:t>cardiac safety because several antipsychotics have been shown to prolong ventricular repolarisation, which is associated with an increased risk of ventricular arrhythmias</a:t>
            </a:r>
          </a:p>
          <a:p>
            <a:pPr marL="171450" indent="-171450">
              <a:buFont typeface="Arial" panose="020B0604020202020204" pitchFamily="34" charset="0"/>
              <a:buChar char="•"/>
            </a:pPr>
            <a:r>
              <a:rPr lang="en-GB" dirty="0"/>
              <a:t>individuals with schizophrenia consider the most troublesome side effects to be EPSE, weight gain, sexual dysfunction and sedation</a:t>
            </a:r>
          </a:p>
          <a:p>
            <a:pPr marL="171450" indent="-171450">
              <a:buFont typeface="Arial" panose="020B0604020202020204" pitchFamily="34" charset="0"/>
              <a:buChar char="•"/>
            </a:pPr>
            <a:r>
              <a:rPr lang="en-GB" dirty="0"/>
              <a:t>risk of the metabolic syndrome (hypertension, central obesity, glucose intolerance/insulin resistance and dyslipidaemia) (American Diabetes Association et al., 2004; </a:t>
            </a:r>
            <a:r>
              <a:rPr lang="en-GB" dirty="0" err="1"/>
              <a:t>Mackin</a:t>
            </a:r>
            <a:r>
              <a:rPr lang="en-GB" dirty="0"/>
              <a:t> et al., 2007a), which is a predictor of type-2 diabetes and coronary heart disease</a:t>
            </a:r>
          </a:p>
          <a:p>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13</a:t>
            </a:fld>
            <a:endParaRPr lang="en-US" altLang="en-US"/>
          </a:p>
        </p:txBody>
      </p:sp>
    </p:spTree>
    <p:extLst>
      <p:ext uri="{BB962C8B-B14F-4D97-AF65-F5344CB8AC3E}">
        <p14:creationId xmlns:p14="http://schemas.microsoft.com/office/powerpoint/2010/main" val="2468018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70000"/>
              </a:lnSpc>
              <a:buFont typeface="Arial" panose="020B0604020202020204" pitchFamily="34" charset="0"/>
              <a:buChar char="•"/>
            </a:pPr>
            <a:r>
              <a:rPr lang="en-US" sz="1200" dirty="0" err="1"/>
              <a:t>Leucht</a:t>
            </a:r>
            <a:r>
              <a:rPr lang="en-US" sz="1200" dirty="0"/>
              <a:t> et al. (2003) reported a meta-analysis of the data from 10 relapse prevention studies comparing FGAs and SGAs in patients with established schizophrenia</a:t>
            </a:r>
          </a:p>
          <a:p>
            <a:pPr>
              <a:lnSpc>
                <a:spcPct val="170000"/>
              </a:lnSpc>
            </a:pPr>
            <a:r>
              <a:rPr lang="en-US" sz="1200" dirty="0"/>
              <a:t>There was a modest but statistically significant reduction in relapse rate with SGAs; the overall relapse rate with the ‘high-potency’ FGA haloperidol was 23% while the figure for SGAs was 15%</a:t>
            </a:r>
          </a:p>
          <a:p>
            <a:endParaRPr lang="en-GB" dirty="0"/>
          </a:p>
          <a:p>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14</a:t>
            </a:fld>
            <a:endParaRPr lang="en-US" altLang="en-US"/>
          </a:p>
        </p:txBody>
      </p:sp>
    </p:spTree>
    <p:extLst>
      <p:ext uri="{BB962C8B-B14F-4D97-AF65-F5344CB8AC3E}">
        <p14:creationId xmlns:p14="http://schemas.microsoft.com/office/powerpoint/2010/main" val="4021294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provide information and discuss the likely benefits and possible side effects:</a:t>
            </a:r>
          </a:p>
          <a:p>
            <a:r>
              <a:rPr lang="en-GB" dirty="0"/>
              <a:t>-metabolic (including weight gain and diabetes) </a:t>
            </a:r>
          </a:p>
          <a:p>
            <a:r>
              <a:rPr lang="en-GB" dirty="0"/>
              <a:t>-extrapyramidal (including akathisia, dyskinesia and dystonia) </a:t>
            </a:r>
          </a:p>
          <a:p>
            <a:r>
              <a:rPr lang="en-GB" dirty="0"/>
              <a:t>-cardiovascular (including prolonging the QT interval) </a:t>
            </a:r>
          </a:p>
          <a:p>
            <a:r>
              <a:rPr lang="en-GB" dirty="0"/>
              <a:t>-hormonal (including increasing plasma prolactin) </a:t>
            </a:r>
          </a:p>
          <a:p>
            <a:r>
              <a:rPr lang="en-GB" dirty="0"/>
              <a:t>-other (including unpleasant subjective experiences)</a:t>
            </a:r>
          </a:p>
          <a:p>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15</a:t>
            </a:fld>
            <a:endParaRPr lang="en-US" altLang="en-US"/>
          </a:p>
        </p:txBody>
      </p:sp>
    </p:spTree>
    <p:extLst>
      <p:ext uri="{BB962C8B-B14F-4D97-AF65-F5344CB8AC3E}">
        <p14:creationId xmlns:p14="http://schemas.microsoft.com/office/powerpoint/2010/main" val="1654776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dose range identified in the BNF or Summary of Product Characteristics (SmPC)</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biological sensitivity to antipsychotics in the early stages of the illness (both to therapeutic and adverse effects)</a:t>
            </a:r>
          </a:p>
          <a:p>
            <a:endParaRPr lang="en-GB" dirty="0"/>
          </a:p>
          <a:p>
            <a:r>
              <a:rPr lang="en-GB" dirty="0"/>
              <a:t>Note:</a:t>
            </a:r>
          </a:p>
          <a:p>
            <a:pPr marL="171450" indent="-171450">
              <a:buFont typeface="Arial" panose="020B0604020202020204" pitchFamily="34" charset="0"/>
              <a:buChar char="•"/>
            </a:pPr>
            <a:r>
              <a:rPr lang="en-GB" dirty="0"/>
              <a:t>indications for oral antipsychotic medication</a:t>
            </a:r>
          </a:p>
          <a:p>
            <a:pPr marL="171450" indent="-171450">
              <a:buFont typeface="Arial" panose="020B0604020202020204" pitchFamily="34" charset="0"/>
              <a:buChar char="•"/>
            </a:pPr>
            <a:r>
              <a:rPr lang="en-GB" dirty="0"/>
              <a:t>expected benefits and risks</a:t>
            </a:r>
          </a:p>
          <a:p>
            <a:pPr marL="171450" indent="-171450">
              <a:buFont typeface="Arial" panose="020B0604020202020204" pitchFamily="34" charset="0"/>
              <a:buChar char="•"/>
            </a:pPr>
            <a:r>
              <a:rPr lang="en-GB" dirty="0"/>
              <a:t>anticipated timeframe for improvement of symptoms and emergence of side effects</a:t>
            </a:r>
          </a:p>
          <a:p>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16</a:t>
            </a:fld>
            <a:endParaRPr lang="en-US" altLang="en-US"/>
          </a:p>
        </p:txBody>
      </p:sp>
    </p:spTree>
    <p:extLst>
      <p:ext uri="{BB962C8B-B14F-4D97-AF65-F5344CB8AC3E}">
        <p14:creationId xmlns:p14="http://schemas.microsoft.com/office/powerpoint/2010/main" val="1316055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title and text">
    <p:spTree>
      <p:nvGrpSpPr>
        <p:cNvPr id="1" name=""/>
        <p:cNvGrpSpPr/>
        <p:nvPr/>
      </p:nvGrpSpPr>
      <p:grpSpPr>
        <a:xfrm>
          <a:off x="0" y="0"/>
          <a:ext cx="0" cy="0"/>
          <a:chOff x="0" y="0"/>
          <a:chExt cx="0" cy="0"/>
        </a:xfrm>
      </p:grpSpPr>
      <p:sp>
        <p:nvSpPr>
          <p:cNvPr id="7" name="Title 1"/>
          <p:cNvSpPr>
            <a:spLocks noGrp="1"/>
          </p:cNvSpPr>
          <p:nvPr>
            <p:ph type="ctrTitle"/>
          </p:nvPr>
        </p:nvSpPr>
        <p:spPr>
          <a:xfrm>
            <a:off x="457200" y="1025526"/>
            <a:ext cx="7772400" cy="679449"/>
          </a:xfrm>
          <a:prstGeom prst="rect">
            <a:avLst/>
          </a:prstGeom>
        </p:spPr>
        <p:txBody>
          <a:bodyPr/>
          <a:lstStyle>
            <a:lvl1pPr algn="l">
              <a:defRPr sz="3600" b="1" baseline="0">
                <a:solidFill>
                  <a:srgbClr val="A00054"/>
                </a:solidFill>
              </a:defRPr>
            </a:lvl1pPr>
          </a:lstStyle>
          <a:p>
            <a:r>
              <a:rPr lang="en-US"/>
              <a:t>Click to edit Master title style</a:t>
            </a:r>
            <a:endParaRPr lang="en-US" dirty="0"/>
          </a:p>
        </p:txBody>
      </p:sp>
      <p:sp>
        <p:nvSpPr>
          <p:cNvPr id="10" name="Text Placeholder 7"/>
          <p:cNvSpPr>
            <a:spLocks noGrp="1"/>
          </p:cNvSpPr>
          <p:nvPr>
            <p:ph type="body" sz="quarter" idx="13"/>
          </p:nvPr>
        </p:nvSpPr>
        <p:spPr>
          <a:xfrm>
            <a:off x="457200" y="1954924"/>
            <a:ext cx="7839075" cy="3720662"/>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63026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title, text and photo">
    <p:spTree>
      <p:nvGrpSpPr>
        <p:cNvPr id="1" name=""/>
        <p:cNvGrpSpPr/>
        <p:nvPr/>
      </p:nvGrpSpPr>
      <p:grpSpPr>
        <a:xfrm>
          <a:off x="0" y="0"/>
          <a:ext cx="0" cy="0"/>
          <a:chOff x="0" y="0"/>
          <a:chExt cx="0" cy="0"/>
        </a:xfrm>
      </p:grpSpPr>
      <p:sp>
        <p:nvSpPr>
          <p:cNvPr id="7" name="Title 1"/>
          <p:cNvSpPr>
            <a:spLocks noGrp="1"/>
          </p:cNvSpPr>
          <p:nvPr>
            <p:ph type="ctrTitle"/>
          </p:nvPr>
        </p:nvSpPr>
        <p:spPr>
          <a:xfrm>
            <a:off x="457200" y="1025526"/>
            <a:ext cx="7772400" cy="679449"/>
          </a:xfrm>
          <a:prstGeom prst="rect">
            <a:avLst/>
          </a:prstGeom>
        </p:spPr>
        <p:txBody>
          <a:bodyPr/>
          <a:lstStyle>
            <a:lvl1pPr algn="l">
              <a:defRPr sz="3600" b="1">
                <a:solidFill>
                  <a:srgbClr val="A00054"/>
                </a:solidFill>
              </a:defRPr>
            </a:lvl1pPr>
          </a:lstStyle>
          <a:p>
            <a:r>
              <a:rPr lang="en-US"/>
              <a:t>Click to edit Master title style</a:t>
            </a:r>
            <a:endParaRPr lang="en-US" dirty="0"/>
          </a:p>
        </p:txBody>
      </p:sp>
      <p:sp>
        <p:nvSpPr>
          <p:cNvPr id="10" name="Text Placeholder 7"/>
          <p:cNvSpPr>
            <a:spLocks noGrp="1"/>
          </p:cNvSpPr>
          <p:nvPr>
            <p:ph type="body" sz="quarter" idx="13"/>
          </p:nvPr>
        </p:nvSpPr>
        <p:spPr>
          <a:xfrm>
            <a:off x="457200" y="1954924"/>
            <a:ext cx="4619297" cy="3720662"/>
          </a:xfrm>
          <a:prstGeom prst="rect">
            <a:avLst/>
          </a:prstGeom>
        </p:spPr>
        <p:txBody>
          <a:bodyPr/>
          <a:lstStyle>
            <a:lvl1pPr marL="342900" indent="-342900">
              <a:buFont typeface="Arial" panose="020B0604020202020204" pitchFamily="34" charset="0"/>
              <a:buChar cha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Picture Placeholder 2"/>
          <p:cNvSpPr>
            <a:spLocks noGrp="1"/>
          </p:cNvSpPr>
          <p:nvPr>
            <p:ph type="pic" sz="quarter" idx="14"/>
          </p:nvPr>
        </p:nvSpPr>
        <p:spPr>
          <a:xfrm>
            <a:off x="5218113" y="1954213"/>
            <a:ext cx="3673475" cy="3721100"/>
          </a:xfrm>
          <a:prstGeom prst="rect">
            <a:avLst/>
          </a:prstGeom>
        </p:spPr>
        <p:txBody>
          <a:bodyPr/>
          <a:lstStyle>
            <a:lvl1pPr marL="0" indent="0" algn="ctr">
              <a:buNone/>
              <a:defRPr sz="2400"/>
            </a:lvl1pPr>
          </a:lstStyle>
          <a:p>
            <a:pPr lvl="0"/>
            <a:r>
              <a:rPr lang="en-US" noProof="0"/>
              <a:t>Click icon to add picture</a:t>
            </a:r>
            <a:endParaRPr lang="en-GB" noProof="0" dirty="0"/>
          </a:p>
        </p:txBody>
      </p:sp>
    </p:spTree>
    <p:extLst>
      <p:ext uri="{BB962C8B-B14F-4D97-AF65-F5344CB8AC3E}">
        <p14:creationId xmlns:p14="http://schemas.microsoft.com/office/powerpoint/2010/main" val="391865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subtitle and text">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025526"/>
            <a:ext cx="7772400" cy="679449"/>
          </a:xfrm>
          <a:prstGeom prst="rect">
            <a:avLst/>
          </a:prstGeom>
        </p:spPr>
        <p:txBody>
          <a:bodyPr/>
          <a:lstStyle>
            <a:lvl1pPr algn="l">
              <a:defRPr sz="3600" b="1" baseline="0">
                <a:solidFill>
                  <a:srgbClr val="A00054"/>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1757362"/>
            <a:ext cx="6400800"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Text Placeholder 7"/>
          <p:cNvSpPr>
            <a:spLocks noGrp="1"/>
          </p:cNvSpPr>
          <p:nvPr>
            <p:ph type="body" sz="quarter" idx="13"/>
          </p:nvPr>
        </p:nvSpPr>
        <p:spPr>
          <a:xfrm>
            <a:off x="457200" y="2486025"/>
            <a:ext cx="7839075"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898411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subtitle, text and photograph">
    <p:spTree>
      <p:nvGrpSpPr>
        <p:cNvPr id="1" name=""/>
        <p:cNvGrpSpPr/>
        <p:nvPr/>
      </p:nvGrpSpPr>
      <p:grpSpPr>
        <a:xfrm>
          <a:off x="0" y="0"/>
          <a:ext cx="0" cy="0"/>
          <a:chOff x="0" y="0"/>
          <a:chExt cx="0" cy="0"/>
        </a:xfrm>
      </p:grpSpPr>
      <p:sp>
        <p:nvSpPr>
          <p:cNvPr id="7" name="Title 1"/>
          <p:cNvSpPr>
            <a:spLocks noGrp="1"/>
          </p:cNvSpPr>
          <p:nvPr>
            <p:ph type="ctrTitle"/>
          </p:nvPr>
        </p:nvSpPr>
        <p:spPr>
          <a:xfrm>
            <a:off x="457200" y="1025526"/>
            <a:ext cx="7772400" cy="679449"/>
          </a:xfrm>
          <a:prstGeom prst="rect">
            <a:avLst/>
          </a:prstGeom>
        </p:spPr>
        <p:txBody>
          <a:bodyPr/>
          <a:lstStyle>
            <a:lvl1pPr algn="l">
              <a:defRPr sz="3600" b="1">
                <a:solidFill>
                  <a:srgbClr val="A00054"/>
                </a:solidFill>
              </a:defRPr>
            </a:lvl1pPr>
          </a:lstStyle>
          <a:p>
            <a:r>
              <a:rPr lang="en-US"/>
              <a:t>Click to edit Master title style</a:t>
            </a:r>
            <a:endParaRPr lang="en-US" dirty="0"/>
          </a:p>
        </p:txBody>
      </p:sp>
      <p:sp>
        <p:nvSpPr>
          <p:cNvPr id="8" name="Subtitle 2"/>
          <p:cNvSpPr>
            <a:spLocks noGrp="1"/>
          </p:cNvSpPr>
          <p:nvPr>
            <p:ph type="subTitle" idx="1"/>
          </p:nvPr>
        </p:nvSpPr>
        <p:spPr>
          <a:xfrm>
            <a:off x="457200" y="1757362"/>
            <a:ext cx="6400800" cy="581025"/>
          </a:xfrm>
          <a:prstGeom prst="rect">
            <a:avLst/>
          </a:prstGeom>
        </p:spPr>
        <p:txBody>
          <a:bodyPr/>
          <a:lstStyle>
            <a:lvl1pPr marL="0" indent="0" algn="l">
              <a:buNone/>
              <a:defRPr sz="2800" b="1">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Text Placeholder 7"/>
          <p:cNvSpPr>
            <a:spLocks noGrp="1"/>
          </p:cNvSpPr>
          <p:nvPr>
            <p:ph type="body" sz="quarter" idx="13"/>
          </p:nvPr>
        </p:nvSpPr>
        <p:spPr>
          <a:xfrm>
            <a:off x="457201" y="2486025"/>
            <a:ext cx="4761186" cy="2457450"/>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Picture Placeholder 10"/>
          <p:cNvSpPr>
            <a:spLocks noGrp="1"/>
          </p:cNvSpPr>
          <p:nvPr>
            <p:ph type="pic" sz="quarter" idx="14"/>
          </p:nvPr>
        </p:nvSpPr>
        <p:spPr>
          <a:xfrm>
            <a:off x="5360988" y="2486025"/>
            <a:ext cx="3451225" cy="2457450"/>
          </a:xfrm>
          <a:prstGeom prst="rect">
            <a:avLst/>
          </a:prstGeom>
        </p:spPr>
        <p:txBody>
          <a:bodyPr/>
          <a:lstStyle>
            <a:lvl1pPr marL="0" indent="0" algn="ctr">
              <a:buNone/>
              <a:defRPr sz="2400" baseline="0"/>
            </a:lvl1pPr>
          </a:lstStyle>
          <a:p>
            <a:pPr lvl="0"/>
            <a:r>
              <a:rPr lang="en-US" noProof="0"/>
              <a:t>Click icon to add picture</a:t>
            </a:r>
            <a:endParaRPr lang="en-GB" noProof="0" dirty="0"/>
          </a:p>
        </p:txBody>
      </p:sp>
    </p:spTree>
    <p:extLst>
      <p:ext uri="{BB962C8B-B14F-4D97-AF65-F5344CB8AC3E}">
        <p14:creationId xmlns:p14="http://schemas.microsoft.com/office/powerpoint/2010/main" val="1444612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for graphs and large illustrations">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678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708650" y="360363"/>
            <a:ext cx="310038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6227763"/>
            <a:ext cx="9144000" cy="63023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28" name="Picture 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6189663"/>
            <a:ext cx="91440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charset="0"/>
        </a:defRPr>
      </a:lvl2pPr>
      <a:lvl3pPr algn="ctr" defTabSz="457200" rtl="0" eaLnBrk="0" fontAlgn="base" hangingPunct="0">
        <a:spcBef>
          <a:spcPct val="0"/>
        </a:spcBef>
        <a:spcAft>
          <a:spcPct val="0"/>
        </a:spcAft>
        <a:defRPr sz="4400">
          <a:solidFill>
            <a:schemeClr val="tx1"/>
          </a:solidFill>
          <a:latin typeface="Arial" charset="0"/>
        </a:defRPr>
      </a:lvl3pPr>
      <a:lvl4pPr algn="ctr" defTabSz="457200" rtl="0" eaLnBrk="0" fontAlgn="base" hangingPunct="0">
        <a:spcBef>
          <a:spcPct val="0"/>
        </a:spcBef>
        <a:spcAft>
          <a:spcPct val="0"/>
        </a:spcAft>
        <a:defRPr sz="4400">
          <a:solidFill>
            <a:schemeClr val="tx1"/>
          </a:solidFill>
          <a:latin typeface="Arial" charset="0"/>
        </a:defRPr>
      </a:lvl4pPr>
      <a:lvl5pPr algn="ctr" defTabSz="457200" rtl="0" eaLnBrk="0" fontAlgn="base" hangingPunct="0">
        <a:spcBef>
          <a:spcPct val="0"/>
        </a:spcBef>
        <a:spcAft>
          <a:spcPct val="0"/>
        </a:spcAft>
        <a:defRPr sz="4400">
          <a:solidFill>
            <a:schemeClr val="tx1"/>
          </a:solidFill>
          <a:latin typeface="Arial" charset="0"/>
        </a:defRPr>
      </a:lvl5pPr>
      <a:lvl6pPr marL="457200" algn="ctr" defTabSz="457200" rtl="0" fontAlgn="base">
        <a:spcBef>
          <a:spcPct val="0"/>
        </a:spcBef>
        <a:spcAft>
          <a:spcPct val="0"/>
        </a:spcAft>
        <a:defRPr sz="4400">
          <a:solidFill>
            <a:schemeClr val="tx1"/>
          </a:solidFill>
          <a:latin typeface="Arial" charset="0"/>
        </a:defRPr>
      </a:lvl6pPr>
      <a:lvl7pPr marL="914400" algn="ctr" defTabSz="457200" rtl="0" fontAlgn="base">
        <a:spcBef>
          <a:spcPct val="0"/>
        </a:spcBef>
        <a:spcAft>
          <a:spcPct val="0"/>
        </a:spcAft>
        <a:defRPr sz="4400">
          <a:solidFill>
            <a:schemeClr val="tx1"/>
          </a:solidFill>
          <a:latin typeface="Arial" charset="0"/>
        </a:defRPr>
      </a:lvl7pPr>
      <a:lvl8pPr marL="1371600" algn="ctr" defTabSz="457200" rtl="0" fontAlgn="base">
        <a:spcBef>
          <a:spcPct val="0"/>
        </a:spcBef>
        <a:spcAft>
          <a:spcPct val="0"/>
        </a:spcAft>
        <a:defRPr sz="4400">
          <a:solidFill>
            <a:schemeClr val="tx1"/>
          </a:solidFill>
          <a:latin typeface="Arial" charset="0"/>
        </a:defRPr>
      </a:lvl8pPr>
      <a:lvl9pPr marL="1828800" algn="ctr" defTabSz="457200" rtl="0" fontAlgn="base">
        <a:spcBef>
          <a:spcPct val="0"/>
        </a:spcBef>
        <a:spcAft>
          <a:spcPct val="0"/>
        </a:spcAft>
        <a:defRPr sz="4400">
          <a:solidFill>
            <a:schemeClr val="tx1"/>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4175" y="2039938"/>
            <a:ext cx="8335963"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13" descr="bottom_branding.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5275" y="5367338"/>
            <a:ext cx="1797050"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1"/>
          <p:cNvSpPr txBox="1">
            <a:spLocks noChangeArrowheads="1"/>
          </p:cNvSpPr>
          <p:nvPr/>
        </p:nvSpPr>
        <p:spPr bwMode="auto">
          <a:xfrm>
            <a:off x="384175" y="1393607"/>
            <a:ext cx="814296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GB" altLang="en-US" sz="3600" b="1" dirty="0">
                <a:solidFill>
                  <a:srgbClr val="A00054"/>
                </a:solidFill>
              </a:rPr>
              <a:t>MRCPsych General Adult Psychiatry</a:t>
            </a:r>
          </a:p>
        </p:txBody>
      </p:sp>
      <p:sp>
        <p:nvSpPr>
          <p:cNvPr id="2" name="TextBox 1"/>
          <p:cNvSpPr txBox="1"/>
          <p:nvPr/>
        </p:nvSpPr>
        <p:spPr>
          <a:xfrm>
            <a:off x="725714" y="3120571"/>
            <a:ext cx="7613424" cy="584775"/>
          </a:xfrm>
          <a:prstGeom prst="rect">
            <a:avLst/>
          </a:prstGeom>
          <a:noFill/>
        </p:spPr>
        <p:txBody>
          <a:bodyPr wrap="square" rtlCol="0">
            <a:spAutoFit/>
          </a:bodyPr>
          <a:lstStyle/>
          <a:p>
            <a:pPr algn="ctr"/>
            <a:r>
              <a:rPr lang="en-US" sz="3200" b="1" dirty="0">
                <a:solidFill>
                  <a:srgbClr val="A00054"/>
                </a:solidFill>
              </a:rPr>
              <a:t>Psychosis 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Different types of antipsychotics</a:t>
            </a:r>
          </a:p>
        </p:txBody>
      </p:sp>
      <p:sp>
        <p:nvSpPr>
          <p:cNvPr id="3" name="Subtitle 2"/>
          <p:cNvSpPr>
            <a:spLocks noGrp="1"/>
          </p:cNvSpPr>
          <p:nvPr>
            <p:ph type="subTitle" idx="1"/>
          </p:nvPr>
        </p:nvSpPr>
        <p:spPr>
          <a:xfrm>
            <a:off x="457200" y="1981201"/>
            <a:ext cx="6400800" cy="323850"/>
          </a:xfrm>
        </p:spPr>
        <p:txBody>
          <a:bodyPr/>
          <a:lstStyle/>
          <a:p>
            <a:endParaRPr lang="en-GB" dirty="0"/>
          </a:p>
        </p:txBody>
      </p:sp>
      <p:sp>
        <p:nvSpPr>
          <p:cNvPr id="4" name="Text Placeholder 3"/>
          <p:cNvSpPr>
            <a:spLocks noGrp="1"/>
          </p:cNvSpPr>
          <p:nvPr>
            <p:ph type="body" sz="quarter" idx="13"/>
          </p:nvPr>
        </p:nvSpPr>
        <p:spPr>
          <a:xfrm>
            <a:off x="457200" y="2486024"/>
            <a:ext cx="7839075" cy="3486151"/>
          </a:xfrm>
        </p:spPr>
        <p:txBody>
          <a:bodyPr/>
          <a:lstStyle/>
          <a:p>
            <a:pPr lvl="2">
              <a:lnSpc>
                <a:spcPct val="200000"/>
              </a:lnSpc>
            </a:pPr>
            <a:r>
              <a:rPr lang="en-US" sz="2600" dirty="0"/>
              <a:t>pharmacology</a:t>
            </a:r>
          </a:p>
          <a:p>
            <a:pPr lvl="2">
              <a:lnSpc>
                <a:spcPct val="200000"/>
              </a:lnSpc>
            </a:pPr>
            <a:r>
              <a:rPr lang="en-US" sz="2600" dirty="0"/>
              <a:t>kinetics</a:t>
            </a:r>
          </a:p>
          <a:p>
            <a:pPr lvl="2">
              <a:lnSpc>
                <a:spcPct val="200000"/>
              </a:lnSpc>
            </a:pPr>
            <a:r>
              <a:rPr lang="en-US" sz="2600" dirty="0"/>
              <a:t>overall efficacy/effectiveness</a:t>
            </a:r>
          </a:p>
          <a:p>
            <a:pPr lvl="2">
              <a:lnSpc>
                <a:spcPct val="200000"/>
              </a:lnSpc>
            </a:pPr>
            <a:r>
              <a:rPr lang="en-US" sz="2600" dirty="0"/>
              <a:t>tolerability </a:t>
            </a:r>
          </a:p>
          <a:p>
            <a:pPr lvl="2">
              <a:buNone/>
            </a:pPr>
            <a:r>
              <a:rPr lang="en-US" dirty="0"/>
              <a:t> </a:t>
            </a:r>
          </a:p>
          <a:p>
            <a:endParaRPr lang="en-GB" dirty="0"/>
          </a:p>
        </p:txBody>
      </p:sp>
    </p:spTree>
    <p:extLst>
      <p:ext uri="{BB962C8B-B14F-4D97-AF65-F5344CB8AC3E}">
        <p14:creationId xmlns:p14="http://schemas.microsoft.com/office/powerpoint/2010/main" val="250823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025526"/>
            <a:ext cx="8039100" cy="908049"/>
          </a:xfrm>
        </p:spPr>
        <p:txBody>
          <a:bodyPr/>
          <a:lstStyle/>
          <a:p>
            <a:r>
              <a:rPr lang="en-GB" dirty="0"/>
              <a:t>1</a:t>
            </a:r>
            <a:r>
              <a:rPr lang="en-GB" baseline="30000" dirty="0"/>
              <a:t>st</a:t>
            </a:r>
            <a:r>
              <a:rPr lang="en-GB" dirty="0"/>
              <a:t> vs 2</a:t>
            </a:r>
            <a:r>
              <a:rPr lang="en-GB" baseline="30000" dirty="0"/>
              <a:t>nd</a:t>
            </a:r>
            <a:r>
              <a:rPr lang="en-GB" dirty="0"/>
              <a:t> generation antipsychotics</a:t>
            </a:r>
          </a:p>
        </p:txBody>
      </p:sp>
      <p:sp>
        <p:nvSpPr>
          <p:cNvPr id="3" name="Subtitle 2"/>
          <p:cNvSpPr>
            <a:spLocks noGrp="1"/>
          </p:cNvSpPr>
          <p:nvPr>
            <p:ph type="subTitle" idx="1"/>
          </p:nvPr>
        </p:nvSpPr>
        <p:spPr/>
        <p:txBody>
          <a:bodyPr/>
          <a:lstStyle/>
          <a:p>
            <a:endParaRPr lang="en-GB"/>
          </a:p>
        </p:txBody>
      </p:sp>
      <p:sp>
        <p:nvSpPr>
          <p:cNvPr id="4" name="Text Placeholder 3"/>
          <p:cNvSpPr>
            <a:spLocks noGrp="1"/>
          </p:cNvSpPr>
          <p:nvPr>
            <p:ph type="body" sz="quarter" idx="13"/>
          </p:nvPr>
        </p:nvSpPr>
        <p:spPr>
          <a:xfrm>
            <a:off x="457200" y="2486025"/>
            <a:ext cx="7839075" cy="3486150"/>
          </a:xfrm>
        </p:spPr>
        <p:txBody>
          <a:bodyPr/>
          <a:lstStyle/>
          <a:p>
            <a:endParaRPr lang="en-US" dirty="0"/>
          </a:p>
          <a:p>
            <a:r>
              <a:rPr lang="en-US" dirty="0" err="1"/>
              <a:t>typicals</a:t>
            </a:r>
            <a:r>
              <a:rPr lang="en-US" dirty="0"/>
              <a:t> or first generation (FGAs)</a:t>
            </a:r>
          </a:p>
          <a:p>
            <a:r>
              <a:rPr lang="en-US" dirty="0" err="1"/>
              <a:t>atypicals</a:t>
            </a:r>
            <a:r>
              <a:rPr lang="en-US" dirty="0"/>
              <a:t> </a:t>
            </a:r>
            <a:r>
              <a:rPr lang="en-US" dirty="0">
                <a:sym typeface="Wingdings" panose="05000000000000000000" pitchFamily="2" charset="2"/>
              </a:rPr>
              <a:t>or s</a:t>
            </a:r>
            <a:r>
              <a:rPr lang="en-US" dirty="0"/>
              <a:t>econd generation (SGAs) </a:t>
            </a:r>
          </a:p>
          <a:p>
            <a:r>
              <a:rPr lang="en-US" dirty="0"/>
              <a:t>difference = size of therapeutic index in relation to acute EPSEs</a:t>
            </a:r>
          </a:p>
          <a:p>
            <a:r>
              <a:rPr lang="en-US" dirty="0"/>
              <a:t>e.g. </a:t>
            </a:r>
          </a:p>
          <a:p>
            <a:pPr lvl="1"/>
            <a:r>
              <a:rPr lang="en-US" dirty="0"/>
              <a:t>haloperidol has a very narrow index &lt;0.5 mg/day</a:t>
            </a:r>
          </a:p>
          <a:p>
            <a:pPr lvl="1"/>
            <a:r>
              <a:rPr lang="en-US" dirty="0"/>
              <a:t>olanzapine has a wide index 20-40mg/day </a:t>
            </a:r>
          </a:p>
          <a:p>
            <a:endParaRPr lang="en-US" dirty="0"/>
          </a:p>
          <a:p>
            <a:endParaRPr lang="en-GB" dirty="0"/>
          </a:p>
        </p:txBody>
      </p:sp>
    </p:spTree>
    <p:extLst>
      <p:ext uri="{BB962C8B-B14F-4D97-AF65-F5344CB8AC3E}">
        <p14:creationId xmlns:p14="http://schemas.microsoft.com/office/powerpoint/2010/main" val="2852423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Evidence</a:t>
            </a:r>
          </a:p>
        </p:txBody>
      </p:sp>
      <p:sp>
        <p:nvSpPr>
          <p:cNvPr id="3" name="Subtitle 2"/>
          <p:cNvSpPr>
            <a:spLocks noGrp="1"/>
          </p:cNvSpPr>
          <p:nvPr>
            <p:ph type="subTitle" idx="1"/>
          </p:nvPr>
        </p:nvSpPr>
        <p:spPr>
          <a:xfrm>
            <a:off x="457200" y="1757363"/>
            <a:ext cx="6400800" cy="128588"/>
          </a:xfrm>
        </p:spPr>
        <p:txBody>
          <a:bodyPr/>
          <a:lstStyle/>
          <a:p>
            <a:endParaRPr lang="en-GB" dirty="0"/>
          </a:p>
        </p:txBody>
      </p:sp>
      <p:sp>
        <p:nvSpPr>
          <p:cNvPr id="4" name="Text Placeholder 3"/>
          <p:cNvSpPr>
            <a:spLocks noGrp="1"/>
          </p:cNvSpPr>
          <p:nvPr>
            <p:ph type="body" sz="quarter" idx="13"/>
          </p:nvPr>
        </p:nvSpPr>
        <p:spPr>
          <a:xfrm>
            <a:off x="457200" y="2228850"/>
            <a:ext cx="8315325" cy="3848100"/>
          </a:xfrm>
        </p:spPr>
        <p:txBody>
          <a:bodyPr/>
          <a:lstStyle/>
          <a:p>
            <a:pPr marL="0" indent="0">
              <a:buNone/>
            </a:pPr>
            <a:endParaRPr lang="en-US" sz="1800" u="sng" dirty="0"/>
          </a:p>
          <a:p>
            <a:pPr marL="0" indent="0">
              <a:buNone/>
            </a:pPr>
            <a:r>
              <a:rPr lang="en-US" sz="1800" u="sng" dirty="0"/>
              <a:t>CATIE &amp; </a:t>
            </a:r>
            <a:r>
              <a:rPr lang="en-US" sz="1800" u="sng" dirty="0" err="1"/>
              <a:t>CUtLASS</a:t>
            </a:r>
            <a:endParaRPr lang="en-US" sz="1800" u="sng" dirty="0"/>
          </a:p>
          <a:p>
            <a:r>
              <a:rPr lang="en-US" sz="1800" dirty="0"/>
              <a:t>51 FGAs vs 11 SGAs </a:t>
            </a:r>
          </a:p>
          <a:p>
            <a:r>
              <a:rPr lang="en-US" sz="1800" dirty="0"/>
              <a:t>no convincing evidence to support advantage for SGAs over FGAs (possible exception of clozapine &amp; 0lanzapine )</a:t>
            </a:r>
          </a:p>
          <a:p>
            <a:pPr marL="0" indent="0">
              <a:buNone/>
            </a:pPr>
            <a:endParaRPr lang="en-US" sz="1800" dirty="0"/>
          </a:p>
          <a:p>
            <a:pPr marL="0" indent="0">
              <a:buNone/>
            </a:pPr>
            <a:r>
              <a:rPr lang="en-GB" sz="1800" u="sng" dirty="0" err="1"/>
              <a:t>Leucht</a:t>
            </a:r>
            <a:r>
              <a:rPr lang="en-GB" sz="1800" u="sng" dirty="0"/>
              <a:t> S et al. comparative efficacy &amp; tolerability of 15 antipsychotic</a:t>
            </a:r>
          </a:p>
          <a:p>
            <a:pPr marL="0" indent="0">
              <a:buNone/>
            </a:pPr>
            <a:r>
              <a:rPr lang="en-GB" sz="1800" u="sng" dirty="0"/>
              <a:t>drugs in schizophrenia: multiple treatment metanalysis lancet 2013</a:t>
            </a:r>
          </a:p>
          <a:p>
            <a:r>
              <a:rPr lang="en-GB" sz="1800" dirty="0"/>
              <a:t>ranking: clozapine 1</a:t>
            </a:r>
            <a:r>
              <a:rPr lang="en-GB" sz="1800" baseline="30000" dirty="0"/>
              <a:t>st</a:t>
            </a:r>
            <a:r>
              <a:rPr lang="en-GB" sz="1800" dirty="0"/>
              <a:t>, </a:t>
            </a:r>
            <a:r>
              <a:rPr lang="en-GB" sz="1800" dirty="0" err="1"/>
              <a:t>amisulpride</a:t>
            </a:r>
            <a:r>
              <a:rPr lang="en-GB" sz="1800" dirty="0"/>
              <a:t> 2</a:t>
            </a:r>
            <a:r>
              <a:rPr lang="en-GB" sz="1800" baseline="30000" dirty="0"/>
              <a:t>nd</a:t>
            </a:r>
            <a:r>
              <a:rPr lang="en-GB" sz="1800" dirty="0"/>
              <a:t> and olanzapine 3</a:t>
            </a:r>
            <a:r>
              <a:rPr lang="en-GB" sz="1800" baseline="30000" dirty="0"/>
              <a:t>rd</a:t>
            </a:r>
            <a:r>
              <a:rPr lang="en-GB" sz="1800" dirty="0"/>
              <a:t> </a:t>
            </a:r>
          </a:p>
          <a:p>
            <a:r>
              <a:rPr lang="en-GB" sz="1800" dirty="0"/>
              <a:t>difference is small but potentially substantial enough to be clinically important </a:t>
            </a:r>
          </a:p>
          <a:p>
            <a:pPr marL="0" indent="0">
              <a:buNone/>
            </a:pPr>
            <a:endParaRPr lang="en-GB" sz="1800" dirty="0"/>
          </a:p>
          <a:p>
            <a:pPr marL="0" indent="0">
              <a:buNone/>
            </a:pPr>
            <a:endParaRPr lang="en-US" sz="1800" dirty="0"/>
          </a:p>
          <a:p>
            <a:endParaRPr lang="en-GB" dirty="0"/>
          </a:p>
        </p:txBody>
      </p:sp>
    </p:spTree>
    <p:extLst>
      <p:ext uri="{BB962C8B-B14F-4D97-AF65-F5344CB8AC3E}">
        <p14:creationId xmlns:p14="http://schemas.microsoft.com/office/powerpoint/2010/main" val="1806319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Side effects</a:t>
            </a:r>
          </a:p>
        </p:txBody>
      </p:sp>
      <p:sp>
        <p:nvSpPr>
          <p:cNvPr id="3" name="Subtitle 2"/>
          <p:cNvSpPr>
            <a:spLocks noGrp="1"/>
          </p:cNvSpPr>
          <p:nvPr>
            <p:ph type="subTitle" idx="1"/>
          </p:nvPr>
        </p:nvSpPr>
        <p:spPr/>
        <p:txBody>
          <a:bodyPr/>
          <a:lstStyle/>
          <a:p>
            <a:endParaRPr lang="en-GB"/>
          </a:p>
        </p:txBody>
      </p:sp>
      <p:sp>
        <p:nvSpPr>
          <p:cNvPr id="4" name="Text Placeholder 3"/>
          <p:cNvSpPr>
            <a:spLocks noGrp="1"/>
          </p:cNvSpPr>
          <p:nvPr>
            <p:ph type="body" sz="quarter" idx="13"/>
          </p:nvPr>
        </p:nvSpPr>
        <p:spPr>
          <a:xfrm>
            <a:off x="457200" y="2486024"/>
            <a:ext cx="7839075" cy="3095625"/>
          </a:xfrm>
        </p:spPr>
        <p:txBody>
          <a:bodyPr/>
          <a:lstStyle/>
          <a:p>
            <a:r>
              <a:rPr lang="en-US" dirty="0"/>
              <a:t>for both FGAs &amp; SGAs </a:t>
            </a:r>
          </a:p>
          <a:p>
            <a:endParaRPr lang="en-US" dirty="0"/>
          </a:p>
          <a:p>
            <a:r>
              <a:rPr lang="en-US" dirty="0"/>
              <a:t>common reason for treatment discontinuation</a:t>
            </a:r>
          </a:p>
          <a:p>
            <a:pPr marL="0" indent="0">
              <a:buNone/>
            </a:pPr>
            <a:r>
              <a:rPr lang="en-US" dirty="0"/>
              <a:t> </a:t>
            </a:r>
          </a:p>
          <a:p>
            <a:r>
              <a:rPr lang="en-US" dirty="0"/>
              <a:t>psychiatrists’ views of prevalence &amp; importance of adverse effects differs markedly from patients’ experience </a:t>
            </a:r>
          </a:p>
          <a:p>
            <a:endParaRPr lang="en-GB" dirty="0"/>
          </a:p>
        </p:txBody>
      </p:sp>
    </p:spTree>
    <p:extLst>
      <p:ext uri="{BB962C8B-B14F-4D97-AF65-F5344CB8AC3E}">
        <p14:creationId xmlns:p14="http://schemas.microsoft.com/office/powerpoint/2010/main" val="3673902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876300"/>
            <a:ext cx="7772400" cy="828675"/>
          </a:xfrm>
        </p:spPr>
        <p:txBody>
          <a:bodyPr/>
          <a:lstStyle/>
          <a:p>
            <a:r>
              <a:rPr lang="en-US" dirty="0"/>
              <a:t>Acute phase </a:t>
            </a:r>
            <a:br>
              <a:rPr lang="en-US" dirty="0"/>
            </a:br>
            <a:endParaRPr lang="en-GB" dirty="0"/>
          </a:p>
        </p:txBody>
      </p:sp>
      <p:sp>
        <p:nvSpPr>
          <p:cNvPr id="4" name="Text Placeholder 3"/>
          <p:cNvSpPr>
            <a:spLocks noGrp="1"/>
          </p:cNvSpPr>
          <p:nvPr>
            <p:ph type="body" sz="quarter" idx="13"/>
          </p:nvPr>
        </p:nvSpPr>
        <p:spPr>
          <a:xfrm>
            <a:off x="457200" y="1842448"/>
            <a:ext cx="7839075" cy="4291652"/>
          </a:xfrm>
        </p:spPr>
        <p:txBody>
          <a:bodyPr/>
          <a:lstStyle/>
          <a:p>
            <a:r>
              <a:rPr lang="en-US" dirty="0"/>
              <a:t>average duration 4-8 weeks</a:t>
            </a:r>
          </a:p>
          <a:p>
            <a:endParaRPr lang="en-US" dirty="0"/>
          </a:p>
          <a:p>
            <a:r>
              <a:rPr lang="en-US" dirty="0"/>
              <a:t>immediate attention </a:t>
            </a:r>
          </a:p>
          <a:p>
            <a:endParaRPr lang="en-US" dirty="0"/>
          </a:p>
          <a:p>
            <a:r>
              <a:rPr lang="en-US" dirty="0"/>
              <a:t>alleviate psychotic symptoms</a:t>
            </a:r>
          </a:p>
          <a:p>
            <a:endParaRPr lang="en-US" dirty="0"/>
          </a:p>
          <a:p>
            <a:r>
              <a:rPr lang="en-US" dirty="0"/>
              <a:t>manage agitation </a:t>
            </a:r>
          </a:p>
          <a:p>
            <a:endParaRPr lang="en-US" dirty="0"/>
          </a:p>
          <a:p>
            <a:r>
              <a:rPr lang="en-US" dirty="0"/>
              <a:t>longer duration of untreated psychosis (DUP) = worse prognosis  </a:t>
            </a:r>
          </a:p>
          <a:p>
            <a:endParaRPr lang="en-US" dirty="0"/>
          </a:p>
          <a:p>
            <a:endParaRPr lang="en-GB" dirty="0"/>
          </a:p>
        </p:txBody>
      </p:sp>
    </p:spTree>
    <p:extLst>
      <p:ext uri="{BB962C8B-B14F-4D97-AF65-F5344CB8AC3E}">
        <p14:creationId xmlns:p14="http://schemas.microsoft.com/office/powerpoint/2010/main" val="3776689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First episode psychosis </a:t>
            </a:r>
            <a:endParaRPr lang="en-GB" dirty="0"/>
          </a:p>
        </p:txBody>
      </p:sp>
      <p:sp>
        <p:nvSpPr>
          <p:cNvPr id="3" name="Subtitle 2"/>
          <p:cNvSpPr>
            <a:spLocks noGrp="1"/>
          </p:cNvSpPr>
          <p:nvPr>
            <p:ph type="subTitle" idx="1"/>
          </p:nvPr>
        </p:nvSpPr>
        <p:spPr>
          <a:xfrm>
            <a:off x="457200" y="1757363"/>
            <a:ext cx="6400800" cy="204788"/>
          </a:xfrm>
        </p:spPr>
        <p:txBody>
          <a:bodyPr/>
          <a:lstStyle/>
          <a:p>
            <a:endParaRPr lang="en-GB" dirty="0"/>
          </a:p>
        </p:txBody>
      </p:sp>
      <p:sp>
        <p:nvSpPr>
          <p:cNvPr id="4" name="Text Placeholder 3"/>
          <p:cNvSpPr>
            <a:spLocks noGrp="1"/>
          </p:cNvSpPr>
          <p:nvPr>
            <p:ph type="body" sz="quarter" idx="13"/>
          </p:nvPr>
        </p:nvSpPr>
        <p:spPr>
          <a:xfrm>
            <a:off x="457200" y="2266950"/>
            <a:ext cx="7839075" cy="3565524"/>
          </a:xfrm>
        </p:spPr>
        <p:txBody>
          <a:bodyPr/>
          <a:lstStyle/>
          <a:p>
            <a:endParaRPr lang="en-US" dirty="0"/>
          </a:p>
          <a:p>
            <a:r>
              <a:rPr lang="en-US" dirty="0"/>
              <a:t>early intervention in psychosis services should be accessible to all people with a first episode or first presentation of psychosis</a:t>
            </a:r>
          </a:p>
          <a:p>
            <a:endParaRPr lang="en-US" dirty="0"/>
          </a:p>
          <a:p>
            <a:r>
              <a:rPr lang="en-US" dirty="0"/>
              <a:t>choice of antipsychotic medication should be made by the patient and healthcare professional together, taking into account the views of the </a:t>
            </a:r>
            <a:r>
              <a:rPr lang="en-US" dirty="0" err="1"/>
              <a:t>carer</a:t>
            </a:r>
            <a:r>
              <a:rPr lang="en-US" dirty="0"/>
              <a:t>, if the service user agrees</a:t>
            </a:r>
          </a:p>
          <a:p>
            <a:endParaRPr lang="en-US" dirty="0"/>
          </a:p>
          <a:p>
            <a:endParaRPr lang="en-GB" dirty="0"/>
          </a:p>
        </p:txBody>
      </p:sp>
    </p:spTree>
    <p:extLst>
      <p:ext uri="{BB962C8B-B14F-4D97-AF65-F5344CB8AC3E}">
        <p14:creationId xmlns:p14="http://schemas.microsoft.com/office/powerpoint/2010/main" val="16165663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First episode psychosis</a:t>
            </a:r>
          </a:p>
        </p:txBody>
      </p:sp>
      <p:sp>
        <p:nvSpPr>
          <p:cNvPr id="4" name="Text Placeholder 3"/>
          <p:cNvSpPr>
            <a:spLocks noGrp="1"/>
          </p:cNvSpPr>
          <p:nvPr>
            <p:ph type="body" sz="quarter" idx="13"/>
          </p:nvPr>
        </p:nvSpPr>
        <p:spPr>
          <a:xfrm>
            <a:off x="457200" y="1704974"/>
            <a:ext cx="7839075" cy="4524375"/>
          </a:xfrm>
        </p:spPr>
        <p:txBody>
          <a:bodyPr/>
          <a:lstStyle/>
          <a:p>
            <a:endParaRPr lang="en-US" dirty="0"/>
          </a:p>
          <a:p>
            <a:r>
              <a:rPr lang="en-US" dirty="0"/>
              <a:t>initiate antipsychotic at low licensed dosage range</a:t>
            </a:r>
          </a:p>
          <a:p>
            <a:r>
              <a:rPr lang="en-GB" dirty="0"/>
              <a:t>first-episode psychosis responds to lower doses of antipsychotic medication than those required for the treatment of established schizophrenia</a:t>
            </a:r>
          </a:p>
          <a:p>
            <a:r>
              <a:rPr lang="en-GB" dirty="0"/>
              <a:t>document review of change in symptom and side effects in the clinical records, with the rationale for any change in medication or its continuation</a:t>
            </a:r>
          </a:p>
          <a:p>
            <a:r>
              <a:rPr lang="en-GB" dirty="0"/>
              <a:t>adequate trial: optimum dosage with good compliance for 4 weeks</a:t>
            </a:r>
          </a:p>
          <a:p>
            <a:endParaRPr lang="en-US" dirty="0"/>
          </a:p>
          <a:p>
            <a:pPr>
              <a:buNone/>
            </a:pPr>
            <a:endParaRPr lang="en-US" dirty="0"/>
          </a:p>
          <a:p>
            <a:endParaRPr lang="en-US" dirty="0"/>
          </a:p>
          <a:p>
            <a:endParaRPr lang="en-GB" dirty="0"/>
          </a:p>
        </p:txBody>
      </p:sp>
    </p:spTree>
    <p:extLst>
      <p:ext uri="{BB962C8B-B14F-4D97-AF65-F5344CB8AC3E}">
        <p14:creationId xmlns:p14="http://schemas.microsoft.com/office/powerpoint/2010/main" val="15534737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First episode psychosis</a:t>
            </a:r>
          </a:p>
        </p:txBody>
      </p:sp>
      <p:sp>
        <p:nvSpPr>
          <p:cNvPr id="3" name="Subtitle 2"/>
          <p:cNvSpPr>
            <a:spLocks noGrp="1"/>
          </p:cNvSpPr>
          <p:nvPr>
            <p:ph type="subTitle" idx="1"/>
          </p:nvPr>
        </p:nvSpPr>
        <p:spPr/>
        <p:txBody>
          <a:bodyPr/>
          <a:lstStyle/>
          <a:p>
            <a:endParaRPr lang="en-GB"/>
          </a:p>
        </p:txBody>
      </p:sp>
      <p:sp>
        <p:nvSpPr>
          <p:cNvPr id="4" name="Text Placeholder 3"/>
          <p:cNvSpPr>
            <a:spLocks noGrp="1"/>
          </p:cNvSpPr>
          <p:nvPr>
            <p:ph type="body" sz="quarter" idx="13"/>
          </p:nvPr>
        </p:nvSpPr>
        <p:spPr>
          <a:xfrm>
            <a:off x="457200" y="2486024"/>
            <a:ext cx="7839075" cy="2981325"/>
          </a:xfrm>
        </p:spPr>
        <p:txBody>
          <a:bodyPr/>
          <a:lstStyle/>
          <a:p>
            <a:endParaRPr lang="en-US" dirty="0"/>
          </a:p>
          <a:p>
            <a:r>
              <a:rPr lang="en-US" dirty="0"/>
              <a:t>for FGAs: medium or low-potency drug rather than high potency drug</a:t>
            </a:r>
          </a:p>
          <a:p>
            <a:endParaRPr lang="en-US" dirty="0"/>
          </a:p>
          <a:p>
            <a:r>
              <a:rPr lang="en-US" dirty="0"/>
              <a:t>anticholinergic agents should only be used for emergent extrapyramidal problems (not prophylactically)</a:t>
            </a:r>
          </a:p>
          <a:p>
            <a:endParaRPr lang="en-US" dirty="0"/>
          </a:p>
          <a:p>
            <a:endParaRPr lang="en-GB" dirty="0"/>
          </a:p>
        </p:txBody>
      </p:sp>
    </p:spTree>
    <p:extLst>
      <p:ext uri="{BB962C8B-B14F-4D97-AF65-F5344CB8AC3E}">
        <p14:creationId xmlns:p14="http://schemas.microsoft.com/office/powerpoint/2010/main" val="19919263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Pharmacotherapy</a:t>
            </a:r>
            <a:endParaRPr lang="en-GB" dirty="0"/>
          </a:p>
        </p:txBody>
      </p:sp>
      <p:sp>
        <p:nvSpPr>
          <p:cNvPr id="3" name="Subtitle 2"/>
          <p:cNvSpPr>
            <a:spLocks noGrp="1"/>
          </p:cNvSpPr>
          <p:nvPr>
            <p:ph type="subTitle" idx="1"/>
          </p:nvPr>
        </p:nvSpPr>
        <p:spPr/>
        <p:txBody>
          <a:bodyPr/>
          <a:lstStyle/>
          <a:p>
            <a:endParaRPr lang="en-GB"/>
          </a:p>
        </p:txBody>
      </p:sp>
      <p:sp>
        <p:nvSpPr>
          <p:cNvPr id="4" name="Text Placeholder 3"/>
          <p:cNvSpPr>
            <a:spLocks noGrp="1"/>
          </p:cNvSpPr>
          <p:nvPr>
            <p:ph type="body" sz="quarter" idx="13"/>
          </p:nvPr>
        </p:nvSpPr>
        <p:spPr>
          <a:xfrm>
            <a:off x="457200" y="2486025"/>
            <a:ext cx="7839075" cy="3448050"/>
          </a:xfrm>
        </p:spPr>
        <p:txBody>
          <a:bodyPr/>
          <a:lstStyle/>
          <a:p>
            <a:r>
              <a:rPr lang="en-US" dirty="0"/>
              <a:t>many respond to antipsychotic drugs initially</a:t>
            </a:r>
          </a:p>
          <a:p>
            <a:endParaRPr lang="en-US" dirty="0"/>
          </a:p>
          <a:p>
            <a:r>
              <a:rPr lang="en-US" dirty="0"/>
              <a:t>around 80% relapse within five years (discontinuation of medication, side effects)</a:t>
            </a:r>
          </a:p>
          <a:p>
            <a:endParaRPr lang="en-US" dirty="0"/>
          </a:p>
          <a:p>
            <a:r>
              <a:rPr lang="en-US" dirty="0"/>
              <a:t>75% recurrently relapse, leading to disability, but there is a moderately good long term global outcome in over half</a:t>
            </a:r>
          </a:p>
          <a:p>
            <a:endParaRPr lang="en-GB" dirty="0"/>
          </a:p>
        </p:txBody>
      </p:sp>
    </p:spTree>
    <p:extLst>
      <p:ext uri="{BB962C8B-B14F-4D97-AF65-F5344CB8AC3E}">
        <p14:creationId xmlns:p14="http://schemas.microsoft.com/office/powerpoint/2010/main" val="281464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Risk of relapse within a year </a:t>
            </a:r>
            <a:endParaRPr lang="en-GB" dirty="0"/>
          </a:p>
        </p:txBody>
      </p:sp>
      <p:sp>
        <p:nvSpPr>
          <p:cNvPr id="3" name="Subtitle 2"/>
          <p:cNvSpPr>
            <a:spLocks noGrp="1"/>
          </p:cNvSpPr>
          <p:nvPr>
            <p:ph type="subTitle" idx="1"/>
          </p:nvPr>
        </p:nvSpPr>
        <p:spPr/>
        <p:txBody>
          <a:bodyPr/>
          <a:lstStyle/>
          <a:p>
            <a:endParaRPr lang="en-GB"/>
          </a:p>
        </p:txBody>
      </p:sp>
      <p:sp>
        <p:nvSpPr>
          <p:cNvPr id="4" name="Text Placeholder 3"/>
          <p:cNvSpPr>
            <a:spLocks noGrp="1"/>
          </p:cNvSpPr>
          <p:nvPr>
            <p:ph type="body" sz="quarter" idx="13"/>
          </p:nvPr>
        </p:nvSpPr>
        <p:spPr>
          <a:xfrm>
            <a:off x="457200" y="2486024"/>
            <a:ext cx="7839075" cy="3248025"/>
          </a:xfrm>
        </p:spPr>
        <p:txBody>
          <a:bodyPr/>
          <a:lstStyle/>
          <a:p>
            <a:r>
              <a:rPr lang="en-US" dirty="0"/>
              <a:t>16%-23% on treatment </a:t>
            </a:r>
          </a:p>
          <a:p>
            <a:r>
              <a:rPr lang="en-US" dirty="0"/>
              <a:t>53%-72%  without treatment</a:t>
            </a:r>
          </a:p>
          <a:p>
            <a:endParaRPr lang="en-US" dirty="0"/>
          </a:p>
          <a:p>
            <a:r>
              <a:rPr lang="en-US" dirty="0"/>
              <a:t>patients with one episode have a 4:5 chance of relapsing</a:t>
            </a:r>
          </a:p>
          <a:p>
            <a:endParaRPr lang="en-US" dirty="0"/>
          </a:p>
          <a:p>
            <a:r>
              <a:rPr lang="en-US" dirty="0"/>
              <a:t>stopping antipsychotics increases this risk 5 folds  </a:t>
            </a:r>
          </a:p>
          <a:p>
            <a:endParaRPr lang="en-GB" dirty="0"/>
          </a:p>
        </p:txBody>
      </p:sp>
    </p:spTree>
    <p:extLst>
      <p:ext uri="{BB962C8B-B14F-4D97-AF65-F5344CB8AC3E}">
        <p14:creationId xmlns:p14="http://schemas.microsoft.com/office/powerpoint/2010/main" val="1050604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Psychosis 3</a:t>
            </a:r>
          </a:p>
        </p:txBody>
      </p:sp>
      <p:sp>
        <p:nvSpPr>
          <p:cNvPr id="5" name="Subtitle 4"/>
          <p:cNvSpPr>
            <a:spLocks noGrp="1"/>
          </p:cNvSpPr>
          <p:nvPr>
            <p:ph type="subTitle" idx="1"/>
          </p:nvPr>
        </p:nvSpPr>
        <p:spPr>
          <a:xfrm>
            <a:off x="457199" y="1757362"/>
            <a:ext cx="8069943" cy="581025"/>
          </a:xfrm>
        </p:spPr>
        <p:txBody>
          <a:bodyPr/>
          <a:lstStyle/>
          <a:p>
            <a:r>
              <a:rPr lang="en-US" dirty="0"/>
              <a:t>Objectives</a:t>
            </a:r>
          </a:p>
        </p:txBody>
      </p:sp>
      <p:sp>
        <p:nvSpPr>
          <p:cNvPr id="6" name="Text Placeholder 5"/>
          <p:cNvSpPr>
            <a:spLocks noGrp="1"/>
          </p:cNvSpPr>
          <p:nvPr>
            <p:ph type="body" sz="quarter" idx="13"/>
          </p:nvPr>
        </p:nvSpPr>
        <p:spPr>
          <a:xfrm>
            <a:off x="457200" y="2486024"/>
            <a:ext cx="7839075" cy="3171825"/>
          </a:xfrm>
        </p:spPr>
        <p:txBody>
          <a:bodyPr/>
          <a:lstStyle/>
          <a:p>
            <a:pPr marL="0" lvl="0" indent="0">
              <a:buNone/>
            </a:pPr>
            <a:r>
              <a:rPr lang="en-GB" dirty="0"/>
              <a:t>To develop an understanding of:</a:t>
            </a:r>
          </a:p>
          <a:p>
            <a:pPr marL="0" lvl="0" indent="0">
              <a:buNone/>
            </a:pPr>
            <a:endParaRPr lang="en-GB" dirty="0"/>
          </a:p>
          <a:p>
            <a:pPr lvl="0"/>
            <a:r>
              <a:rPr lang="en-GB" dirty="0"/>
              <a:t>the biopsychosocial management of schizophrenia</a:t>
            </a:r>
          </a:p>
          <a:p>
            <a:pPr marL="0" lvl="0" indent="0">
              <a:buNone/>
            </a:pPr>
            <a:endParaRPr lang="en-GB" dirty="0"/>
          </a:p>
          <a:p>
            <a:pPr lvl="0"/>
            <a:r>
              <a:rPr lang="en-GB" dirty="0"/>
              <a:t>evidence based treatment</a:t>
            </a:r>
          </a:p>
        </p:txBody>
      </p:sp>
    </p:spTree>
    <p:extLst>
      <p:ext uri="{BB962C8B-B14F-4D97-AF65-F5344CB8AC3E}">
        <p14:creationId xmlns:p14="http://schemas.microsoft.com/office/powerpoint/2010/main" val="15574788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025526"/>
            <a:ext cx="7772400" cy="1079499"/>
          </a:xfrm>
        </p:spPr>
        <p:txBody>
          <a:bodyPr/>
          <a:lstStyle/>
          <a:p>
            <a:r>
              <a:rPr lang="en-US" sz="3200" dirty="0"/>
              <a:t>Length of treatment with antipsychotic after the first episode </a:t>
            </a:r>
            <a:endParaRPr lang="en-GB" sz="3200" dirty="0"/>
          </a:p>
        </p:txBody>
      </p:sp>
      <p:sp>
        <p:nvSpPr>
          <p:cNvPr id="4" name="Text Placeholder 3"/>
          <p:cNvSpPr>
            <a:spLocks noGrp="1"/>
          </p:cNvSpPr>
          <p:nvPr>
            <p:ph type="body" sz="quarter" idx="13"/>
          </p:nvPr>
        </p:nvSpPr>
        <p:spPr>
          <a:xfrm>
            <a:off x="457200" y="2333766"/>
            <a:ext cx="7839075" cy="2904983"/>
          </a:xfrm>
        </p:spPr>
        <p:txBody>
          <a:bodyPr/>
          <a:lstStyle/>
          <a:p>
            <a:endParaRPr lang="en-US" sz="2000" dirty="0"/>
          </a:p>
          <a:p>
            <a:r>
              <a:rPr lang="en-US" sz="2000" dirty="0"/>
              <a:t>consensus guidelines recommend continued antipsychotic medication for 1–2 years </a:t>
            </a:r>
            <a:r>
              <a:rPr lang="en-US" sz="1800" dirty="0"/>
              <a:t>(Buchanan et al., 2010; National Institute for Health and Clinical Excellence,2009b)</a:t>
            </a:r>
          </a:p>
          <a:p>
            <a:endParaRPr lang="en-US" sz="2000" dirty="0"/>
          </a:p>
          <a:p>
            <a:r>
              <a:rPr lang="en-US" sz="2000" dirty="0"/>
              <a:t>recent data suggest 1-2 years maintenance is not enough </a:t>
            </a:r>
          </a:p>
          <a:p>
            <a:r>
              <a:rPr lang="en-US" sz="2000" dirty="0"/>
              <a:t>some recommend treatment for at least 5 years; other indefinitely </a:t>
            </a:r>
          </a:p>
          <a:p>
            <a:endParaRPr lang="en-GB" sz="2000" dirty="0"/>
          </a:p>
        </p:txBody>
      </p:sp>
    </p:spTree>
    <p:extLst>
      <p:ext uri="{BB962C8B-B14F-4D97-AF65-F5344CB8AC3E}">
        <p14:creationId xmlns:p14="http://schemas.microsoft.com/office/powerpoint/2010/main" val="11747503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Non-compliance </a:t>
            </a:r>
            <a:endParaRPr lang="en-GB" dirty="0"/>
          </a:p>
        </p:txBody>
      </p:sp>
      <p:sp>
        <p:nvSpPr>
          <p:cNvPr id="3" name="Subtitle 2"/>
          <p:cNvSpPr>
            <a:spLocks noGrp="1"/>
          </p:cNvSpPr>
          <p:nvPr>
            <p:ph type="subTitle" idx="1"/>
          </p:nvPr>
        </p:nvSpPr>
        <p:spPr/>
        <p:txBody>
          <a:bodyPr/>
          <a:lstStyle/>
          <a:p>
            <a:endParaRPr lang="en-GB"/>
          </a:p>
        </p:txBody>
      </p:sp>
      <p:sp>
        <p:nvSpPr>
          <p:cNvPr id="4" name="Text Placeholder 3"/>
          <p:cNvSpPr>
            <a:spLocks noGrp="1"/>
          </p:cNvSpPr>
          <p:nvPr>
            <p:ph type="body" sz="quarter" idx="13"/>
          </p:nvPr>
        </p:nvSpPr>
        <p:spPr>
          <a:xfrm>
            <a:off x="457200" y="2486025"/>
            <a:ext cx="7839075" cy="3276600"/>
          </a:xfrm>
        </p:spPr>
        <p:txBody>
          <a:bodyPr/>
          <a:lstStyle/>
          <a:p>
            <a:pPr>
              <a:lnSpc>
                <a:spcPct val="110000"/>
              </a:lnSpc>
            </a:pPr>
            <a:r>
              <a:rPr lang="en-US" dirty="0"/>
              <a:t>very high rate </a:t>
            </a:r>
          </a:p>
          <a:p>
            <a:pPr>
              <a:lnSpc>
                <a:spcPct val="110000"/>
              </a:lnSpc>
            </a:pPr>
            <a:endParaRPr lang="en-US" dirty="0"/>
          </a:p>
          <a:p>
            <a:pPr>
              <a:lnSpc>
                <a:spcPct val="110000"/>
              </a:lnSpc>
            </a:pPr>
            <a:r>
              <a:rPr lang="en-US" dirty="0"/>
              <a:t>up to 25% partially or non compliant at 10 days post discharge up to 50% at 1 year; up to 75% at 2 years </a:t>
            </a:r>
          </a:p>
          <a:p>
            <a:pPr>
              <a:lnSpc>
                <a:spcPct val="110000"/>
              </a:lnSpc>
            </a:pPr>
            <a:endParaRPr lang="en-US" dirty="0"/>
          </a:p>
          <a:p>
            <a:pPr>
              <a:lnSpc>
                <a:spcPct val="110000"/>
              </a:lnSpc>
            </a:pPr>
            <a:r>
              <a:rPr lang="en-GB" dirty="0"/>
              <a:t>increased risk of relapse, severity of relapse, duration of hospitalization, suicide attempts by four-fold </a:t>
            </a:r>
          </a:p>
          <a:p>
            <a:pPr>
              <a:lnSpc>
                <a:spcPct val="110000"/>
              </a:lnSpc>
            </a:pPr>
            <a:endParaRPr lang="en-US" dirty="0"/>
          </a:p>
          <a:p>
            <a:endParaRPr lang="en-GB" dirty="0"/>
          </a:p>
        </p:txBody>
      </p:sp>
    </p:spTree>
    <p:extLst>
      <p:ext uri="{BB962C8B-B14F-4D97-AF65-F5344CB8AC3E}">
        <p14:creationId xmlns:p14="http://schemas.microsoft.com/office/powerpoint/2010/main" val="14417764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Long-acting depot injection</a:t>
            </a:r>
            <a:endParaRPr lang="en-GB" dirty="0"/>
          </a:p>
        </p:txBody>
      </p:sp>
      <p:sp>
        <p:nvSpPr>
          <p:cNvPr id="3" name="Subtitle 2"/>
          <p:cNvSpPr>
            <a:spLocks noGrp="1"/>
          </p:cNvSpPr>
          <p:nvPr>
            <p:ph type="subTitle" idx="1"/>
          </p:nvPr>
        </p:nvSpPr>
        <p:spPr/>
        <p:txBody>
          <a:bodyPr/>
          <a:lstStyle/>
          <a:p>
            <a:endParaRPr lang="en-GB"/>
          </a:p>
        </p:txBody>
      </p:sp>
      <p:sp>
        <p:nvSpPr>
          <p:cNvPr id="4" name="Text Placeholder 3"/>
          <p:cNvSpPr>
            <a:spLocks noGrp="1"/>
          </p:cNvSpPr>
          <p:nvPr>
            <p:ph type="body" sz="quarter" idx="13"/>
          </p:nvPr>
        </p:nvSpPr>
        <p:spPr>
          <a:xfrm>
            <a:off x="457200" y="2486024"/>
            <a:ext cx="7839075" cy="3171825"/>
          </a:xfrm>
        </p:spPr>
        <p:txBody>
          <a:bodyPr/>
          <a:lstStyle/>
          <a:p>
            <a:endParaRPr lang="en-US" dirty="0"/>
          </a:p>
          <a:p>
            <a:r>
              <a:rPr lang="en-US" dirty="0"/>
              <a:t>active drug in an oily suspension </a:t>
            </a:r>
          </a:p>
          <a:p>
            <a:endParaRPr lang="en-US" dirty="0"/>
          </a:p>
          <a:p>
            <a:r>
              <a:rPr lang="en-US" dirty="0"/>
              <a:t>associated with a reduced risk of relapse and  re-</a:t>
            </a:r>
            <a:r>
              <a:rPr lang="en-US" dirty="0" err="1"/>
              <a:t>hospitilisation</a:t>
            </a:r>
            <a:r>
              <a:rPr lang="en-US" dirty="0"/>
              <a:t> </a:t>
            </a:r>
          </a:p>
          <a:p>
            <a:endParaRPr lang="en-US" dirty="0"/>
          </a:p>
          <a:p>
            <a:r>
              <a:rPr lang="en-US" dirty="0"/>
              <a:t>FGAs &amp; SGAs  </a:t>
            </a:r>
          </a:p>
          <a:p>
            <a:pPr>
              <a:lnSpc>
                <a:spcPct val="200000"/>
              </a:lnSpc>
            </a:pPr>
            <a:endParaRPr lang="en-US" dirty="0"/>
          </a:p>
          <a:p>
            <a:endParaRPr lang="en-GB" dirty="0"/>
          </a:p>
        </p:txBody>
      </p:sp>
    </p:spTree>
    <p:extLst>
      <p:ext uri="{BB962C8B-B14F-4D97-AF65-F5344CB8AC3E}">
        <p14:creationId xmlns:p14="http://schemas.microsoft.com/office/powerpoint/2010/main" val="2762442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Treatment resistant schizophrenia </a:t>
            </a:r>
            <a:endParaRPr lang="en-GB" dirty="0"/>
          </a:p>
        </p:txBody>
      </p:sp>
      <p:sp>
        <p:nvSpPr>
          <p:cNvPr id="3" name="Subtitle 2"/>
          <p:cNvSpPr>
            <a:spLocks noGrp="1"/>
          </p:cNvSpPr>
          <p:nvPr>
            <p:ph type="subTitle" idx="1"/>
          </p:nvPr>
        </p:nvSpPr>
        <p:spPr/>
        <p:txBody>
          <a:bodyPr/>
          <a:lstStyle/>
          <a:p>
            <a:endParaRPr lang="en-GB"/>
          </a:p>
        </p:txBody>
      </p:sp>
      <p:sp>
        <p:nvSpPr>
          <p:cNvPr id="4" name="Text Placeholder 3"/>
          <p:cNvSpPr>
            <a:spLocks noGrp="1"/>
          </p:cNvSpPr>
          <p:nvPr>
            <p:ph type="body" sz="quarter" idx="13"/>
          </p:nvPr>
        </p:nvSpPr>
        <p:spPr>
          <a:xfrm>
            <a:off x="457200" y="2486025"/>
            <a:ext cx="7839075" cy="3543300"/>
          </a:xfrm>
        </p:spPr>
        <p:txBody>
          <a:bodyPr/>
          <a:lstStyle/>
          <a:p>
            <a:pPr>
              <a:lnSpc>
                <a:spcPct val="150000"/>
              </a:lnSpc>
            </a:pPr>
            <a:r>
              <a:rPr lang="en-US" dirty="0"/>
              <a:t>failure to respond to two or more antipsychotic medications given in therapeutic doses for 6 weeks or more </a:t>
            </a:r>
          </a:p>
          <a:p>
            <a:pPr>
              <a:lnSpc>
                <a:spcPct val="150000"/>
              </a:lnSpc>
            </a:pPr>
            <a:r>
              <a:rPr lang="en-US" dirty="0" err="1"/>
              <a:t>approx</a:t>
            </a:r>
            <a:r>
              <a:rPr lang="en-US" dirty="0"/>
              <a:t> 30% of patients respond poorly to antipsychotics </a:t>
            </a:r>
          </a:p>
          <a:p>
            <a:pPr>
              <a:lnSpc>
                <a:spcPct val="150000"/>
              </a:lnSpc>
            </a:pPr>
            <a:r>
              <a:rPr lang="en-US" dirty="0"/>
              <a:t>about 7% show total non-response </a:t>
            </a:r>
          </a:p>
          <a:p>
            <a:endParaRPr lang="en-US" dirty="0"/>
          </a:p>
          <a:p>
            <a:endParaRPr lang="en-GB" dirty="0"/>
          </a:p>
        </p:txBody>
      </p:sp>
    </p:spTree>
    <p:extLst>
      <p:ext uri="{BB962C8B-B14F-4D97-AF65-F5344CB8AC3E}">
        <p14:creationId xmlns:p14="http://schemas.microsoft.com/office/powerpoint/2010/main" val="38631243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025526"/>
            <a:ext cx="7772400" cy="1069974"/>
          </a:xfrm>
        </p:spPr>
        <p:txBody>
          <a:bodyPr/>
          <a:lstStyle/>
          <a:p>
            <a:r>
              <a:rPr lang="en-GB" dirty="0"/>
              <a:t>Treatment resistant schizophrenia- management</a:t>
            </a:r>
          </a:p>
        </p:txBody>
      </p:sp>
      <p:sp>
        <p:nvSpPr>
          <p:cNvPr id="4" name="Text Placeholder 3"/>
          <p:cNvSpPr>
            <a:spLocks noGrp="1"/>
          </p:cNvSpPr>
          <p:nvPr>
            <p:ph type="body" sz="quarter" idx="13"/>
          </p:nvPr>
        </p:nvSpPr>
        <p:spPr>
          <a:xfrm>
            <a:off x="457200" y="2247900"/>
            <a:ext cx="7839075" cy="3486150"/>
          </a:xfrm>
        </p:spPr>
        <p:txBody>
          <a:bodyPr/>
          <a:lstStyle/>
          <a:p>
            <a:pPr>
              <a:spcBef>
                <a:spcPts val="0"/>
              </a:spcBef>
            </a:pPr>
            <a:endParaRPr lang="en-US" sz="2800" dirty="0"/>
          </a:p>
          <a:p>
            <a:pPr>
              <a:spcBef>
                <a:spcPts val="0"/>
              </a:spcBef>
            </a:pPr>
            <a:endParaRPr lang="en-US" sz="2800" dirty="0"/>
          </a:p>
          <a:p>
            <a:pPr>
              <a:spcBef>
                <a:spcPts val="0"/>
              </a:spcBef>
            </a:pPr>
            <a:r>
              <a:rPr lang="en-US" sz="2800" dirty="0"/>
              <a:t>clarify diagnosis</a:t>
            </a:r>
          </a:p>
          <a:p>
            <a:pPr>
              <a:spcBef>
                <a:spcPts val="0"/>
              </a:spcBef>
            </a:pPr>
            <a:r>
              <a:rPr lang="en-US" sz="2800" dirty="0"/>
              <a:t>address comorbidity </a:t>
            </a:r>
          </a:p>
          <a:p>
            <a:pPr>
              <a:spcBef>
                <a:spcPts val="0"/>
              </a:spcBef>
            </a:pPr>
            <a:r>
              <a:rPr lang="en-US" sz="2800" dirty="0"/>
              <a:t>consider non-compliance</a:t>
            </a:r>
          </a:p>
          <a:p>
            <a:pPr>
              <a:spcBef>
                <a:spcPts val="0"/>
              </a:spcBef>
            </a:pPr>
            <a:r>
              <a:rPr lang="en-US" sz="2800" dirty="0"/>
              <a:t>pharmacology: clozapine, then augment </a:t>
            </a:r>
          </a:p>
          <a:p>
            <a:pPr>
              <a:spcBef>
                <a:spcPts val="0"/>
              </a:spcBef>
            </a:pPr>
            <a:r>
              <a:rPr lang="en-US" sz="2800" dirty="0"/>
              <a:t>rehabilitation </a:t>
            </a:r>
          </a:p>
          <a:p>
            <a:pPr>
              <a:spcBef>
                <a:spcPts val="0"/>
              </a:spcBef>
            </a:pPr>
            <a:endParaRPr lang="en-US" dirty="0"/>
          </a:p>
          <a:p>
            <a:pPr>
              <a:spcBef>
                <a:spcPts val="0"/>
              </a:spcBef>
            </a:pPr>
            <a:endParaRPr lang="en-GB" dirty="0"/>
          </a:p>
        </p:txBody>
      </p:sp>
    </p:spTree>
    <p:extLst>
      <p:ext uri="{BB962C8B-B14F-4D97-AF65-F5344CB8AC3E}">
        <p14:creationId xmlns:p14="http://schemas.microsoft.com/office/powerpoint/2010/main" val="10748663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Relapse prevention</a:t>
            </a:r>
            <a:endParaRPr lang="en-GB" dirty="0"/>
          </a:p>
        </p:txBody>
      </p:sp>
      <p:sp>
        <p:nvSpPr>
          <p:cNvPr id="3" name="Subtitle 2"/>
          <p:cNvSpPr>
            <a:spLocks noGrp="1"/>
          </p:cNvSpPr>
          <p:nvPr>
            <p:ph type="subTitle" idx="1"/>
          </p:nvPr>
        </p:nvSpPr>
        <p:spPr/>
        <p:txBody>
          <a:bodyPr/>
          <a:lstStyle/>
          <a:p>
            <a:endParaRPr lang="en-GB"/>
          </a:p>
        </p:txBody>
      </p:sp>
      <p:sp>
        <p:nvSpPr>
          <p:cNvPr id="4" name="Text Placeholder 3"/>
          <p:cNvSpPr>
            <a:spLocks noGrp="1"/>
          </p:cNvSpPr>
          <p:nvPr>
            <p:ph type="body" sz="quarter" idx="13"/>
          </p:nvPr>
        </p:nvSpPr>
        <p:spPr>
          <a:xfrm>
            <a:off x="457200" y="2338386"/>
            <a:ext cx="7839075" cy="3833814"/>
          </a:xfrm>
        </p:spPr>
        <p:txBody>
          <a:bodyPr/>
          <a:lstStyle/>
          <a:p>
            <a:endParaRPr lang="en-US" sz="2000" dirty="0"/>
          </a:p>
          <a:p>
            <a:endParaRPr lang="en-US" sz="2000" dirty="0"/>
          </a:p>
          <a:p>
            <a:r>
              <a:rPr lang="en-US" sz="2000" dirty="0"/>
              <a:t>continued prescription of antipsychotics to prevent relapse, maintain long-term control of symptoms/</a:t>
            </a:r>
            <a:r>
              <a:rPr lang="en-US" sz="2000" dirty="0" err="1"/>
              <a:t>behaviour</a:t>
            </a:r>
            <a:r>
              <a:rPr lang="en-US" sz="2000" dirty="0"/>
              <a:t> and improve quality of life </a:t>
            </a:r>
          </a:p>
          <a:p>
            <a:r>
              <a:rPr lang="en-US" sz="2000" dirty="0"/>
              <a:t>individuals achieving greater improvement in symptoms with optimal pharmacotherapy benefit more from psychosocial interventions</a:t>
            </a:r>
          </a:p>
          <a:p>
            <a:r>
              <a:rPr lang="en-GB" sz="2000" dirty="0"/>
              <a:t>small number of longer-term, relapse prevention trials </a:t>
            </a:r>
          </a:p>
          <a:p>
            <a:r>
              <a:rPr lang="en-GB" sz="2000" dirty="0"/>
              <a:t>data insufficient to allow assessment of the relative merits of individual antipsychotics</a:t>
            </a:r>
          </a:p>
          <a:p>
            <a:endParaRPr lang="en-US" sz="2000" dirty="0"/>
          </a:p>
          <a:p>
            <a:endParaRPr lang="en-US" sz="2000" dirty="0"/>
          </a:p>
          <a:p>
            <a:endParaRPr lang="en-US" sz="2000" dirty="0"/>
          </a:p>
          <a:p>
            <a:endParaRPr lang="en-US" sz="1400" dirty="0"/>
          </a:p>
          <a:p>
            <a:endParaRPr lang="en-GB" sz="2000" dirty="0"/>
          </a:p>
        </p:txBody>
      </p:sp>
    </p:spTree>
    <p:extLst>
      <p:ext uri="{BB962C8B-B14F-4D97-AF65-F5344CB8AC3E}">
        <p14:creationId xmlns:p14="http://schemas.microsoft.com/office/powerpoint/2010/main" val="30344659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025526"/>
            <a:ext cx="7772400" cy="1079499"/>
          </a:xfrm>
        </p:spPr>
        <p:txBody>
          <a:bodyPr/>
          <a:lstStyle/>
          <a:p>
            <a:r>
              <a:rPr lang="en-US" dirty="0"/>
              <a:t>Monitoring of antipsychotic medication-NICE </a:t>
            </a:r>
            <a:endParaRPr lang="en-GB" dirty="0"/>
          </a:p>
        </p:txBody>
      </p:sp>
      <p:sp>
        <p:nvSpPr>
          <p:cNvPr id="3" name="Subtitle 2"/>
          <p:cNvSpPr>
            <a:spLocks noGrp="1"/>
          </p:cNvSpPr>
          <p:nvPr>
            <p:ph type="subTitle" idx="1"/>
          </p:nvPr>
        </p:nvSpPr>
        <p:spPr>
          <a:xfrm>
            <a:off x="457200" y="2384105"/>
            <a:ext cx="6400800" cy="101918"/>
          </a:xfrm>
        </p:spPr>
        <p:txBody>
          <a:bodyPr/>
          <a:lstStyle/>
          <a:p>
            <a:endParaRPr lang="en-GB" dirty="0"/>
          </a:p>
        </p:txBody>
      </p:sp>
      <p:sp>
        <p:nvSpPr>
          <p:cNvPr id="4" name="Text Placeholder 3"/>
          <p:cNvSpPr>
            <a:spLocks noGrp="1"/>
          </p:cNvSpPr>
          <p:nvPr>
            <p:ph type="body" sz="quarter" idx="13"/>
          </p:nvPr>
        </p:nvSpPr>
        <p:spPr>
          <a:xfrm>
            <a:off x="457200" y="2486024"/>
            <a:ext cx="7839075" cy="3346450"/>
          </a:xfrm>
        </p:spPr>
        <p:txBody>
          <a:bodyPr/>
          <a:lstStyle/>
          <a:p>
            <a:endParaRPr lang="en-US" dirty="0"/>
          </a:p>
          <a:p>
            <a:r>
              <a:rPr lang="en-US" dirty="0"/>
              <a:t>responsibility of secondary care team to monitor service users’ physical health and effects of antipsychotic medication for at least the first 12 months or until condition stabilized</a:t>
            </a:r>
          </a:p>
          <a:p>
            <a:endParaRPr lang="en-US" dirty="0"/>
          </a:p>
          <a:p>
            <a:r>
              <a:rPr lang="en-US" dirty="0"/>
              <a:t>afterwards, the responsibility may be transferred to primary care under shared care arrangements </a:t>
            </a:r>
          </a:p>
          <a:p>
            <a:endParaRPr lang="en-GB" dirty="0"/>
          </a:p>
        </p:txBody>
      </p:sp>
    </p:spTree>
    <p:extLst>
      <p:ext uri="{BB962C8B-B14F-4D97-AF65-F5344CB8AC3E}">
        <p14:creationId xmlns:p14="http://schemas.microsoft.com/office/powerpoint/2010/main" val="40164022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Non-pharmacological interventions </a:t>
            </a:r>
            <a:endParaRPr lang="en-GB" dirty="0"/>
          </a:p>
        </p:txBody>
      </p:sp>
      <p:sp>
        <p:nvSpPr>
          <p:cNvPr id="3" name="Subtitle 2"/>
          <p:cNvSpPr>
            <a:spLocks noGrp="1"/>
          </p:cNvSpPr>
          <p:nvPr>
            <p:ph type="subTitle" idx="1"/>
          </p:nvPr>
        </p:nvSpPr>
        <p:spPr>
          <a:xfrm>
            <a:off x="457200" y="2419349"/>
            <a:ext cx="6400800" cy="66675"/>
          </a:xfrm>
        </p:spPr>
        <p:txBody>
          <a:bodyPr/>
          <a:lstStyle/>
          <a:p>
            <a:endParaRPr lang="en-GB" dirty="0"/>
          </a:p>
        </p:txBody>
      </p:sp>
      <p:sp>
        <p:nvSpPr>
          <p:cNvPr id="4" name="Text Placeholder 3"/>
          <p:cNvSpPr>
            <a:spLocks noGrp="1"/>
          </p:cNvSpPr>
          <p:nvPr>
            <p:ph type="body" sz="quarter" idx="13"/>
          </p:nvPr>
        </p:nvSpPr>
        <p:spPr>
          <a:xfrm>
            <a:off x="457200" y="2486025"/>
            <a:ext cx="7839075" cy="3619500"/>
          </a:xfrm>
        </p:spPr>
        <p:txBody>
          <a:bodyPr/>
          <a:lstStyle/>
          <a:p>
            <a:endParaRPr lang="en-GB" dirty="0"/>
          </a:p>
          <a:p>
            <a:r>
              <a:rPr lang="en-GB" dirty="0"/>
              <a:t>address impairments in social, vocational, and educational functioning</a:t>
            </a:r>
          </a:p>
          <a:p>
            <a:r>
              <a:rPr lang="en-GB" dirty="0"/>
              <a:t>focus</a:t>
            </a:r>
          </a:p>
          <a:p>
            <a:pPr marL="0" indent="0">
              <a:buNone/>
            </a:pPr>
            <a:r>
              <a:rPr lang="en-GB" dirty="0"/>
              <a:t>-physical health, smoking cessation</a:t>
            </a:r>
          </a:p>
          <a:p>
            <a:pPr marL="0" indent="0">
              <a:buNone/>
            </a:pPr>
            <a:r>
              <a:rPr lang="en-GB" dirty="0"/>
              <a:t>-patient and family education</a:t>
            </a:r>
          </a:p>
          <a:p>
            <a:pPr marL="0" indent="0">
              <a:buNone/>
            </a:pPr>
            <a:r>
              <a:rPr lang="en-GB" dirty="0"/>
              <a:t>-skills training</a:t>
            </a:r>
          </a:p>
          <a:p>
            <a:pPr marL="0" indent="0">
              <a:buNone/>
            </a:pPr>
            <a:r>
              <a:rPr lang="en-GB" dirty="0"/>
              <a:t>-supported employment</a:t>
            </a:r>
          </a:p>
          <a:p>
            <a:pPr marL="0" indent="0">
              <a:buNone/>
            </a:pPr>
            <a:endParaRPr lang="en-GB" dirty="0"/>
          </a:p>
          <a:p>
            <a:endParaRPr lang="en-US" dirty="0"/>
          </a:p>
          <a:p>
            <a:endParaRPr lang="en-GB" dirty="0"/>
          </a:p>
        </p:txBody>
      </p:sp>
    </p:spTree>
    <p:extLst>
      <p:ext uri="{BB962C8B-B14F-4D97-AF65-F5344CB8AC3E}">
        <p14:creationId xmlns:p14="http://schemas.microsoft.com/office/powerpoint/2010/main" val="35275680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Psychological therapies NICE</a:t>
            </a:r>
            <a:br>
              <a:rPr lang="en-GB" dirty="0"/>
            </a:br>
            <a:endParaRPr lang="en-GB" dirty="0"/>
          </a:p>
        </p:txBody>
      </p:sp>
      <p:sp>
        <p:nvSpPr>
          <p:cNvPr id="4" name="Text Placeholder 3"/>
          <p:cNvSpPr>
            <a:spLocks noGrp="1"/>
          </p:cNvSpPr>
          <p:nvPr>
            <p:ph type="body" sz="quarter" idx="13"/>
          </p:nvPr>
        </p:nvSpPr>
        <p:spPr>
          <a:xfrm>
            <a:off x="457200" y="1883391"/>
            <a:ext cx="7839075" cy="3650634"/>
          </a:xfrm>
        </p:spPr>
        <p:txBody>
          <a:bodyPr/>
          <a:lstStyle/>
          <a:p>
            <a:pPr eaLnBrk="1" hangingPunct="1"/>
            <a:endParaRPr lang="en-GB" sz="2000" dirty="0"/>
          </a:p>
          <a:p>
            <a:pPr eaLnBrk="1" hangingPunct="1"/>
            <a:endParaRPr lang="en-GB" sz="2000" dirty="0"/>
          </a:p>
          <a:p>
            <a:pPr eaLnBrk="1" hangingPunct="1"/>
            <a:r>
              <a:rPr lang="en-US" sz="2000" dirty="0"/>
              <a:t>CBT to all people with psychosis or schizophrenia</a:t>
            </a:r>
          </a:p>
          <a:p>
            <a:pPr eaLnBrk="1" hangingPunct="1"/>
            <a:r>
              <a:rPr lang="en-US" sz="2000" dirty="0"/>
              <a:t>family intervention to all families of people with psychosis or schizophrenia who live with or are in close contact with the patient</a:t>
            </a:r>
          </a:p>
          <a:p>
            <a:pPr eaLnBrk="1" hangingPunct="1"/>
            <a:r>
              <a:rPr lang="en-US" sz="2000" dirty="0"/>
              <a:t>consider arts therapies to all people with psychosis or schizophrenia (alleviation of negative symptoms)</a:t>
            </a:r>
          </a:p>
          <a:p>
            <a:pPr eaLnBrk="1" hangingPunct="1">
              <a:buNone/>
            </a:pPr>
            <a:endParaRPr lang="en-GB" sz="2000" dirty="0"/>
          </a:p>
          <a:p>
            <a:pPr eaLnBrk="1" hangingPunct="1">
              <a:buFont typeface="Wingdings 3" pitchFamily="18" charset="2"/>
              <a:buNone/>
            </a:pPr>
            <a:endParaRPr lang="en-GB" sz="2000" dirty="0"/>
          </a:p>
          <a:p>
            <a:pPr eaLnBrk="1" hangingPunct="1"/>
            <a:endParaRPr lang="en-GB" sz="2000" dirty="0"/>
          </a:p>
          <a:p>
            <a:endParaRPr lang="en-GB" sz="2000" dirty="0"/>
          </a:p>
        </p:txBody>
      </p:sp>
    </p:spTree>
    <p:extLst>
      <p:ext uri="{BB962C8B-B14F-4D97-AF65-F5344CB8AC3E}">
        <p14:creationId xmlns:p14="http://schemas.microsoft.com/office/powerpoint/2010/main" val="15275007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025526"/>
            <a:ext cx="7772400" cy="860424"/>
          </a:xfrm>
        </p:spPr>
        <p:txBody>
          <a:bodyPr/>
          <a:lstStyle/>
          <a:p>
            <a:r>
              <a:rPr lang="en-US" dirty="0"/>
              <a:t>CBT for psychosis </a:t>
            </a:r>
            <a:endParaRPr lang="en-GB" dirty="0"/>
          </a:p>
        </p:txBody>
      </p:sp>
      <p:sp>
        <p:nvSpPr>
          <p:cNvPr id="3" name="Subtitle 2"/>
          <p:cNvSpPr>
            <a:spLocks noGrp="1"/>
          </p:cNvSpPr>
          <p:nvPr>
            <p:ph type="subTitle" idx="1"/>
          </p:nvPr>
        </p:nvSpPr>
        <p:spPr>
          <a:xfrm>
            <a:off x="457200" y="2066925"/>
            <a:ext cx="6400800" cy="161925"/>
          </a:xfrm>
        </p:spPr>
        <p:txBody>
          <a:bodyPr/>
          <a:lstStyle/>
          <a:p>
            <a:endParaRPr lang="en-GB" dirty="0"/>
          </a:p>
        </p:txBody>
      </p:sp>
      <p:sp>
        <p:nvSpPr>
          <p:cNvPr id="4" name="Text Placeholder 3"/>
          <p:cNvSpPr>
            <a:spLocks noGrp="1"/>
          </p:cNvSpPr>
          <p:nvPr>
            <p:ph type="body" sz="quarter" idx="13"/>
          </p:nvPr>
        </p:nvSpPr>
        <p:spPr>
          <a:xfrm>
            <a:off x="457200" y="2486024"/>
            <a:ext cx="7839075" cy="3346449"/>
          </a:xfrm>
        </p:spPr>
        <p:txBody>
          <a:bodyPr/>
          <a:lstStyle/>
          <a:p>
            <a:r>
              <a:rPr lang="en-US" dirty="0"/>
              <a:t>1:1 basis over at least 16 sessions</a:t>
            </a:r>
          </a:p>
          <a:p>
            <a:endParaRPr lang="en-US" dirty="0"/>
          </a:p>
          <a:p>
            <a:r>
              <a:rPr lang="en-US" dirty="0"/>
              <a:t>establishes links between thoughts, feelings or actions and current/past symptoms, and/or functioning</a:t>
            </a:r>
          </a:p>
          <a:p>
            <a:endParaRPr lang="en-US" dirty="0"/>
          </a:p>
          <a:p>
            <a:r>
              <a:rPr lang="en-US" dirty="0"/>
              <a:t>re-evaluation of people's perceptions, beliefs or reasoning relating to the target symptoms</a:t>
            </a:r>
          </a:p>
          <a:p>
            <a:endParaRPr lang="en-GB" dirty="0"/>
          </a:p>
        </p:txBody>
      </p:sp>
    </p:spTree>
    <p:extLst>
      <p:ext uri="{BB962C8B-B14F-4D97-AF65-F5344CB8AC3E}">
        <p14:creationId xmlns:p14="http://schemas.microsoft.com/office/powerpoint/2010/main" val="2421261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Psychosis 3</a:t>
            </a:r>
          </a:p>
        </p:txBody>
      </p:sp>
      <p:sp>
        <p:nvSpPr>
          <p:cNvPr id="3" name="Subtitle 2"/>
          <p:cNvSpPr>
            <a:spLocks noGrp="1"/>
          </p:cNvSpPr>
          <p:nvPr>
            <p:ph type="subTitle" idx="1"/>
          </p:nvPr>
        </p:nvSpPr>
        <p:spPr/>
        <p:txBody>
          <a:bodyPr/>
          <a:lstStyle/>
          <a:p>
            <a:r>
              <a:rPr lang="en-US" dirty="0"/>
              <a:t>Expert Led Session</a:t>
            </a:r>
          </a:p>
        </p:txBody>
      </p:sp>
      <p:sp>
        <p:nvSpPr>
          <p:cNvPr id="4" name="Text Placeholder 3"/>
          <p:cNvSpPr>
            <a:spLocks noGrp="1"/>
          </p:cNvSpPr>
          <p:nvPr>
            <p:ph type="body" sz="quarter" idx="13"/>
          </p:nvPr>
        </p:nvSpPr>
        <p:spPr/>
        <p:txBody>
          <a:bodyPr/>
          <a:lstStyle/>
          <a:p>
            <a:pPr marL="0" indent="0" algn="ctr">
              <a:buNone/>
            </a:pPr>
            <a:br>
              <a:rPr lang="en-GB" dirty="0"/>
            </a:br>
            <a:r>
              <a:rPr lang="en-GB" b="1" dirty="0"/>
              <a:t>Schizophrenia:</a:t>
            </a:r>
            <a:br>
              <a:rPr lang="en-GB" b="1" dirty="0"/>
            </a:br>
            <a:r>
              <a:rPr lang="en-GB" b="1" dirty="0"/>
              <a:t>biopsychosocial management and </a:t>
            </a:r>
          </a:p>
          <a:p>
            <a:pPr marL="0" indent="0" algn="ctr">
              <a:buNone/>
            </a:pPr>
            <a:r>
              <a:rPr lang="en-GB" b="1" dirty="0"/>
              <a:t>evidence-based treatment</a:t>
            </a:r>
          </a:p>
          <a:p>
            <a:pPr marL="0" indent="0" algn="ctr">
              <a:buNone/>
            </a:pPr>
            <a:endParaRPr lang="en-GB" b="1" dirty="0"/>
          </a:p>
          <a:p>
            <a:pPr marL="0" indent="0" algn="ctr">
              <a:buNone/>
            </a:pPr>
            <a:endParaRPr lang="en-US" dirty="0"/>
          </a:p>
        </p:txBody>
      </p:sp>
    </p:spTree>
    <p:extLst>
      <p:ext uri="{BB962C8B-B14F-4D97-AF65-F5344CB8AC3E}">
        <p14:creationId xmlns:p14="http://schemas.microsoft.com/office/powerpoint/2010/main" val="38719126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CBT for psychosis</a:t>
            </a:r>
            <a:endParaRPr lang="en-GB" dirty="0"/>
          </a:p>
        </p:txBody>
      </p:sp>
      <p:sp>
        <p:nvSpPr>
          <p:cNvPr id="3" name="Subtitle 2"/>
          <p:cNvSpPr>
            <a:spLocks noGrp="1"/>
          </p:cNvSpPr>
          <p:nvPr>
            <p:ph type="subTitle" idx="1"/>
          </p:nvPr>
        </p:nvSpPr>
        <p:spPr>
          <a:xfrm>
            <a:off x="457200" y="1933576"/>
            <a:ext cx="6400800" cy="161924"/>
          </a:xfrm>
        </p:spPr>
        <p:txBody>
          <a:bodyPr/>
          <a:lstStyle/>
          <a:p>
            <a:endParaRPr lang="en-GB" dirty="0"/>
          </a:p>
        </p:txBody>
      </p:sp>
      <p:sp>
        <p:nvSpPr>
          <p:cNvPr id="4" name="Text Placeholder 3"/>
          <p:cNvSpPr>
            <a:spLocks noGrp="1"/>
          </p:cNvSpPr>
          <p:nvPr>
            <p:ph type="body" sz="quarter" idx="13"/>
          </p:nvPr>
        </p:nvSpPr>
        <p:spPr>
          <a:xfrm>
            <a:off x="457200" y="2486025"/>
            <a:ext cx="7839075" cy="3429000"/>
          </a:xfrm>
        </p:spPr>
        <p:txBody>
          <a:bodyPr/>
          <a:lstStyle/>
          <a:p>
            <a:pPr marL="0" indent="0">
              <a:buNone/>
            </a:pPr>
            <a:r>
              <a:rPr lang="en-US" dirty="0"/>
              <a:t>Factors for successful CBT</a:t>
            </a:r>
          </a:p>
          <a:p>
            <a:pPr marL="0" indent="0">
              <a:buNone/>
            </a:pPr>
            <a:endParaRPr lang="en-US" dirty="0"/>
          </a:p>
          <a:p>
            <a:r>
              <a:rPr lang="en-US" dirty="0"/>
              <a:t>early work with acutely psychotic inpatients </a:t>
            </a:r>
            <a:r>
              <a:rPr lang="en-US" sz="1800" dirty="0"/>
              <a:t>(Drury et al)</a:t>
            </a:r>
          </a:p>
          <a:p>
            <a:r>
              <a:rPr lang="en-US" dirty="0"/>
              <a:t>female gender </a:t>
            </a:r>
            <a:r>
              <a:rPr lang="en-US" sz="1800" dirty="0"/>
              <a:t>(Drury et al, </a:t>
            </a:r>
            <a:r>
              <a:rPr lang="en-US" sz="1800" dirty="0" err="1"/>
              <a:t>Brabban</a:t>
            </a:r>
            <a:r>
              <a:rPr lang="en-US" sz="1800" dirty="0"/>
              <a:t> et al)</a:t>
            </a:r>
          </a:p>
          <a:p>
            <a:r>
              <a:rPr lang="en-US" dirty="0"/>
              <a:t>shorter duration of untreated illness </a:t>
            </a:r>
            <a:r>
              <a:rPr lang="en-US" sz="1800" dirty="0"/>
              <a:t>(Drury et al)</a:t>
            </a:r>
          </a:p>
          <a:p>
            <a:r>
              <a:rPr lang="en-US" dirty="0"/>
              <a:t>less severe symptoms </a:t>
            </a:r>
            <a:r>
              <a:rPr lang="en-US" sz="1800" dirty="0"/>
              <a:t>(Tarrier et al)</a:t>
            </a:r>
          </a:p>
          <a:p>
            <a:r>
              <a:rPr lang="en-US" dirty="0"/>
              <a:t>low level of conviction in delusions </a:t>
            </a:r>
            <a:r>
              <a:rPr lang="en-US" sz="1800" dirty="0"/>
              <a:t>(</a:t>
            </a:r>
            <a:r>
              <a:rPr lang="en-US" sz="1800" dirty="0" err="1"/>
              <a:t>Brabban</a:t>
            </a:r>
            <a:r>
              <a:rPr lang="en-US" sz="1800" dirty="0"/>
              <a:t> et al)</a:t>
            </a:r>
          </a:p>
          <a:p>
            <a:endParaRPr lang="en-GB" dirty="0"/>
          </a:p>
        </p:txBody>
      </p:sp>
    </p:spTree>
    <p:extLst>
      <p:ext uri="{BB962C8B-B14F-4D97-AF65-F5344CB8AC3E}">
        <p14:creationId xmlns:p14="http://schemas.microsoft.com/office/powerpoint/2010/main" val="22646224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Evidence for CBT for psychosis</a:t>
            </a:r>
          </a:p>
        </p:txBody>
      </p:sp>
      <p:sp>
        <p:nvSpPr>
          <p:cNvPr id="4" name="Text Placeholder 3"/>
          <p:cNvSpPr>
            <a:spLocks noGrp="1"/>
          </p:cNvSpPr>
          <p:nvPr>
            <p:ph type="body" sz="quarter" idx="13"/>
          </p:nvPr>
        </p:nvSpPr>
        <p:spPr>
          <a:xfrm>
            <a:off x="457200" y="1992573"/>
            <a:ext cx="7839075" cy="4036752"/>
          </a:xfrm>
        </p:spPr>
        <p:txBody>
          <a:bodyPr/>
          <a:lstStyle/>
          <a:p>
            <a:pPr marL="0" lvl="1" indent="0">
              <a:lnSpc>
                <a:spcPct val="120000"/>
              </a:lnSpc>
              <a:buClr>
                <a:schemeClr val="accent3"/>
              </a:buClr>
              <a:buSzPct val="95000"/>
              <a:buNone/>
            </a:pPr>
            <a:r>
              <a:rPr lang="en-GB" sz="2000" dirty="0"/>
              <a:t>Jones et al. (2005) - systematic review of 30 papers: 19 trials of CBT for schizophrenia</a:t>
            </a:r>
          </a:p>
          <a:p>
            <a:pPr marL="548640" lvl="2" indent="-274320">
              <a:lnSpc>
                <a:spcPct val="120000"/>
              </a:lnSpc>
              <a:buClr>
                <a:schemeClr val="accent3"/>
              </a:buClr>
              <a:buSzPct val="95000"/>
            </a:pPr>
            <a:r>
              <a:rPr lang="en-GB" sz="2000" dirty="0"/>
              <a:t>CBT was a promising but under-evaluated intervention for schizophrenia and other psychotic illnesses</a:t>
            </a:r>
          </a:p>
          <a:p>
            <a:pPr eaLnBrk="1" hangingPunct="1">
              <a:lnSpc>
                <a:spcPct val="120000"/>
              </a:lnSpc>
            </a:pPr>
            <a:endParaRPr lang="en-GB" sz="2000" dirty="0"/>
          </a:p>
          <a:p>
            <a:pPr marL="0" indent="0">
              <a:lnSpc>
                <a:spcPct val="120000"/>
              </a:lnSpc>
              <a:buNone/>
            </a:pPr>
            <a:r>
              <a:rPr lang="en-GB" sz="2000" dirty="0" err="1"/>
              <a:t>SoCRATES</a:t>
            </a:r>
            <a:r>
              <a:rPr lang="en-GB" sz="2000" dirty="0"/>
              <a:t> trial (Lewis et al., 2002): 5-week course of </a:t>
            </a:r>
            <a:r>
              <a:rPr lang="en-GB" sz="2000" dirty="0" err="1"/>
              <a:t>CBTp</a:t>
            </a:r>
            <a:r>
              <a:rPr lang="en-GB" sz="2000" dirty="0"/>
              <a:t> for people recently admitted to hospital</a:t>
            </a:r>
          </a:p>
          <a:p>
            <a:pPr>
              <a:lnSpc>
                <a:spcPct val="120000"/>
              </a:lnSpc>
            </a:pPr>
            <a:r>
              <a:rPr lang="en-GB" sz="2000" dirty="0"/>
              <a:t>more rapid improvement in symptoms for the group that received CBT</a:t>
            </a:r>
          </a:p>
          <a:p>
            <a:pPr>
              <a:lnSpc>
                <a:spcPct val="120000"/>
              </a:lnSpc>
            </a:pPr>
            <a:r>
              <a:rPr lang="en-GB" sz="2000" dirty="0"/>
              <a:t>relatively modest effect size</a:t>
            </a:r>
          </a:p>
          <a:p>
            <a:pPr eaLnBrk="1" hangingPunct="1">
              <a:lnSpc>
                <a:spcPct val="120000"/>
              </a:lnSpc>
            </a:pPr>
            <a:endParaRPr lang="en-GB" sz="2000" dirty="0"/>
          </a:p>
          <a:p>
            <a:endParaRPr lang="en-GB" sz="2000" dirty="0"/>
          </a:p>
        </p:txBody>
      </p:sp>
    </p:spTree>
    <p:extLst>
      <p:ext uri="{BB962C8B-B14F-4D97-AF65-F5344CB8AC3E}">
        <p14:creationId xmlns:p14="http://schemas.microsoft.com/office/powerpoint/2010/main" val="13512766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Evidence for CBT for psychosis</a:t>
            </a:r>
          </a:p>
        </p:txBody>
      </p:sp>
      <p:sp>
        <p:nvSpPr>
          <p:cNvPr id="4" name="Text Placeholder 3"/>
          <p:cNvSpPr>
            <a:spLocks noGrp="1"/>
          </p:cNvSpPr>
          <p:nvPr>
            <p:ph type="body" sz="quarter" idx="13"/>
          </p:nvPr>
        </p:nvSpPr>
        <p:spPr>
          <a:xfrm>
            <a:off x="457200" y="2101755"/>
            <a:ext cx="7839075" cy="4099020"/>
          </a:xfrm>
        </p:spPr>
        <p:txBody>
          <a:bodyPr/>
          <a:lstStyle/>
          <a:p>
            <a:pPr marL="0" indent="0" eaLnBrk="1" hangingPunct="1">
              <a:lnSpc>
                <a:spcPct val="120000"/>
              </a:lnSpc>
              <a:buNone/>
            </a:pPr>
            <a:r>
              <a:rPr lang="en-GB" sz="2100" dirty="0" err="1"/>
              <a:t>Wykes</a:t>
            </a:r>
            <a:r>
              <a:rPr lang="en-GB" sz="2100" dirty="0"/>
              <a:t> et al. (2008) meta-analysis of 34 trials of CBT</a:t>
            </a:r>
          </a:p>
          <a:p>
            <a:pPr eaLnBrk="1" hangingPunct="1">
              <a:lnSpc>
                <a:spcPct val="120000"/>
              </a:lnSpc>
            </a:pPr>
            <a:r>
              <a:rPr lang="en-GB" sz="2100" dirty="0"/>
              <a:t>significant inverse relationship between effect size and trial quality</a:t>
            </a:r>
          </a:p>
          <a:p>
            <a:pPr eaLnBrk="1" hangingPunct="1">
              <a:lnSpc>
                <a:spcPct val="120000"/>
              </a:lnSpc>
            </a:pPr>
            <a:r>
              <a:rPr lang="en-GB" sz="2100" dirty="0"/>
              <a:t>smaller, older and poorly funded trials showed a larger effect size</a:t>
            </a:r>
          </a:p>
          <a:p>
            <a:pPr eaLnBrk="1" hangingPunct="1">
              <a:lnSpc>
                <a:spcPct val="120000"/>
              </a:lnSpc>
            </a:pPr>
            <a:r>
              <a:rPr lang="en-GB" sz="2100" dirty="0"/>
              <a:t>rigorous </a:t>
            </a:r>
            <a:r>
              <a:rPr lang="en-GB" sz="2100" dirty="0" err="1"/>
              <a:t>CBTp</a:t>
            </a:r>
            <a:r>
              <a:rPr lang="en-GB" sz="2100" dirty="0"/>
              <a:t> studies had a moderate effect size (around 0.4)</a:t>
            </a:r>
          </a:p>
          <a:p>
            <a:pPr marL="0" indent="0" eaLnBrk="1" hangingPunct="1">
              <a:lnSpc>
                <a:spcPct val="120000"/>
              </a:lnSpc>
              <a:buNone/>
            </a:pPr>
            <a:r>
              <a:rPr lang="en-GB" sz="2100" dirty="0"/>
              <a:t>Move away from generic CBT for psychosis towards a symptom specific approach (Steel, 2008) e.g. CBT for command hallucinations </a:t>
            </a:r>
          </a:p>
          <a:p>
            <a:endParaRPr lang="en-GB" dirty="0"/>
          </a:p>
        </p:txBody>
      </p:sp>
    </p:spTree>
    <p:extLst>
      <p:ext uri="{BB962C8B-B14F-4D97-AF65-F5344CB8AC3E}">
        <p14:creationId xmlns:p14="http://schemas.microsoft.com/office/powerpoint/2010/main" val="14970388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Family intervention</a:t>
            </a:r>
            <a:endParaRPr lang="en-GB" dirty="0"/>
          </a:p>
        </p:txBody>
      </p:sp>
      <p:sp>
        <p:nvSpPr>
          <p:cNvPr id="4" name="Text Placeholder 3"/>
          <p:cNvSpPr>
            <a:spLocks noGrp="1"/>
          </p:cNvSpPr>
          <p:nvPr>
            <p:ph type="body" sz="quarter" idx="13"/>
          </p:nvPr>
        </p:nvSpPr>
        <p:spPr>
          <a:xfrm>
            <a:off x="457200" y="1815152"/>
            <a:ext cx="7839075" cy="4337998"/>
          </a:xfrm>
        </p:spPr>
        <p:txBody>
          <a:bodyPr/>
          <a:lstStyle/>
          <a:p>
            <a:endParaRPr lang="en-US" sz="2100" dirty="0"/>
          </a:p>
          <a:p>
            <a:r>
              <a:rPr lang="en-GB" sz="2100" dirty="0"/>
              <a:t>family includes people who have a significant emotional connection to the individual, such as parents, siblings and partners</a:t>
            </a:r>
            <a:endParaRPr lang="en-US" sz="2100" dirty="0"/>
          </a:p>
          <a:p>
            <a:r>
              <a:rPr lang="en-US" sz="2100" dirty="0"/>
              <a:t>3 months to 1 year</a:t>
            </a:r>
          </a:p>
          <a:p>
            <a:r>
              <a:rPr lang="en-US" sz="2100" dirty="0"/>
              <a:t>at least 10 planned sessions</a:t>
            </a:r>
          </a:p>
          <a:p>
            <a:r>
              <a:rPr lang="en-US" sz="2100" dirty="0"/>
              <a:t>consider family's preference for either single family intervention or multi-family group intervention</a:t>
            </a:r>
          </a:p>
          <a:p>
            <a:r>
              <a:rPr lang="en-US" sz="2100" dirty="0"/>
              <a:t>consider relationship between main </a:t>
            </a:r>
            <a:r>
              <a:rPr lang="en-US" sz="2100" dirty="0" err="1"/>
              <a:t>carer</a:t>
            </a:r>
            <a:r>
              <a:rPr lang="en-US" sz="2100" dirty="0"/>
              <a:t> and the person with psychosis </a:t>
            </a:r>
          </a:p>
          <a:p>
            <a:endParaRPr lang="en-US" sz="2100" dirty="0"/>
          </a:p>
          <a:p>
            <a:endParaRPr lang="en-US" sz="2100" dirty="0"/>
          </a:p>
          <a:p>
            <a:endParaRPr lang="en-GB" dirty="0"/>
          </a:p>
        </p:txBody>
      </p:sp>
    </p:spTree>
    <p:extLst>
      <p:ext uri="{BB962C8B-B14F-4D97-AF65-F5344CB8AC3E}">
        <p14:creationId xmlns:p14="http://schemas.microsoft.com/office/powerpoint/2010/main" val="35077887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Family therapy for schizophrenia </a:t>
            </a:r>
            <a:endParaRPr lang="en-GB" dirty="0"/>
          </a:p>
        </p:txBody>
      </p:sp>
      <p:sp>
        <p:nvSpPr>
          <p:cNvPr id="4" name="Text Placeholder 3"/>
          <p:cNvSpPr>
            <a:spLocks noGrp="1"/>
          </p:cNvSpPr>
          <p:nvPr>
            <p:ph type="body" sz="quarter" idx="13"/>
          </p:nvPr>
        </p:nvSpPr>
        <p:spPr>
          <a:xfrm>
            <a:off x="457200" y="1771650"/>
            <a:ext cx="7839075" cy="4705349"/>
          </a:xfrm>
        </p:spPr>
        <p:txBody>
          <a:bodyPr/>
          <a:lstStyle/>
          <a:p>
            <a:r>
              <a:rPr lang="en-US" dirty="0"/>
              <a:t>16 trials (857 participants): family intervention may reduce the frequency of relapse among patients </a:t>
            </a:r>
          </a:p>
          <a:p>
            <a:r>
              <a:rPr lang="en-GB" dirty="0"/>
              <a:t>8 trials (481 patients): family intervention may reduce hospital admissions</a:t>
            </a:r>
          </a:p>
          <a:p>
            <a:r>
              <a:rPr lang="en-GB" dirty="0"/>
              <a:t>7 trials (369 patients): family intervention may encourage compliance with medication </a:t>
            </a:r>
          </a:p>
          <a:p>
            <a:r>
              <a:rPr lang="en-GB" dirty="0"/>
              <a:t>6 trials (481 patients): it does not apparently effect the tendency of individuals and families to drop out of care</a:t>
            </a:r>
          </a:p>
          <a:p>
            <a:pPr marL="0" indent="0">
              <a:buNone/>
            </a:pPr>
            <a:r>
              <a:rPr lang="en-GB" sz="1800" dirty="0"/>
              <a:t>(Family intervention for schizophrenia (review) PHAROAH F., et al </a:t>
            </a:r>
            <a:r>
              <a:rPr lang="en-GB" sz="1800" dirty="0" err="1"/>
              <a:t>Publisher:John</a:t>
            </a:r>
            <a:r>
              <a:rPr lang="en-GB" sz="1800" dirty="0"/>
              <a:t> Wiley and Sons , 2006, 107p., </a:t>
            </a:r>
            <a:r>
              <a:rPr lang="en-GB" sz="1800" dirty="0" err="1"/>
              <a:t>bibliog</a:t>
            </a:r>
            <a:r>
              <a:rPr lang="en-GB" sz="1800" dirty="0"/>
              <a:t>, Chichester)</a:t>
            </a:r>
            <a:endParaRPr lang="en-US" sz="1800" dirty="0"/>
          </a:p>
          <a:p>
            <a:endParaRPr lang="en-US" dirty="0"/>
          </a:p>
          <a:p>
            <a:pPr marL="0" indent="0">
              <a:buNone/>
            </a:pPr>
            <a:endParaRPr lang="en-US" dirty="0"/>
          </a:p>
          <a:p>
            <a:endParaRPr lang="en-GB" dirty="0"/>
          </a:p>
        </p:txBody>
      </p:sp>
    </p:spTree>
    <p:extLst>
      <p:ext uri="{BB962C8B-B14F-4D97-AF65-F5344CB8AC3E}">
        <p14:creationId xmlns:p14="http://schemas.microsoft.com/office/powerpoint/2010/main" val="40037935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Support for </a:t>
            </a:r>
            <a:r>
              <a:rPr lang="en-US" dirty="0" err="1"/>
              <a:t>carer</a:t>
            </a:r>
            <a:endParaRPr lang="en-GB" dirty="0"/>
          </a:p>
        </p:txBody>
      </p:sp>
      <p:sp>
        <p:nvSpPr>
          <p:cNvPr id="3" name="Subtitle 2"/>
          <p:cNvSpPr>
            <a:spLocks noGrp="1"/>
          </p:cNvSpPr>
          <p:nvPr>
            <p:ph type="subTitle" idx="1"/>
          </p:nvPr>
        </p:nvSpPr>
        <p:spPr/>
        <p:txBody>
          <a:bodyPr/>
          <a:lstStyle/>
          <a:p>
            <a:endParaRPr lang="en-GB"/>
          </a:p>
        </p:txBody>
      </p:sp>
      <p:sp>
        <p:nvSpPr>
          <p:cNvPr id="4" name="Text Placeholder 3"/>
          <p:cNvSpPr>
            <a:spLocks noGrp="1"/>
          </p:cNvSpPr>
          <p:nvPr>
            <p:ph type="body" sz="quarter" idx="13"/>
          </p:nvPr>
        </p:nvSpPr>
        <p:spPr>
          <a:xfrm>
            <a:off x="457200" y="2486024"/>
            <a:ext cx="7839075" cy="3346449"/>
          </a:xfrm>
        </p:spPr>
        <p:txBody>
          <a:bodyPr/>
          <a:lstStyle/>
          <a:p>
            <a:r>
              <a:rPr lang="en-US" dirty="0"/>
              <a:t>as early as possible negotiate with patient and </a:t>
            </a:r>
            <a:r>
              <a:rPr lang="en-US" dirty="0" err="1"/>
              <a:t>carer</a:t>
            </a:r>
            <a:r>
              <a:rPr lang="en-US" dirty="0"/>
              <a:t> about how information about the service user will be shared</a:t>
            </a:r>
          </a:p>
          <a:p>
            <a:endParaRPr lang="en-US" dirty="0"/>
          </a:p>
          <a:p>
            <a:r>
              <a:rPr lang="en-US" dirty="0"/>
              <a:t>offer </a:t>
            </a:r>
            <a:r>
              <a:rPr lang="en-US" dirty="0" err="1"/>
              <a:t>carer</a:t>
            </a:r>
            <a:r>
              <a:rPr lang="en-US" dirty="0"/>
              <a:t> an assessment</a:t>
            </a:r>
          </a:p>
          <a:p>
            <a:endParaRPr lang="en-US" dirty="0"/>
          </a:p>
          <a:p>
            <a:r>
              <a:rPr lang="en-US" dirty="0"/>
              <a:t>offer </a:t>
            </a:r>
            <a:r>
              <a:rPr lang="en-US" dirty="0" err="1"/>
              <a:t>carer</a:t>
            </a:r>
            <a:r>
              <a:rPr lang="en-US" dirty="0"/>
              <a:t> focused education and support </a:t>
            </a:r>
            <a:r>
              <a:rPr lang="en-US" dirty="0" err="1"/>
              <a:t>programme</a:t>
            </a:r>
            <a:r>
              <a:rPr lang="en-US" dirty="0"/>
              <a:t> </a:t>
            </a:r>
          </a:p>
          <a:p>
            <a:endParaRPr lang="en-GB" dirty="0"/>
          </a:p>
        </p:txBody>
      </p:sp>
    </p:spTree>
    <p:extLst>
      <p:ext uri="{BB962C8B-B14F-4D97-AF65-F5344CB8AC3E}">
        <p14:creationId xmlns:p14="http://schemas.microsoft.com/office/powerpoint/2010/main" val="12040100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Summary</a:t>
            </a:r>
          </a:p>
        </p:txBody>
      </p:sp>
      <p:sp>
        <p:nvSpPr>
          <p:cNvPr id="4" name="Text Placeholder 3"/>
          <p:cNvSpPr>
            <a:spLocks noGrp="1"/>
          </p:cNvSpPr>
          <p:nvPr>
            <p:ph type="body" sz="quarter" idx="13"/>
          </p:nvPr>
        </p:nvSpPr>
        <p:spPr>
          <a:xfrm>
            <a:off x="457200" y="1924334"/>
            <a:ext cx="7839075" cy="4152616"/>
          </a:xfrm>
        </p:spPr>
        <p:txBody>
          <a:bodyPr/>
          <a:lstStyle/>
          <a:p>
            <a:r>
              <a:rPr lang="en-US" dirty="0"/>
              <a:t>antipsychotics do not “cure” schizophrenia </a:t>
            </a:r>
          </a:p>
          <a:p>
            <a:r>
              <a:rPr lang="en-US" dirty="0"/>
              <a:t>some antipsychotic drugs are more effective than others</a:t>
            </a:r>
          </a:p>
          <a:p>
            <a:r>
              <a:rPr lang="en-US" dirty="0"/>
              <a:t>range of antipsychotics are available; different drugs suit different patients</a:t>
            </a:r>
          </a:p>
          <a:p>
            <a:r>
              <a:rPr lang="en-US" dirty="0"/>
              <a:t>long-term treatment is generally required to prevent relapses </a:t>
            </a:r>
          </a:p>
          <a:p>
            <a:r>
              <a:rPr lang="en-US" dirty="0"/>
              <a:t>antipsychotics should never be stopped suddenly </a:t>
            </a:r>
          </a:p>
          <a:p>
            <a:r>
              <a:rPr lang="en-US" dirty="0"/>
              <a:t>psychological and psychosocial interventions increases the chances of staying well </a:t>
            </a:r>
          </a:p>
        </p:txBody>
      </p:sp>
    </p:spTree>
    <p:extLst>
      <p:ext uri="{BB962C8B-B14F-4D97-AF65-F5344CB8AC3E}">
        <p14:creationId xmlns:p14="http://schemas.microsoft.com/office/powerpoint/2010/main" val="36624063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br>
              <a:rPr lang="en-GB" dirty="0"/>
            </a:br>
            <a:br>
              <a:rPr lang="en-GB" dirty="0"/>
            </a:br>
            <a:br>
              <a:rPr lang="en-GB" dirty="0"/>
            </a:br>
            <a:r>
              <a:rPr lang="en-GB" dirty="0"/>
              <a:t>Any Questions?</a:t>
            </a:r>
          </a:p>
        </p:txBody>
      </p:sp>
    </p:spTree>
    <p:extLst>
      <p:ext uri="{BB962C8B-B14F-4D97-AF65-F5344CB8AC3E}">
        <p14:creationId xmlns:p14="http://schemas.microsoft.com/office/powerpoint/2010/main" val="15983303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AF93A-DCAD-48CD-B44F-BBC1A641E8D4}"/>
              </a:ext>
            </a:extLst>
          </p:cNvPr>
          <p:cNvSpPr>
            <a:spLocks noGrp="1"/>
          </p:cNvSpPr>
          <p:nvPr>
            <p:ph type="ctrTitle"/>
          </p:nvPr>
        </p:nvSpPr>
        <p:spPr/>
        <p:txBody>
          <a:bodyPr/>
          <a:lstStyle/>
          <a:p>
            <a:r>
              <a:rPr lang="en-GB" dirty="0"/>
              <a:t>Psychosis 3</a:t>
            </a:r>
          </a:p>
        </p:txBody>
      </p:sp>
      <p:sp>
        <p:nvSpPr>
          <p:cNvPr id="3" name="Subtitle 2">
            <a:extLst>
              <a:ext uri="{FF2B5EF4-FFF2-40B4-BE49-F238E27FC236}">
                <a16:creationId xmlns:a16="http://schemas.microsoft.com/office/drawing/2014/main" id="{9588B9FB-DE50-4F5A-BAA9-9668DEC434AB}"/>
              </a:ext>
            </a:extLst>
          </p:cNvPr>
          <p:cNvSpPr>
            <a:spLocks noGrp="1"/>
          </p:cNvSpPr>
          <p:nvPr>
            <p:ph type="subTitle" idx="1"/>
          </p:nvPr>
        </p:nvSpPr>
        <p:spPr/>
        <p:txBody>
          <a:bodyPr/>
          <a:lstStyle/>
          <a:p>
            <a:r>
              <a:rPr lang="en-GB" dirty="0"/>
              <a:t>MCQs</a:t>
            </a:r>
          </a:p>
        </p:txBody>
      </p:sp>
      <p:sp>
        <p:nvSpPr>
          <p:cNvPr id="4" name="Text Placeholder 3">
            <a:extLst>
              <a:ext uri="{FF2B5EF4-FFF2-40B4-BE49-F238E27FC236}">
                <a16:creationId xmlns:a16="http://schemas.microsoft.com/office/drawing/2014/main" id="{9BBE152A-1F29-4657-B91D-49C3B680253C}"/>
              </a:ext>
            </a:extLst>
          </p:cNvPr>
          <p:cNvSpPr>
            <a:spLocks noGrp="1"/>
          </p:cNvSpPr>
          <p:nvPr>
            <p:ph type="body" sz="quarter" idx="13"/>
          </p:nvPr>
        </p:nvSpPr>
        <p:spPr>
          <a:xfrm>
            <a:off x="457200" y="2486025"/>
            <a:ext cx="7839075" cy="3581400"/>
          </a:xfrm>
        </p:spPr>
        <p:txBody>
          <a:bodyPr/>
          <a:lstStyle/>
          <a:p>
            <a:pPr marL="457200" indent="-457200">
              <a:buFont typeface="+mj-lt"/>
              <a:buAutoNum type="arabicPeriod"/>
            </a:pPr>
            <a:r>
              <a:rPr lang="en-GB" dirty="0"/>
              <a:t>Which one of the following led a trial that proved Clozapine's effectiveness in treating resistant schizophrenia?</a:t>
            </a:r>
          </a:p>
          <a:p>
            <a:pPr marL="0" indent="0">
              <a:buNone/>
            </a:pPr>
            <a:r>
              <a:rPr lang="en-GB" dirty="0"/>
              <a:t>A </a:t>
            </a:r>
            <a:r>
              <a:rPr lang="en-GB" dirty="0" err="1"/>
              <a:t>Kretschmer</a:t>
            </a:r>
            <a:r>
              <a:rPr lang="en-GB" dirty="0"/>
              <a:t> </a:t>
            </a:r>
          </a:p>
          <a:p>
            <a:pPr marL="0" indent="0">
              <a:buNone/>
            </a:pPr>
            <a:r>
              <a:rPr lang="en-GB" dirty="0"/>
              <a:t>B Cade </a:t>
            </a:r>
          </a:p>
          <a:p>
            <a:pPr marL="0" indent="0">
              <a:buNone/>
            </a:pPr>
            <a:r>
              <a:rPr lang="en-GB" dirty="0"/>
              <a:t>C Kraepelin </a:t>
            </a:r>
          </a:p>
          <a:p>
            <a:pPr marL="0" indent="0">
              <a:buNone/>
            </a:pPr>
            <a:r>
              <a:rPr lang="en-GB" dirty="0"/>
              <a:t>D Kane </a:t>
            </a:r>
          </a:p>
          <a:p>
            <a:pPr marL="0" indent="0">
              <a:buNone/>
            </a:pPr>
            <a:r>
              <a:rPr lang="en-GB" dirty="0"/>
              <a:t>E </a:t>
            </a:r>
            <a:r>
              <a:rPr lang="en-GB" dirty="0" err="1"/>
              <a:t>Bleurer</a:t>
            </a:r>
            <a:r>
              <a:rPr lang="en-GB" dirty="0"/>
              <a:t> </a:t>
            </a:r>
          </a:p>
          <a:p>
            <a:endParaRPr lang="en-GB" dirty="0"/>
          </a:p>
        </p:txBody>
      </p:sp>
    </p:spTree>
    <p:extLst>
      <p:ext uri="{BB962C8B-B14F-4D97-AF65-F5344CB8AC3E}">
        <p14:creationId xmlns:p14="http://schemas.microsoft.com/office/powerpoint/2010/main" val="12244123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DEA12-A917-4F11-905D-4BCB4CCDD1EC}"/>
              </a:ext>
            </a:extLst>
          </p:cNvPr>
          <p:cNvSpPr>
            <a:spLocks noGrp="1"/>
          </p:cNvSpPr>
          <p:nvPr>
            <p:ph type="ctrTitle"/>
          </p:nvPr>
        </p:nvSpPr>
        <p:spPr/>
        <p:txBody>
          <a:bodyPr/>
          <a:lstStyle/>
          <a:p>
            <a:r>
              <a:rPr lang="en-GB" dirty="0"/>
              <a:t>Psychosis 3</a:t>
            </a:r>
          </a:p>
        </p:txBody>
      </p:sp>
      <p:sp>
        <p:nvSpPr>
          <p:cNvPr id="3" name="Subtitle 2">
            <a:extLst>
              <a:ext uri="{FF2B5EF4-FFF2-40B4-BE49-F238E27FC236}">
                <a16:creationId xmlns:a16="http://schemas.microsoft.com/office/drawing/2014/main" id="{1E9965B5-40AB-4168-9A84-9DCF2CAEE879}"/>
              </a:ext>
            </a:extLst>
          </p:cNvPr>
          <p:cNvSpPr>
            <a:spLocks noGrp="1"/>
          </p:cNvSpPr>
          <p:nvPr>
            <p:ph type="subTitle" idx="1"/>
          </p:nvPr>
        </p:nvSpPr>
        <p:spPr/>
        <p:txBody>
          <a:bodyPr/>
          <a:lstStyle/>
          <a:p>
            <a:r>
              <a:rPr lang="en-GB" dirty="0"/>
              <a:t>MCQs</a:t>
            </a:r>
          </a:p>
        </p:txBody>
      </p:sp>
      <p:sp>
        <p:nvSpPr>
          <p:cNvPr id="4" name="Text Placeholder 3">
            <a:extLst>
              <a:ext uri="{FF2B5EF4-FFF2-40B4-BE49-F238E27FC236}">
                <a16:creationId xmlns:a16="http://schemas.microsoft.com/office/drawing/2014/main" id="{D95C77F3-A845-40BC-9241-99938659E029}"/>
              </a:ext>
            </a:extLst>
          </p:cNvPr>
          <p:cNvSpPr>
            <a:spLocks noGrp="1"/>
          </p:cNvSpPr>
          <p:nvPr>
            <p:ph type="body" sz="quarter" idx="13"/>
          </p:nvPr>
        </p:nvSpPr>
        <p:spPr>
          <a:xfrm>
            <a:off x="457200" y="2486025"/>
            <a:ext cx="7839075" cy="3467100"/>
          </a:xfrm>
        </p:spPr>
        <p:txBody>
          <a:bodyPr/>
          <a:lstStyle/>
          <a:p>
            <a:pPr marL="457200" indent="-457200">
              <a:buFont typeface="+mj-lt"/>
              <a:buAutoNum type="arabicPeriod"/>
            </a:pPr>
            <a:r>
              <a:rPr lang="en-GB" dirty="0"/>
              <a:t>Which one of the following led a trial that proved Clozapine's effectiveness in treating resistant schizophrenia?</a:t>
            </a:r>
          </a:p>
          <a:p>
            <a:pPr marL="0" indent="0">
              <a:buNone/>
            </a:pPr>
            <a:r>
              <a:rPr lang="en-GB" dirty="0"/>
              <a:t>A </a:t>
            </a:r>
            <a:r>
              <a:rPr lang="en-GB" dirty="0" err="1"/>
              <a:t>Kretschmer</a:t>
            </a:r>
            <a:r>
              <a:rPr lang="en-GB" dirty="0"/>
              <a:t> </a:t>
            </a:r>
          </a:p>
          <a:p>
            <a:pPr marL="0" indent="0">
              <a:buNone/>
            </a:pPr>
            <a:r>
              <a:rPr lang="en-GB" dirty="0"/>
              <a:t>B Cade </a:t>
            </a:r>
          </a:p>
          <a:p>
            <a:pPr marL="0" indent="0">
              <a:buNone/>
            </a:pPr>
            <a:r>
              <a:rPr lang="en-GB" dirty="0"/>
              <a:t>C Kraepelin </a:t>
            </a:r>
          </a:p>
          <a:p>
            <a:pPr marL="0" indent="0">
              <a:buNone/>
            </a:pPr>
            <a:r>
              <a:rPr lang="en-GB" b="1" dirty="0"/>
              <a:t>D Kane </a:t>
            </a:r>
            <a:endParaRPr lang="en-GB" dirty="0"/>
          </a:p>
          <a:p>
            <a:pPr marL="0" indent="0">
              <a:buNone/>
            </a:pPr>
            <a:r>
              <a:rPr lang="en-GB" dirty="0"/>
              <a:t>E </a:t>
            </a:r>
            <a:r>
              <a:rPr lang="en-GB" dirty="0" err="1"/>
              <a:t>Bleurer</a:t>
            </a:r>
            <a:r>
              <a:rPr lang="en-GB" dirty="0"/>
              <a:t> </a:t>
            </a:r>
          </a:p>
          <a:p>
            <a:endParaRPr lang="en-GB" dirty="0"/>
          </a:p>
        </p:txBody>
      </p:sp>
    </p:spTree>
    <p:extLst>
      <p:ext uri="{BB962C8B-B14F-4D97-AF65-F5344CB8AC3E}">
        <p14:creationId xmlns:p14="http://schemas.microsoft.com/office/powerpoint/2010/main" val="3559746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Overview</a:t>
            </a:r>
          </a:p>
        </p:txBody>
      </p:sp>
      <p:sp>
        <p:nvSpPr>
          <p:cNvPr id="3" name="Subtitle 2"/>
          <p:cNvSpPr>
            <a:spLocks noGrp="1"/>
          </p:cNvSpPr>
          <p:nvPr>
            <p:ph type="subTitle" idx="1"/>
          </p:nvPr>
        </p:nvSpPr>
        <p:spPr/>
        <p:txBody>
          <a:bodyPr/>
          <a:lstStyle/>
          <a:p>
            <a:endParaRPr lang="en-GB"/>
          </a:p>
        </p:txBody>
      </p:sp>
      <p:sp>
        <p:nvSpPr>
          <p:cNvPr id="4" name="Text Placeholder 3"/>
          <p:cNvSpPr>
            <a:spLocks noGrp="1"/>
          </p:cNvSpPr>
          <p:nvPr>
            <p:ph type="body" sz="quarter" idx="13"/>
          </p:nvPr>
        </p:nvSpPr>
        <p:spPr/>
        <p:txBody>
          <a:bodyPr/>
          <a:lstStyle/>
          <a:p>
            <a:pPr marL="365760" indent="-256032" eaLnBrk="1" fontAlgn="auto" hangingPunct="1">
              <a:spcAft>
                <a:spcPts val="0"/>
              </a:spcAft>
              <a:buFont typeface="Wingdings 3"/>
              <a:buChar char=""/>
              <a:defRPr/>
            </a:pPr>
            <a:r>
              <a:rPr lang="en-GB" dirty="0"/>
              <a:t>introduction </a:t>
            </a:r>
          </a:p>
          <a:p>
            <a:pPr marL="365760" indent="-256032" eaLnBrk="1" fontAlgn="auto" hangingPunct="1">
              <a:spcAft>
                <a:spcPts val="0"/>
              </a:spcAft>
              <a:buFont typeface="Wingdings 3"/>
              <a:buChar char=""/>
              <a:defRPr/>
            </a:pPr>
            <a:r>
              <a:rPr lang="en-GB" dirty="0"/>
              <a:t>pharmacological interventions </a:t>
            </a:r>
          </a:p>
          <a:p>
            <a:pPr marL="365760" indent="-256032" eaLnBrk="1" fontAlgn="auto" hangingPunct="1">
              <a:spcAft>
                <a:spcPts val="0"/>
              </a:spcAft>
              <a:buFont typeface="Wingdings 3"/>
              <a:buChar char=""/>
              <a:defRPr/>
            </a:pPr>
            <a:r>
              <a:rPr lang="en-GB" dirty="0"/>
              <a:t>NICE guidelines </a:t>
            </a:r>
          </a:p>
          <a:p>
            <a:pPr marL="365760" indent="-256032" eaLnBrk="1" fontAlgn="auto" hangingPunct="1">
              <a:spcAft>
                <a:spcPts val="0"/>
              </a:spcAft>
              <a:buFont typeface="Wingdings 3"/>
              <a:buChar char=""/>
              <a:defRPr/>
            </a:pPr>
            <a:r>
              <a:rPr lang="en-GB" dirty="0"/>
              <a:t>non-pharmacological interventions </a:t>
            </a:r>
          </a:p>
          <a:p>
            <a:pPr marL="365760" indent="-256032" eaLnBrk="1" fontAlgn="auto" hangingPunct="1">
              <a:spcAft>
                <a:spcPts val="0"/>
              </a:spcAft>
              <a:buFont typeface="Wingdings 3"/>
              <a:buChar char=""/>
              <a:defRPr/>
            </a:pPr>
            <a:r>
              <a:rPr lang="en-GB" dirty="0"/>
              <a:t>summary </a:t>
            </a:r>
          </a:p>
          <a:p>
            <a:endParaRPr lang="en-GB" dirty="0"/>
          </a:p>
        </p:txBody>
      </p:sp>
    </p:spTree>
    <p:extLst>
      <p:ext uri="{BB962C8B-B14F-4D97-AF65-F5344CB8AC3E}">
        <p14:creationId xmlns:p14="http://schemas.microsoft.com/office/powerpoint/2010/main" val="9544155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ACE0B-9122-4DCA-8274-9EB329854463}"/>
              </a:ext>
            </a:extLst>
          </p:cNvPr>
          <p:cNvSpPr>
            <a:spLocks noGrp="1"/>
          </p:cNvSpPr>
          <p:nvPr>
            <p:ph type="ctrTitle"/>
          </p:nvPr>
        </p:nvSpPr>
        <p:spPr/>
        <p:txBody>
          <a:bodyPr/>
          <a:lstStyle/>
          <a:p>
            <a:r>
              <a:rPr lang="en-GB" dirty="0"/>
              <a:t>Psychosis 3</a:t>
            </a:r>
          </a:p>
        </p:txBody>
      </p:sp>
      <p:sp>
        <p:nvSpPr>
          <p:cNvPr id="3" name="Subtitle 2">
            <a:extLst>
              <a:ext uri="{FF2B5EF4-FFF2-40B4-BE49-F238E27FC236}">
                <a16:creationId xmlns:a16="http://schemas.microsoft.com/office/drawing/2014/main" id="{4A2E55A0-C173-47F4-81E1-E3C0187F92A2}"/>
              </a:ext>
            </a:extLst>
          </p:cNvPr>
          <p:cNvSpPr>
            <a:spLocks noGrp="1"/>
          </p:cNvSpPr>
          <p:nvPr>
            <p:ph type="subTitle" idx="1"/>
          </p:nvPr>
        </p:nvSpPr>
        <p:spPr/>
        <p:txBody>
          <a:bodyPr/>
          <a:lstStyle/>
          <a:p>
            <a:r>
              <a:rPr lang="en-GB" dirty="0"/>
              <a:t>MCQs</a:t>
            </a:r>
          </a:p>
        </p:txBody>
      </p:sp>
      <p:sp>
        <p:nvSpPr>
          <p:cNvPr id="4" name="Text Placeholder 3">
            <a:extLst>
              <a:ext uri="{FF2B5EF4-FFF2-40B4-BE49-F238E27FC236}">
                <a16:creationId xmlns:a16="http://schemas.microsoft.com/office/drawing/2014/main" id="{39F2498D-B47D-4802-8533-B3DBEE5C815A}"/>
              </a:ext>
            </a:extLst>
          </p:cNvPr>
          <p:cNvSpPr>
            <a:spLocks noGrp="1"/>
          </p:cNvSpPr>
          <p:nvPr>
            <p:ph type="body" sz="quarter" idx="13"/>
          </p:nvPr>
        </p:nvSpPr>
        <p:spPr>
          <a:xfrm>
            <a:off x="457200" y="2486024"/>
            <a:ext cx="7839075" cy="3346449"/>
          </a:xfrm>
        </p:spPr>
        <p:txBody>
          <a:bodyPr/>
          <a:lstStyle/>
          <a:p>
            <a:pPr marL="0" indent="0">
              <a:buNone/>
            </a:pPr>
            <a:r>
              <a:rPr lang="en-GB" dirty="0"/>
              <a:t>2. Choose the correct match from the following pairs:</a:t>
            </a:r>
          </a:p>
          <a:p>
            <a:pPr marL="0" indent="0">
              <a:buNone/>
            </a:pPr>
            <a:endParaRPr lang="en-GB" dirty="0"/>
          </a:p>
          <a:p>
            <a:pPr marL="0" indent="0">
              <a:buNone/>
            </a:pPr>
            <a:r>
              <a:rPr lang="en-GB" dirty="0"/>
              <a:t>A Risperidone: </a:t>
            </a:r>
            <a:r>
              <a:rPr lang="en-GB" dirty="0" err="1"/>
              <a:t>dibenzoxapine</a:t>
            </a:r>
            <a:r>
              <a:rPr lang="en-GB" dirty="0"/>
              <a:t> </a:t>
            </a:r>
          </a:p>
          <a:p>
            <a:pPr marL="0" indent="0">
              <a:buNone/>
            </a:pPr>
            <a:r>
              <a:rPr lang="en-GB" dirty="0"/>
              <a:t>B </a:t>
            </a:r>
            <a:r>
              <a:rPr lang="en-GB" dirty="0" err="1"/>
              <a:t>Droperidol</a:t>
            </a:r>
            <a:r>
              <a:rPr lang="en-GB" dirty="0"/>
              <a:t>: butyrophenones  </a:t>
            </a:r>
          </a:p>
          <a:p>
            <a:pPr marL="0" indent="0">
              <a:buNone/>
            </a:pPr>
            <a:r>
              <a:rPr lang="en-GB" dirty="0"/>
              <a:t>C Aripiprazole: </a:t>
            </a:r>
            <a:r>
              <a:rPr lang="en-GB" dirty="0" err="1"/>
              <a:t>benzisothiazole</a:t>
            </a:r>
            <a:r>
              <a:rPr lang="en-GB" dirty="0"/>
              <a:t> </a:t>
            </a:r>
          </a:p>
          <a:p>
            <a:pPr marL="0" indent="0">
              <a:buNone/>
            </a:pPr>
            <a:r>
              <a:rPr lang="en-GB" dirty="0"/>
              <a:t>D Thioridazine: diphenyl butyl piperidine </a:t>
            </a:r>
          </a:p>
          <a:p>
            <a:pPr marL="0" indent="0">
              <a:buNone/>
            </a:pPr>
            <a:r>
              <a:rPr lang="en-GB" dirty="0"/>
              <a:t>E Flupentixol: </a:t>
            </a:r>
            <a:r>
              <a:rPr lang="en-GB" dirty="0" err="1"/>
              <a:t>dihydroindole</a:t>
            </a:r>
            <a:r>
              <a:rPr lang="en-GB" dirty="0"/>
              <a:t> </a:t>
            </a:r>
          </a:p>
          <a:p>
            <a:endParaRPr lang="en-GB" dirty="0"/>
          </a:p>
        </p:txBody>
      </p:sp>
    </p:spTree>
    <p:extLst>
      <p:ext uri="{BB962C8B-B14F-4D97-AF65-F5344CB8AC3E}">
        <p14:creationId xmlns:p14="http://schemas.microsoft.com/office/powerpoint/2010/main" val="14783181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2DACC-12F4-4081-AE97-92B07CC6E7D8}"/>
              </a:ext>
            </a:extLst>
          </p:cNvPr>
          <p:cNvSpPr>
            <a:spLocks noGrp="1"/>
          </p:cNvSpPr>
          <p:nvPr>
            <p:ph type="ctrTitle"/>
          </p:nvPr>
        </p:nvSpPr>
        <p:spPr/>
        <p:txBody>
          <a:bodyPr/>
          <a:lstStyle/>
          <a:p>
            <a:r>
              <a:rPr lang="en-GB" dirty="0"/>
              <a:t>Psychosis 3</a:t>
            </a:r>
          </a:p>
        </p:txBody>
      </p:sp>
      <p:sp>
        <p:nvSpPr>
          <p:cNvPr id="3" name="Subtitle 2">
            <a:extLst>
              <a:ext uri="{FF2B5EF4-FFF2-40B4-BE49-F238E27FC236}">
                <a16:creationId xmlns:a16="http://schemas.microsoft.com/office/drawing/2014/main" id="{473B4991-4DA5-480B-A2C1-FE5BEE32E84D}"/>
              </a:ext>
            </a:extLst>
          </p:cNvPr>
          <p:cNvSpPr>
            <a:spLocks noGrp="1"/>
          </p:cNvSpPr>
          <p:nvPr>
            <p:ph type="subTitle" idx="1"/>
          </p:nvPr>
        </p:nvSpPr>
        <p:spPr/>
        <p:txBody>
          <a:bodyPr/>
          <a:lstStyle/>
          <a:p>
            <a:r>
              <a:rPr lang="en-GB" dirty="0"/>
              <a:t>MCQs</a:t>
            </a:r>
          </a:p>
        </p:txBody>
      </p:sp>
      <p:sp>
        <p:nvSpPr>
          <p:cNvPr id="4" name="Text Placeholder 3">
            <a:extLst>
              <a:ext uri="{FF2B5EF4-FFF2-40B4-BE49-F238E27FC236}">
                <a16:creationId xmlns:a16="http://schemas.microsoft.com/office/drawing/2014/main" id="{30A6C1C8-136D-457A-B6DE-9F2DADB61B46}"/>
              </a:ext>
            </a:extLst>
          </p:cNvPr>
          <p:cNvSpPr>
            <a:spLocks noGrp="1"/>
          </p:cNvSpPr>
          <p:nvPr>
            <p:ph type="body" sz="quarter" idx="13"/>
          </p:nvPr>
        </p:nvSpPr>
        <p:spPr/>
        <p:txBody>
          <a:bodyPr/>
          <a:lstStyle/>
          <a:p>
            <a:pPr marL="0" indent="0">
              <a:buNone/>
            </a:pPr>
            <a:r>
              <a:rPr lang="en-GB" dirty="0"/>
              <a:t>2. Choose the correct match from the following pairs:</a:t>
            </a:r>
          </a:p>
          <a:p>
            <a:endParaRPr lang="en-GB" dirty="0"/>
          </a:p>
          <a:p>
            <a:pPr marL="0" indent="0">
              <a:buNone/>
            </a:pPr>
            <a:r>
              <a:rPr lang="en-GB" dirty="0"/>
              <a:t>A Risperidone: </a:t>
            </a:r>
            <a:r>
              <a:rPr lang="en-GB" dirty="0" err="1"/>
              <a:t>dibenzoxapine</a:t>
            </a:r>
            <a:r>
              <a:rPr lang="en-GB" dirty="0"/>
              <a:t> </a:t>
            </a:r>
          </a:p>
          <a:p>
            <a:pPr marL="0" indent="0">
              <a:buNone/>
            </a:pPr>
            <a:r>
              <a:rPr lang="en-GB" b="1" dirty="0"/>
              <a:t>B</a:t>
            </a:r>
            <a:r>
              <a:rPr lang="en-GB" dirty="0"/>
              <a:t> </a:t>
            </a:r>
            <a:r>
              <a:rPr lang="en-GB" b="1" dirty="0" err="1"/>
              <a:t>Droperidol</a:t>
            </a:r>
            <a:r>
              <a:rPr lang="en-GB" b="1" dirty="0"/>
              <a:t>: butyrophenones </a:t>
            </a:r>
            <a:r>
              <a:rPr lang="en-GB" dirty="0"/>
              <a:t> </a:t>
            </a:r>
          </a:p>
          <a:p>
            <a:pPr marL="0" indent="0">
              <a:buNone/>
            </a:pPr>
            <a:r>
              <a:rPr lang="en-GB" dirty="0"/>
              <a:t>C Aripiprazole: </a:t>
            </a:r>
            <a:r>
              <a:rPr lang="en-GB" dirty="0" err="1"/>
              <a:t>benzisothiazole</a:t>
            </a:r>
            <a:r>
              <a:rPr lang="en-GB" dirty="0"/>
              <a:t> </a:t>
            </a:r>
          </a:p>
          <a:p>
            <a:pPr marL="0" indent="0">
              <a:buNone/>
            </a:pPr>
            <a:r>
              <a:rPr lang="en-GB" dirty="0"/>
              <a:t>D Thioridazine: diphenyl butyl piperidine </a:t>
            </a:r>
          </a:p>
          <a:p>
            <a:pPr marL="0" indent="0">
              <a:buNone/>
            </a:pPr>
            <a:r>
              <a:rPr lang="en-GB" dirty="0"/>
              <a:t>E Flupentixol: </a:t>
            </a:r>
            <a:r>
              <a:rPr lang="en-GB" dirty="0" err="1"/>
              <a:t>dihydroindole</a:t>
            </a:r>
            <a:r>
              <a:rPr lang="en-GB" dirty="0"/>
              <a:t> </a:t>
            </a:r>
          </a:p>
          <a:p>
            <a:endParaRPr lang="en-GB" dirty="0"/>
          </a:p>
        </p:txBody>
      </p:sp>
    </p:spTree>
    <p:extLst>
      <p:ext uri="{BB962C8B-B14F-4D97-AF65-F5344CB8AC3E}">
        <p14:creationId xmlns:p14="http://schemas.microsoft.com/office/powerpoint/2010/main" val="28202223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0BEA2-FFB0-4B3C-A543-AA830C410652}"/>
              </a:ext>
            </a:extLst>
          </p:cNvPr>
          <p:cNvSpPr>
            <a:spLocks noGrp="1"/>
          </p:cNvSpPr>
          <p:nvPr>
            <p:ph type="ctrTitle"/>
          </p:nvPr>
        </p:nvSpPr>
        <p:spPr/>
        <p:txBody>
          <a:bodyPr/>
          <a:lstStyle/>
          <a:p>
            <a:r>
              <a:rPr lang="en-GB" dirty="0"/>
              <a:t>Psychosis 3</a:t>
            </a:r>
          </a:p>
        </p:txBody>
      </p:sp>
      <p:sp>
        <p:nvSpPr>
          <p:cNvPr id="3" name="Subtitle 2">
            <a:extLst>
              <a:ext uri="{FF2B5EF4-FFF2-40B4-BE49-F238E27FC236}">
                <a16:creationId xmlns:a16="http://schemas.microsoft.com/office/drawing/2014/main" id="{DAFB1C8D-0671-477E-845F-E4AF9E63B302}"/>
              </a:ext>
            </a:extLst>
          </p:cNvPr>
          <p:cNvSpPr>
            <a:spLocks noGrp="1"/>
          </p:cNvSpPr>
          <p:nvPr>
            <p:ph type="subTitle" idx="1"/>
          </p:nvPr>
        </p:nvSpPr>
        <p:spPr/>
        <p:txBody>
          <a:bodyPr/>
          <a:lstStyle/>
          <a:p>
            <a:r>
              <a:rPr lang="en-GB" dirty="0"/>
              <a:t>MCQs</a:t>
            </a:r>
          </a:p>
        </p:txBody>
      </p:sp>
      <p:sp>
        <p:nvSpPr>
          <p:cNvPr id="4" name="Text Placeholder 3">
            <a:extLst>
              <a:ext uri="{FF2B5EF4-FFF2-40B4-BE49-F238E27FC236}">
                <a16:creationId xmlns:a16="http://schemas.microsoft.com/office/drawing/2014/main" id="{B9C7732D-8310-41AD-839D-AB191A7789F1}"/>
              </a:ext>
            </a:extLst>
          </p:cNvPr>
          <p:cNvSpPr>
            <a:spLocks noGrp="1"/>
          </p:cNvSpPr>
          <p:nvPr>
            <p:ph type="body" sz="quarter" idx="13"/>
          </p:nvPr>
        </p:nvSpPr>
        <p:spPr>
          <a:xfrm>
            <a:off x="457200" y="2486024"/>
            <a:ext cx="7839075" cy="3476626"/>
          </a:xfrm>
        </p:spPr>
        <p:txBody>
          <a:bodyPr/>
          <a:lstStyle/>
          <a:p>
            <a:pPr marL="0" indent="0">
              <a:buNone/>
            </a:pPr>
            <a:r>
              <a:rPr lang="en-GB" dirty="0"/>
              <a:t>3. Which of the following atypical agents have the shortest half life?</a:t>
            </a:r>
          </a:p>
          <a:p>
            <a:pPr marL="0" indent="0">
              <a:buNone/>
            </a:pPr>
            <a:endParaRPr lang="en-GB" dirty="0"/>
          </a:p>
          <a:p>
            <a:pPr marL="0" indent="0">
              <a:buNone/>
            </a:pPr>
            <a:r>
              <a:rPr lang="en-GB" dirty="0"/>
              <a:t>A Quetiapine </a:t>
            </a:r>
          </a:p>
          <a:p>
            <a:pPr marL="0" indent="0">
              <a:buNone/>
            </a:pPr>
            <a:r>
              <a:rPr lang="en-GB" dirty="0"/>
              <a:t>B Aripiprazole </a:t>
            </a:r>
          </a:p>
          <a:p>
            <a:pPr marL="0" indent="0">
              <a:buNone/>
            </a:pPr>
            <a:r>
              <a:rPr lang="en-GB" dirty="0"/>
              <a:t>C Olanzapine </a:t>
            </a:r>
          </a:p>
          <a:p>
            <a:pPr marL="0" indent="0">
              <a:buNone/>
            </a:pPr>
            <a:r>
              <a:rPr lang="en-GB" dirty="0"/>
              <a:t>D Clozapine </a:t>
            </a:r>
          </a:p>
          <a:p>
            <a:pPr marL="0" indent="0">
              <a:buNone/>
            </a:pPr>
            <a:r>
              <a:rPr lang="en-GB" dirty="0"/>
              <a:t>E Risperidone </a:t>
            </a:r>
          </a:p>
          <a:p>
            <a:endParaRPr lang="en-GB" dirty="0"/>
          </a:p>
        </p:txBody>
      </p:sp>
    </p:spTree>
    <p:extLst>
      <p:ext uri="{BB962C8B-B14F-4D97-AF65-F5344CB8AC3E}">
        <p14:creationId xmlns:p14="http://schemas.microsoft.com/office/powerpoint/2010/main" val="17739966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272A5-41D3-455A-8580-38FD252D9A4B}"/>
              </a:ext>
            </a:extLst>
          </p:cNvPr>
          <p:cNvSpPr>
            <a:spLocks noGrp="1"/>
          </p:cNvSpPr>
          <p:nvPr>
            <p:ph type="ctrTitle"/>
          </p:nvPr>
        </p:nvSpPr>
        <p:spPr/>
        <p:txBody>
          <a:bodyPr/>
          <a:lstStyle/>
          <a:p>
            <a:r>
              <a:rPr lang="en-GB" dirty="0"/>
              <a:t>Psychosis 3</a:t>
            </a:r>
          </a:p>
        </p:txBody>
      </p:sp>
      <p:sp>
        <p:nvSpPr>
          <p:cNvPr id="3" name="Subtitle 2">
            <a:extLst>
              <a:ext uri="{FF2B5EF4-FFF2-40B4-BE49-F238E27FC236}">
                <a16:creationId xmlns:a16="http://schemas.microsoft.com/office/drawing/2014/main" id="{7B1329BC-20EC-4451-BCC1-FF0025CB5E53}"/>
              </a:ext>
            </a:extLst>
          </p:cNvPr>
          <p:cNvSpPr>
            <a:spLocks noGrp="1"/>
          </p:cNvSpPr>
          <p:nvPr>
            <p:ph type="subTitle" idx="1"/>
          </p:nvPr>
        </p:nvSpPr>
        <p:spPr/>
        <p:txBody>
          <a:bodyPr/>
          <a:lstStyle/>
          <a:p>
            <a:r>
              <a:rPr lang="en-GB" dirty="0"/>
              <a:t>MCQs</a:t>
            </a:r>
          </a:p>
        </p:txBody>
      </p:sp>
      <p:sp>
        <p:nvSpPr>
          <p:cNvPr id="4" name="Text Placeholder 3">
            <a:extLst>
              <a:ext uri="{FF2B5EF4-FFF2-40B4-BE49-F238E27FC236}">
                <a16:creationId xmlns:a16="http://schemas.microsoft.com/office/drawing/2014/main" id="{EE02B9B0-7465-4BB3-B83F-9498541DEA3A}"/>
              </a:ext>
            </a:extLst>
          </p:cNvPr>
          <p:cNvSpPr>
            <a:spLocks noGrp="1"/>
          </p:cNvSpPr>
          <p:nvPr>
            <p:ph type="body" sz="quarter" idx="13"/>
          </p:nvPr>
        </p:nvSpPr>
        <p:spPr>
          <a:xfrm>
            <a:off x="457200" y="2486025"/>
            <a:ext cx="7839075" cy="3467100"/>
          </a:xfrm>
        </p:spPr>
        <p:txBody>
          <a:bodyPr/>
          <a:lstStyle/>
          <a:p>
            <a:pPr marL="0" indent="0">
              <a:buNone/>
            </a:pPr>
            <a:r>
              <a:rPr lang="en-GB" dirty="0"/>
              <a:t>3. Which of the following atypical agents have the shortest half life?</a:t>
            </a:r>
          </a:p>
          <a:p>
            <a:endParaRPr lang="en-GB" dirty="0"/>
          </a:p>
          <a:p>
            <a:pPr marL="0" indent="0">
              <a:buNone/>
            </a:pPr>
            <a:r>
              <a:rPr lang="en-GB" b="1" dirty="0"/>
              <a:t>A Quetiapine</a:t>
            </a:r>
            <a:endParaRPr lang="en-GB" dirty="0"/>
          </a:p>
          <a:p>
            <a:pPr marL="0" indent="0">
              <a:buNone/>
            </a:pPr>
            <a:r>
              <a:rPr lang="en-GB" dirty="0"/>
              <a:t>B Aripiprazole </a:t>
            </a:r>
          </a:p>
          <a:p>
            <a:pPr marL="0" indent="0">
              <a:buNone/>
            </a:pPr>
            <a:r>
              <a:rPr lang="en-GB" dirty="0"/>
              <a:t>C Olanzapine </a:t>
            </a:r>
          </a:p>
          <a:p>
            <a:pPr marL="0" indent="0">
              <a:buNone/>
            </a:pPr>
            <a:r>
              <a:rPr lang="en-GB" dirty="0"/>
              <a:t>D Clozapine </a:t>
            </a:r>
          </a:p>
          <a:p>
            <a:pPr marL="0" indent="0">
              <a:buNone/>
            </a:pPr>
            <a:r>
              <a:rPr lang="en-GB" dirty="0"/>
              <a:t>E Risperidone </a:t>
            </a:r>
          </a:p>
          <a:p>
            <a:endParaRPr lang="en-GB" dirty="0"/>
          </a:p>
        </p:txBody>
      </p:sp>
    </p:spTree>
    <p:extLst>
      <p:ext uri="{BB962C8B-B14F-4D97-AF65-F5344CB8AC3E}">
        <p14:creationId xmlns:p14="http://schemas.microsoft.com/office/powerpoint/2010/main" val="22398008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7196D-19C0-457C-922E-07BE0D8C13E2}"/>
              </a:ext>
            </a:extLst>
          </p:cNvPr>
          <p:cNvSpPr>
            <a:spLocks noGrp="1"/>
          </p:cNvSpPr>
          <p:nvPr>
            <p:ph type="ctrTitle"/>
          </p:nvPr>
        </p:nvSpPr>
        <p:spPr/>
        <p:txBody>
          <a:bodyPr/>
          <a:lstStyle/>
          <a:p>
            <a:r>
              <a:rPr lang="en-GB" dirty="0"/>
              <a:t>Psychosis 3</a:t>
            </a:r>
          </a:p>
        </p:txBody>
      </p:sp>
      <p:sp>
        <p:nvSpPr>
          <p:cNvPr id="3" name="Subtitle 2">
            <a:extLst>
              <a:ext uri="{FF2B5EF4-FFF2-40B4-BE49-F238E27FC236}">
                <a16:creationId xmlns:a16="http://schemas.microsoft.com/office/drawing/2014/main" id="{1C85CC43-CEDD-4167-8993-CDA6B8BCFA52}"/>
              </a:ext>
            </a:extLst>
          </p:cNvPr>
          <p:cNvSpPr>
            <a:spLocks noGrp="1"/>
          </p:cNvSpPr>
          <p:nvPr>
            <p:ph type="subTitle" idx="1"/>
          </p:nvPr>
        </p:nvSpPr>
        <p:spPr/>
        <p:txBody>
          <a:bodyPr/>
          <a:lstStyle/>
          <a:p>
            <a:r>
              <a:rPr lang="en-GB" dirty="0"/>
              <a:t>MCQs</a:t>
            </a:r>
          </a:p>
        </p:txBody>
      </p:sp>
      <p:sp>
        <p:nvSpPr>
          <p:cNvPr id="4" name="Text Placeholder 3">
            <a:extLst>
              <a:ext uri="{FF2B5EF4-FFF2-40B4-BE49-F238E27FC236}">
                <a16:creationId xmlns:a16="http://schemas.microsoft.com/office/drawing/2014/main" id="{BB4F6D8B-E36F-4E3A-B2F8-8F68CB31E91E}"/>
              </a:ext>
            </a:extLst>
          </p:cNvPr>
          <p:cNvSpPr>
            <a:spLocks noGrp="1"/>
          </p:cNvSpPr>
          <p:nvPr>
            <p:ph type="body" sz="quarter" idx="13"/>
          </p:nvPr>
        </p:nvSpPr>
        <p:spPr>
          <a:xfrm>
            <a:off x="457200" y="2486024"/>
            <a:ext cx="7839075" cy="3495675"/>
          </a:xfrm>
        </p:spPr>
        <p:txBody>
          <a:bodyPr/>
          <a:lstStyle/>
          <a:p>
            <a:pPr marL="0" indent="0">
              <a:buNone/>
            </a:pPr>
            <a:r>
              <a:rPr lang="en-GB" dirty="0"/>
              <a:t>4. The patients who are prescribed clozapine or olanzapine should have their serum lipids measured every:</a:t>
            </a:r>
          </a:p>
          <a:p>
            <a:pPr marL="0" indent="0">
              <a:buNone/>
            </a:pPr>
            <a:r>
              <a:rPr lang="en-GB" dirty="0"/>
              <a:t>A 6 days whilst on treatment </a:t>
            </a:r>
          </a:p>
          <a:p>
            <a:pPr marL="0" indent="0">
              <a:buNone/>
            </a:pPr>
            <a:r>
              <a:rPr lang="en-GB" dirty="0"/>
              <a:t>B One year whilst on treatment </a:t>
            </a:r>
          </a:p>
          <a:p>
            <a:pPr marL="0" indent="0">
              <a:buNone/>
            </a:pPr>
            <a:r>
              <a:rPr lang="en-GB" dirty="0"/>
              <a:t>C 3 months for the first year of treatment</a:t>
            </a:r>
          </a:p>
          <a:p>
            <a:pPr marL="0" indent="0">
              <a:buNone/>
            </a:pPr>
            <a:r>
              <a:rPr lang="en-GB" dirty="0"/>
              <a:t>D 6 weeks for the first year of treatment </a:t>
            </a:r>
          </a:p>
          <a:p>
            <a:pPr marL="0" indent="0">
              <a:buNone/>
            </a:pPr>
            <a:r>
              <a:rPr lang="en-GB" dirty="0"/>
              <a:t>E 6 months for the first year of treatment </a:t>
            </a:r>
          </a:p>
          <a:p>
            <a:endParaRPr lang="en-GB" dirty="0"/>
          </a:p>
        </p:txBody>
      </p:sp>
    </p:spTree>
    <p:extLst>
      <p:ext uri="{BB962C8B-B14F-4D97-AF65-F5344CB8AC3E}">
        <p14:creationId xmlns:p14="http://schemas.microsoft.com/office/powerpoint/2010/main" val="25264038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6D28E-1DCE-4FAE-BB1F-6AB113064DC5}"/>
              </a:ext>
            </a:extLst>
          </p:cNvPr>
          <p:cNvSpPr>
            <a:spLocks noGrp="1"/>
          </p:cNvSpPr>
          <p:nvPr>
            <p:ph type="ctrTitle"/>
          </p:nvPr>
        </p:nvSpPr>
        <p:spPr/>
        <p:txBody>
          <a:bodyPr/>
          <a:lstStyle/>
          <a:p>
            <a:r>
              <a:rPr lang="en-GB" dirty="0"/>
              <a:t>Psychosis 3</a:t>
            </a:r>
          </a:p>
        </p:txBody>
      </p:sp>
      <p:sp>
        <p:nvSpPr>
          <p:cNvPr id="3" name="Subtitle 2">
            <a:extLst>
              <a:ext uri="{FF2B5EF4-FFF2-40B4-BE49-F238E27FC236}">
                <a16:creationId xmlns:a16="http://schemas.microsoft.com/office/drawing/2014/main" id="{EC15C534-288B-48DE-8F13-C68F631AA01B}"/>
              </a:ext>
            </a:extLst>
          </p:cNvPr>
          <p:cNvSpPr>
            <a:spLocks noGrp="1"/>
          </p:cNvSpPr>
          <p:nvPr>
            <p:ph type="subTitle" idx="1"/>
          </p:nvPr>
        </p:nvSpPr>
        <p:spPr/>
        <p:txBody>
          <a:bodyPr/>
          <a:lstStyle/>
          <a:p>
            <a:r>
              <a:rPr lang="en-GB" dirty="0"/>
              <a:t>MCQs</a:t>
            </a:r>
          </a:p>
        </p:txBody>
      </p:sp>
      <p:sp>
        <p:nvSpPr>
          <p:cNvPr id="4" name="Text Placeholder 3">
            <a:extLst>
              <a:ext uri="{FF2B5EF4-FFF2-40B4-BE49-F238E27FC236}">
                <a16:creationId xmlns:a16="http://schemas.microsoft.com/office/drawing/2014/main" id="{EB150BA1-9984-4DAB-9F2F-E1E9D0742C4B}"/>
              </a:ext>
            </a:extLst>
          </p:cNvPr>
          <p:cNvSpPr>
            <a:spLocks noGrp="1"/>
          </p:cNvSpPr>
          <p:nvPr>
            <p:ph type="body" sz="quarter" idx="13"/>
          </p:nvPr>
        </p:nvSpPr>
        <p:spPr>
          <a:xfrm>
            <a:off x="457200" y="2486025"/>
            <a:ext cx="7839075" cy="3543300"/>
          </a:xfrm>
        </p:spPr>
        <p:txBody>
          <a:bodyPr/>
          <a:lstStyle/>
          <a:p>
            <a:pPr marL="0" indent="0">
              <a:buNone/>
            </a:pPr>
            <a:r>
              <a:rPr lang="en-GB" dirty="0"/>
              <a:t>4. The patients who are prescribed clozapine or olanzapine should have their serum lipids measured every:</a:t>
            </a:r>
          </a:p>
          <a:p>
            <a:pPr marL="0" indent="0">
              <a:buNone/>
            </a:pPr>
            <a:r>
              <a:rPr lang="en-GB" dirty="0"/>
              <a:t>A 6 days whilst on treatment </a:t>
            </a:r>
          </a:p>
          <a:p>
            <a:pPr marL="0" indent="0">
              <a:buNone/>
            </a:pPr>
            <a:r>
              <a:rPr lang="en-GB" dirty="0"/>
              <a:t>B One year whilst on treatment </a:t>
            </a:r>
          </a:p>
          <a:p>
            <a:pPr marL="0" indent="0">
              <a:buNone/>
            </a:pPr>
            <a:r>
              <a:rPr lang="en-GB" b="1" dirty="0"/>
              <a:t>C 3 months for the first year of treatment </a:t>
            </a:r>
            <a:endParaRPr lang="en-GB" dirty="0"/>
          </a:p>
          <a:p>
            <a:pPr marL="0" indent="0">
              <a:buNone/>
            </a:pPr>
            <a:r>
              <a:rPr lang="en-GB" dirty="0"/>
              <a:t>D 6 weeks for the first year of treatment </a:t>
            </a:r>
          </a:p>
          <a:p>
            <a:pPr marL="0" indent="0">
              <a:buNone/>
            </a:pPr>
            <a:r>
              <a:rPr lang="en-GB" dirty="0"/>
              <a:t>E 6 months for the first year of treatment </a:t>
            </a:r>
          </a:p>
          <a:p>
            <a:endParaRPr lang="en-GB" dirty="0"/>
          </a:p>
        </p:txBody>
      </p:sp>
    </p:spTree>
    <p:extLst>
      <p:ext uri="{BB962C8B-B14F-4D97-AF65-F5344CB8AC3E}">
        <p14:creationId xmlns:p14="http://schemas.microsoft.com/office/powerpoint/2010/main" val="13943824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9766D-71B0-4F9F-8C7A-9D4FC23C6258}"/>
              </a:ext>
            </a:extLst>
          </p:cNvPr>
          <p:cNvSpPr>
            <a:spLocks noGrp="1"/>
          </p:cNvSpPr>
          <p:nvPr>
            <p:ph type="ctrTitle"/>
          </p:nvPr>
        </p:nvSpPr>
        <p:spPr/>
        <p:txBody>
          <a:bodyPr/>
          <a:lstStyle/>
          <a:p>
            <a:r>
              <a:rPr lang="en-GB" dirty="0"/>
              <a:t>Psychosis 3</a:t>
            </a:r>
          </a:p>
        </p:txBody>
      </p:sp>
      <p:sp>
        <p:nvSpPr>
          <p:cNvPr id="3" name="Subtitle 2">
            <a:extLst>
              <a:ext uri="{FF2B5EF4-FFF2-40B4-BE49-F238E27FC236}">
                <a16:creationId xmlns:a16="http://schemas.microsoft.com/office/drawing/2014/main" id="{E09D614C-1865-497F-B59A-F0781D8CADC2}"/>
              </a:ext>
            </a:extLst>
          </p:cNvPr>
          <p:cNvSpPr>
            <a:spLocks noGrp="1"/>
          </p:cNvSpPr>
          <p:nvPr>
            <p:ph type="subTitle" idx="1"/>
          </p:nvPr>
        </p:nvSpPr>
        <p:spPr/>
        <p:txBody>
          <a:bodyPr/>
          <a:lstStyle/>
          <a:p>
            <a:r>
              <a:rPr lang="en-GB" dirty="0"/>
              <a:t>MCQs</a:t>
            </a:r>
          </a:p>
        </p:txBody>
      </p:sp>
      <p:sp>
        <p:nvSpPr>
          <p:cNvPr id="4" name="Text Placeholder 3">
            <a:extLst>
              <a:ext uri="{FF2B5EF4-FFF2-40B4-BE49-F238E27FC236}">
                <a16:creationId xmlns:a16="http://schemas.microsoft.com/office/drawing/2014/main" id="{97B01FF2-3F19-4BC3-94AC-8E0DA77F6CF1}"/>
              </a:ext>
            </a:extLst>
          </p:cNvPr>
          <p:cNvSpPr>
            <a:spLocks noGrp="1"/>
          </p:cNvSpPr>
          <p:nvPr>
            <p:ph type="body" sz="quarter" idx="13"/>
          </p:nvPr>
        </p:nvSpPr>
        <p:spPr>
          <a:xfrm>
            <a:off x="457200" y="2486025"/>
            <a:ext cx="7839075" cy="3543300"/>
          </a:xfrm>
        </p:spPr>
        <p:txBody>
          <a:bodyPr/>
          <a:lstStyle/>
          <a:p>
            <a:pPr marL="0" indent="0">
              <a:buNone/>
            </a:pPr>
            <a:r>
              <a:rPr lang="en-GB" dirty="0"/>
              <a:t>5. What percentage of patients develop Tardive Dyskinesia with every year of typical antipsychotic exposure?</a:t>
            </a:r>
          </a:p>
          <a:p>
            <a:pPr marL="0" indent="0">
              <a:buNone/>
            </a:pPr>
            <a:r>
              <a:rPr lang="en-GB" dirty="0"/>
              <a:t>A More than 50% </a:t>
            </a:r>
          </a:p>
          <a:p>
            <a:pPr marL="0" indent="0">
              <a:buNone/>
            </a:pPr>
            <a:r>
              <a:rPr lang="en-GB" dirty="0"/>
              <a:t>B 2-5%</a:t>
            </a:r>
          </a:p>
          <a:p>
            <a:pPr marL="0" indent="0">
              <a:buNone/>
            </a:pPr>
            <a:r>
              <a:rPr lang="en-GB" dirty="0"/>
              <a:t>C 5-10% </a:t>
            </a:r>
          </a:p>
          <a:p>
            <a:pPr marL="0" indent="0">
              <a:buNone/>
            </a:pPr>
            <a:r>
              <a:rPr lang="en-GB" dirty="0"/>
              <a:t>D 20-25% </a:t>
            </a:r>
          </a:p>
          <a:p>
            <a:pPr marL="0" indent="0">
              <a:buNone/>
            </a:pPr>
            <a:r>
              <a:rPr lang="en-GB" dirty="0"/>
              <a:t>E 10-20% </a:t>
            </a:r>
          </a:p>
          <a:p>
            <a:endParaRPr lang="en-GB" dirty="0"/>
          </a:p>
        </p:txBody>
      </p:sp>
    </p:spTree>
    <p:extLst>
      <p:ext uri="{BB962C8B-B14F-4D97-AF65-F5344CB8AC3E}">
        <p14:creationId xmlns:p14="http://schemas.microsoft.com/office/powerpoint/2010/main" val="25432806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48249-77C6-41B2-A3BE-1DD00E372277}"/>
              </a:ext>
            </a:extLst>
          </p:cNvPr>
          <p:cNvSpPr>
            <a:spLocks noGrp="1"/>
          </p:cNvSpPr>
          <p:nvPr>
            <p:ph type="ctrTitle"/>
          </p:nvPr>
        </p:nvSpPr>
        <p:spPr/>
        <p:txBody>
          <a:bodyPr/>
          <a:lstStyle/>
          <a:p>
            <a:r>
              <a:rPr lang="en-GB" dirty="0"/>
              <a:t>Psychosis 3</a:t>
            </a:r>
          </a:p>
        </p:txBody>
      </p:sp>
      <p:sp>
        <p:nvSpPr>
          <p:cNvPr id="3" name="Subtitle 2">
            <a:extLst>
              <a:ext uri="{FF2B5EF4-FFF2-40B4-BE49-F238E27FC236}">
                <a16:creationId xmlns:a16="http://schemas.microsoft.com/office/drawing/2014/main" id="{1516ADD8-36B9-4E46-AE7D-D4F2F1005FB8}"/>
              </a:ext>
            </a:extLst>
          </p:cNvPr>
          <p:cNvSpPr>
            <a:spLocks noGrp="1"/>
          </p:cNvSpPr>
          <p:nvPr>
            <p:ph type="subTitle" idx="1"/>
          </p:nvPr>
        </p:nvSpPr>
        <p:spPr/>
        <p:txBody>
          <a:bodyPr/>
          <a:lstStyle/>
          <a:p>
            <a:r>
              <a:rPr lang="en-GB" dirty="0"/>
              <a:t>MCQs</a:t>
            </a:r>
          </a:p>
        </p:txBody>
      </p:sp>
      <p:sp>
        <p:nvSpPr>
          <p:cNvPr id="4" name="Text Placeholder 3">
            <a:extLst>
              <a:ext uri="{FF2B5EF4-FFF2-40B4-BE49-F238E27FC236}">
                <a16:creationId xmlns:a16="http://schemas.microsoft.com/office/drawing/2014/main" id="{D869F458-C3FC-44C1-933C-1C46AB246D83}"/>
              </a:ext>
            </a:extLst>
          </p:cNvPr>
          <p:cNvSpPr>
            <a:spLocks noGrp="1"/>
          </p:cNvSpPr>
          <p:nvPr>
            <p:ph type="body" sz="quarter" idx="13"/>
          </p:nvPr>
        </p:nvSpPr>
        <p:spPr>
          <a:xfrm>
            <a:off x="457200" y="2486024"/>
            <a:ext cx="7839075" cy="3667125"/>
          </a:xfrm>
        </p:spPr>
        <p:txBody>
          <a:bodyPr/>
          <a:lstStyle/>
          <a:p>
            <a:pPr marL="0" indent="0">
              <a:buNone/>
            </a:pPr>
            <a:r>
              <a:rPr lang="en-GB" dirty="0"/>
              <a:t>5. What percentage of patients develop Tardive Dyskinesia with every year of typical antipsychotic exposure?</a:t>
            </a:r>
          </a:p>
          <a:p>
            <a:pPr marL="0" indent="0">
              <a:buNone/>
            </a:pPr>
            <a:r>
              <a:rPr lang="en-GB" dirty="0"/>
              <a:t>A More than 50% </a:t>
            </a:r>
          </a:p>
          <a:p>
            <a:pPr marL="0" indent="0">
              <a:buNone/>
            </a:pPr>
            <a:r>
              <a:rPr lang="en-GB" b="1" dirty="0"/>
              <a:t>B 2-5% </a:t>
            </a:r>
            <a:endParaRPr lang="en-GB" dirty="0"/>
          </a:p>
          <a:p>
            <a:pPr marL="0" indent="0">
              <a:buNone/>
            </a:pPr>
            <a:r>
              <a:rPr lang="en-GB" dirty="0"/>
              <a:t>C 5-10% </a:t>
            </a:r>
          </a:p>
          <a:p>
            <a:pPr marL="0" indent="0">
              <a:buNone/>
            </a:pPr>
            <a:r>
              <a:rPr lang="en-GB" dirty="0"/>
              <a:t>D 20-25% </a:t>
            </a:r>
          </a:p>
          <a:p>
            <a:pPr marL="0" indent="0">
              <a:buNone/>
            </a:pPr>
            <a:r>
              <a:rPr lang="en-GB" dirty="0"/>
              <a:t>E 10-20% </a:t>
            </a:r>
          </a:p>
          <a:p>
            <a:endParaRPr lang="en-GB" dirty="0"/>
          </a:p>
        </p:txBody>
      </p:sp>
    </p:spTree>
    <p:extLst>
      <p:ext uri="{BB962C8B-B14F-4D97-AF65-F5344CB8AC3E}">
        <p14:creationId xmlns:p14="http://schemas.microsoft.com/office/powerpoint/2010/main" val="35244052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Insert name of the module</a:t>
            </a:r>
          </a:p>
        </p:txBody>
      </p:sp>
      <p:sp>
        <p:nvSpPr>
          <p:cNvPr id="4" name="Text Placeholder 3"/>
          <p:cNvSpPr>
            <a:spLocks noGrp="1"/>
          </p:cNvSpPr>
          <p:nvPr>
            <p:ph type="body" sz="quarter" idx="13"/>
          </p:nvPr>
        </p:nvSpPr>
        <p:spPr/>
        <p:txBody>
          <a:bodyPr/>
          <a:lstStyle/>
          <a:p>
            <a:pPr marL="0" indent="0" algn="ctr">
              <a:buNone/>
            </a:pPr>
            <a:r>
              <a:rPr lang="en-US" sz="2800" dirty="0"/>
              <a:t>Any Questions?</a:t>
            </a:r>
          </a:p>
          <a:p>
            <a:pPr marL="0" indent="0" algn="ctr">
              <a:buNone/>
            </a:pPr>
            <a:endParaRPr lang="en-US" dirty="0"/>
          </a:p>
          <a:p>
            <a:pPr marL="0" indent="0" algn="ctr">
              <a:buNone/>
            </a:pPr>
            <a:r>
              <a:rPr lang="en-US" dirty="0"/>
              <a:t>Thank you.</a:t>
            </a:r>
          </a:p>
        </p:txBody>
      </p:sp>
    </p:spTree>
    <p:extLst>
      <p:ext uri="{BB962C8B-B14F-4D97-AF65-F5344CB8AC3E}">
        <p14:creationId xmlns:p14="http://schemas.microsoft.com/office/powerpoint/2010/main" val="17482239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0B3BF-3E24-477D-BC82-44FE9DA1ABD3}"/>
              </a:ext>
            </a:extLst>
          </p:cNvPr>
          <p:cNvSpPr>
            <a:spLocks noGrp="1"/>
          </p:cNvSpPr>
          <p:nvPr>
            <p:ph type="ctrTitle"/>
          </p:nvPr>
        </p:nvSpPr>
        <p:spPr/>
        <p:txBody>
          <a:bodyPr/>
          <a:lstStyle/>
          <a:p>
            <a:r>
              <a:rPr lang="en-GB" dirty="0"/>
              <a:t>References</a:t>
            </a:r>
          </a:p>
        </p:txBody>
      </p:sp>
      <p:sp>
        <p:nvSpPr>
          <p:cNvPr id="3" name="Text Placeholder 2">
            <a:extLst>
              <a:ext uri="{FF2B5EF4-FFF2-40B4-BE49-F238E27FC236}">
                <a16:creationId xmlns:a16="http://schemas.microsoft.com/office/drawing/2014/main" id="{4B6E1FBC-D2A2-433D-964D-451BAEAC5C66}"/>
              </a:ext>
            </a:extLst>
          </p:cNvPr>
          <p:cNvSpPr>
            <a:spLocks noGrp="1"/>
          </p:cNvSpPr>
          <p:nvPr>
            <p:ph type="body" sz="quarter" idx="13"/>
          </p:nvPr>
        </p:nvSpPr>
        <p:spPr/>
        <p:txBody>
          <a:bodyPr/>
          <a:lstStyle/>
          <a:p>
            <a:r>
              <a:rPr lang="en-GB" dirty="0"/>
              <a:t>Psychosis and Schizophrenia in adults</a:t>
            </a:r>
          </a:p>
          <a:p>
            <a:pPr marL="0" indent="0">
              <a:buNone/>
            </a:pPr>
            <a:r>
              <a:rPr lang="en-GB" dirty="0"/>
              <a:t>The NICE guideline on treatment and management updated edition 2014</a:t>
            </a:r>
          </a:p>
          <a:p>
            <a:pPr marL="0" indent="0">
              <a:buNone/>
            </a:pPr>
            <a:endParaRPr lang="en-GB" dirty="0"/>
          </a:p>
          <a:p>
            <a:r>
              <a:rPr lang="en-GB" dirty="0"/>
              <a:t>SPMM Course </a:t>
            </a:r>
            <a:r>
              <a:rPr lang="en-GB" dirty="0" err="1"/>
              <a:t>HiYield</a:t>
            </a:r>
            <a:r>
              <a:rPr lang="en-GB" dirty="0"/>
              <a:t> Paper A(2)</a:t>
            </a:r>
          </a:p>
        </p:txBody>
      </p:sp>
    </p:spTree>
    <p:extLst>
      <p:ext uri="{BB962C8B-B14F-4D97-AF65-F5344CB8AC3E}">
        <p14:creationId xmlns:p14="http://schemas.microsoft.com/office/powerpoint/2010/main" val="468309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Introduction</a:t>
            </a:r>
          </a:p>
        </p:txBody>
      </p:sp>
      <p:sp>
        <p:nvSpPr>
          <p:cNvPr id="4" name="Text Placeholder 3"/>
          <p:cNvSpPr>
            <a:spLocks noGrp="1"/>
          </p:cNvSpPr>
          <p:nvPr>
            <p:ph type="body" sz="quarter" idx="13"/>
          </p:nvPr>
        </p:nvSpPr>
        <p:spPr>
          <a:xfrm>
            <a:off x="457200" y="2486024"/>
            <a:ext cx="7839075" cy="3514725"/>
          </a:xfrm>
        </p:spPr>
        <p:txBody>
          <a:bodyPr/>
          <a:lstStyle/>
          <a:p>
            <a:r>
              <a:rPr lang="en-US" dirty="0"/>
              <a:t>antipsychotics</a:t>
            </a:r>
          </a:p>
          <a:p>
            <a:endParaRPr lang="en-US" dirty="0"/>
          </a:p>
          <a:p>
            <a:r>
              <a:rPr lang="en-US" dirty="0"/>
              <a:t>psychosocial interventions</a:t>
            </a:r>
          </a:p>
          <a:p>
            <a:endParaRPr lang="en-US" dirty="0"/>
          </a:p>
          <a:p>
            <a:r>
              <a:rPr lang="en-US" dirty="0"/>
              <a:t>psychotherapy</a:t>
            </a:r>
          </a:p>
          <a:p>
            <a:endParaRPr lang="en-US" dirty="0"/>
          </a:p>
          <a:p>
            <a:pPr marL="0" indent="0">
              <a:buNone/>
            </a:pPr>
            <a:endParaRPr lang="en-GB" dirty="0"/>
          </a:p>
        </p:txBody>
      </p:sp>
    </p:spTree>
    <p:extLst>
      <p:ext uri="{BB962C8B-B14F-4D97-AF65-F5344CB8AC3E}">
        <p14:creationId xmlns:p14="http://schemas.microsoft.com/office/powerpoint/2010/main" val="788298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Biopsychosocial</a:t>
            </a:r>
            <a:r>
              <a:rPr lang="en-US" dirty="0"/>
              <a:t> approach </a:t>
            </a:r>
            <a:endParaRPr lang="en-GB" dirty="0"/>
          </a:p>
        </p:txBody>
      </p:sp>
      <p:sp>
        <p:nvSpPr>
          <p:cNvPr id="4" name="Text Placeholder 3"/>
          <p:cNvSpPr>
            <a:spLocks noGrp="1"/>
          </p:cNvSpPr>
          <p:nvPr>
            <p:ph type="body" sz="quarter" idx="13"/>
          </p:nvPr>
        </p:nvSpPr>
        <p:spPr>
          <a:xfrm>
            <a:off x="457200" y="2486025"/>
            <a:ext cx="7839075" cy="3009900"/>
          </a:xfrm>
        </p:spPr>
        <p:txBody>
          <a:bodyPr/>
          <a:lstStyle/>
          <a:p>
            <a:endParaRPr lang="en-US" dirty="0"/>
          </a:p>
          <a:p>
            <a:r>
              <a:rPr lang="en-US" dirty="0"/>
              <a:t>complexity of schizophrenia</a:t>
            </a:r>
          </a:p>
          <a:p>
            <a:endParaRPr lang="en-US" dirty="0"/>
          </a:p>
          <a:p>
            <a:r>
              <a:rPr lang="en-US" dirty="0"/>
              <a:t>any single therapeutic approach inadequate to deal with the multifactorial disorder </a:t>
            </a:r>
          </a:p>
          <a:p>
            <a:endParaRPr lang="en-GB" dirty="0"/>
          </a:p>
        </p:txBody>
      </p:sp>
    </p:spTree>
    <p:extLst>
      <p:ext uri="{BB962C8B-B14F-4D97-AF65-F5344CB8AC3E}">
        <p14:creationId xmlns:p14="http://schemas.microsoft.com/office/powerpoint/2010/main" val="3393058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Primary goals of hospitalisation</a:t>
            </a:r>
          </a:p>
        </p:txBody>
      </p:sp>
      <p:sp>
        <p:nvSpPr>
          <p:cNvPr id="3" name="Subtitle 2"/>
          <p:cNvSpPr>
            <a:spLocks noGrp="1"/>
          </p:cNvSpPr>
          <p:nvPr>
            <p:ph type="subTitle" idx="1"/>
          </p:nvPr>
        </p:nvSpPr>
        <p:spPr/>
        <p:txBody>
          <a:bodyPr/>
          <a:lstStyle/>
          <a:p>
            <a:endParaRPr lang="en-GB"/>
          </a:p>
        </p:txBody>
      </p:sp>
      <p:sp>
        <p:nvSpPr>
          <p:cNvPr id="4" name="Text Placeholder 3"/>
          <p:cNvSpPr>
            <a:spLocks noGrp="1"/>
          </p:cNvSpPr>
          <p:nvPr>
            <p:ph type="body" sz="quarter" idx="13"/>
          </p:nvPr>
        </p:nvSpPr>
        <p:spPr>
          <a:xfrm>
            <a:off x="457200" y="2338386"/>
            <a:ext cx="7839075" cy="3662364"/>
          </a:xfrm>
        </p:spPr>
        <p:txBody>
          <a:bodyPr/>
          <a:lstStyle/>
          <a:p>
            <a:pPr marL="452437">
              <a:lnSpc>
                <a:spcPct val="150000"/>
              </a:lnSpc>
            </a:pPr>
            <a:r>
              <a:rPr lang="en-US" dirty="0"/>
              <a:t>diagnostic purposes </a:t>
            </a:r>
          </a:p>
          <a:p>
            <a:pPr marL="452437">
              <a:lnSpc>
                <a:spcPct val="150000"/>
              </a:lnSpc>
            </a:pPr>
            <a:r>
              <a:rPr lang="en-US" dirty="0"/>
              <a:t>medication stabilization</a:t>
            </a:r>
          </a:p>
          <a:p>
            <a:pPr marL="452437">
              <a:lnSpc>
                <a:spcPct val="150000"/>
              </a:lnSpc>
            </a:pPr>
            <a:r>
              <a:rPr lang="en-US" dirty="0"/>
              <a:t>safety of patients and others</a:t>
            </a:r>
          </a:p>
          <a:p>
            <a:pPr marL="452437">
              <a:lnSpc>
                <a:spcPct val="150000"/>
              </a:lnSpc>
            </a:pPr>
            <a:r>
              <a:rPr lang="en-US" dirty="0"/>
              <a:t>grossly disorganized </a:t>
            </a:r>
            <a:r>
              <a:rPr lang="en-US" dirty="0" err="1"/>
              <a:t>behaviour</a:t>
            </a:r>
            <a:r>
              <a:rPr lang="en-US" dirty="0"/>
              <a:t> </a:t>
            </a:r>
          </a:p>
          <a:p>
            <a:pPr marL="452437">
              <a:lnSpc>
                <a:spcPct val="150000"/>
              </a:lnSpc>
            </a:pPr>
            <a:r>
              <a:rPr lang="en-US" dirty="0"/>
              <a:t>effective association between patients and community support systems </a:t>
            </a:r>
          </a:p>
          <a:p>
            <a:endParaRPr lang="en-US" dirty="0"/>
          </a:p>
          <a:p>
            <a:endParaRPr lang="en-GB" dirty="0"/>
          </a:p>
        </p:txBody>
      </p:sp>
    </p:spTree>
    <p:extLst>
      <p:ext uri="{BB962C8B-B14F-4D97-AF65-F5344CB8AC3E}">
        <p14:creationId xmlns:p14="http://schemas.microsoft.com/office/powerpoint/2010/main" val="1635387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Treatment in hospital</a:t>
            </a:r>
          </a:p>
        </p:txBody>
      </p:sp>
      <p:sp>
        <p:nvSpPr>
          <p:cNvPr id="3" name="Subtitle 2"/>
          <p:cNvSpPr>
            <a:spLocks noGrp="1"/>
          </p:cNvSpPr>
          <p:nvPr>
            <p:ph type="subTitle" idx="1"/>
          </p:nvPr>
        </p:nvSpPr>
        <p:spPr/>
        <p:txBody>
          <a:bodyPr/>
          <a:lstStyle/>
          <a:p>
            <a:endParaRPr lang="en-GB" dirty="0"/>
          </a:p>
        </p:txBody>
      </p:sp>
      <p:sp>
        <p:nvSpPr>
          <p:cNvPr id="4" name="Text Placeholder 3"/>
          <p:cNvSpPr>
            <a:spLocks noGrp="1"/>
          </p:cNvSpPr>
          <p:nvPr>
            <p:ph type="body" sz="quarter" idx="13"/>
          </p:nvPr>
        </p:nvSpPr>
        <p:spPr>
          <a:xfrm>
            <a:off x="304800" y="2338386"/>
            <a:ext cx="8277225" cy="3719514"/>
          </a:xfrm>
        </p:spPr>
        <p:txBody>
          <a:bodyPr/>
          <a:lstStyle/>
          <a:p>
            <a:pPr marL="0" indent="0">
              <a:lnSpc>
                <a:spcPct val="150000"/>
              </a:lnSpc>
              <a:buNone/>
            </a:pPr>
            <a:r>
              <a:rPr lang="en-US" dirty="0"/>
              <a:t>Focus</a:t>
            </a:r>
          </a:p>
          <a:p>
            <a:pPr>
              <a:lnSpc>
                <a:spcPct val="150000"/>
              </a:lnSpc>
            </a:pPr>
            <a:r>
              <a:rPr lang="en-US" dirty="0"/>
              <a:t>self-care</a:t>
            </a:r>
          </a:p>
          <a:p>
            <a:pPr>
              <a:lnSpc>
                <a:spcPct val="150000"/>
              </a:lnSpc>
            </a:pPr>
            <a:r>
              <a:rPr lang="en-US" dirty="0"/>
              <a:t>quality of life</a:t>
            </a:r>
          </a:p>
          <a:p>
            <a:pPr>
              <a:lnSpc>
                <a:spcPct val="150000"/>
              </a:lnSpc>
            </a:pPr>
            <a:r>
              <a:rPr lang="en-US" dirty="0"/>
              <a:t>employment </a:t>
            </a:r>
          </a:p>
          <a:p>
            <a:pPr>
              <a:lnSpc>
                <a:spcPct val="150000"/>
              </a:lnSpc>
            </a:pPr>
            <a:r>
              <a:rPr lang="en-US" dirty="0"/>
              <a:t>social relationships</a:t>
            </a:r>
          </a:p>
          <a:p>
            <a:pPr>
              <a:lnSpc>
                <a:spcPct val="150000"/>
              </a:lnSpc>
              <a:buNone/>
            </a:pPr>
            <a:r>
              <a:rPr lang="en-US" dirty="0"/>
              <a:t>Aftercare facilities </a:t>
            </a:r>
          </a:p>
          <a:p>
            <a:endParaRPr lang="en-GB" dirty="0"/>
          </a:p>
        </p:txBody>
      </p:sp>
    </p:spTree>
    <p:extLst>
      <p:ext uri="{BB962C8B-B14F-4D97-AF65-F5344CB8AC3E}">
        <p14:creationId xmlns:p14="http://schemas.microsoft.com/office/powerpoint/2010/main" val="2440783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Pharmacotherapy </a:t>
            </a:r>
            <a:endParaRPr lang="en-GB" dirty="0"/>
          </a:p>
        </p:txBody>
      </p:sp>
      <p:sp>
        <p:nvSpPr>
          <p:cNvPr id="4" name="Text Placeholder 3"/>
          <p:cNvSpPr>
            <a:spLocks noGrp="1"/>
          </p:cNvSpPr>
          <p:nvPr>
            <p:ph type="body" sz="quarter" idx="13"/>
          </p:nvPr>
        </p:nvSpPr>
        <p:spPr>
          <a:xfrm>
            <a:off x="457200" y="1704974"/>
            <a:ext cx="7839075" cy="4314825"/>
          </a:xfrm>
        </p:spPr>
        <p:txBody>
          <a:bodyPr/>
          <a:lstStyle/>
          <a:p>
            <a:r>
              <a:rPr lang="en-US" sz="2000" dirty="0"/>
              <a:t>chlorpromazine 1952 </a:t>
            </a:r>
          </a:p>
          <a:p>
            <a:pPr marL="0" indent="0">
              <a:buNone/>
            </a:pPr>
            <a:endParaRPr lang="en-US" sz="2000" dirty="0"/>
          </a:p>
          <a:p>
            <a:r>
              <a:rPr lang="en-US" sz="2000" dirty="0"/>
              <a:t>placebo-controlled clinical trials of antipsychotics in the acute phase of schizophrenia consistently demonstrated that the active drug is significantly more effective</a:t>
            </a:r>
          </a:p>
          <a:p>
            <a:endParaRPr lang="en-US" sz="2000" dirty="0"/>
          </a:p>
          <a:p>
            <a:r>
              <a:rPr lang="en-US" sz="2000" dirty="0"/>
              <a:t>pharmacological  properties</a:t>
            </a:r>
          </a:p>
          <a:p>
            <a:pPr lvl="1"/>
            <a:r>
              <a:rPr lang="en-US" sz="2000" dirty="0"/>
              <a:t>all share capacity to anatagonise postsynaptic dopamine receptors, with consistent level of dopamine blockade within few days</a:t>
            </a:r>
          </a:p>
          <a:p>
            <a:pPr lvl="1"/>
            <a:endParaRPr lang="en-GB" sz="2000" dirty="0"/>
          </a:p>
          <a:p>
            <a:r>
              <a:rPr lang="en-GB" sz="2000" dirty="0"/>
              <a:t>some side effects in most patients</a:t>
            </a:r>
            <a:endParaRPr lang="en-US" sz="2000" dirty="0"/>
          </a:p>
          <a:p>
            <a:endParaRPr lang="en-GB" sz="2000" dirty="0"/>
          </a:p>
        </p:txBody>
      </p:sp>
    </p:spTree>
    <p:extLst>
      <p:ext uri="{BB962C8B-B14F-4D97-AF65-F5344CB8AC3E}">
        <p14:creationId xmlns:p14="http://schemas.microsoft.com/office/powerpoint/2010/main" val="3497567596"/>
      </p:ext>
    </p:extLst>
  </p:cSld>
  <p:clrMapOvr>
    <a:masterClrMapping/>
  </p:clrMapOvr>
</p:sld>
</file>

<file path=ppt/theme/theme1.xml><?xml version="1.0" encoding="utf-8"?>
<a:theme xmlns:a="http://schemas.openxmlformats.org/drawingml/2006/main" name="Psychiatry Recruitment P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Psychiatry Recruitment PP</Template>
  <TotalTime>926</TotalTime>
  <Words>3978</Words>
  <Application>Microsoft Office PowerPoint</Application>
  <PresentationFormat>On-screen Show (4:3)</PresentationFormat>
  <Paragraphs>498</Paragraphs>
  <Slides>49</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Arial</vt:lpstr>
      <vt:lpstr>Calibri</vt:lpstr>
      <vt:lpstr>Wingdings</vt:lpstr>
      <vt:lpstr>Wingdings 3</vt:lpstr>
      <vt:lpstr>Psychiatry Recruitment PP</vt:lpstr>
      <vt:lpstr>PowerPoint Presentation</vt:lpstr>
      <vt:lpstr>Psychosis 3</vt:lpstr>
      <vt:lpstr>Psychosis 3</vt:lpstr>
      <vt:lpstr>Overview</vt:lpstr>
      <vt:lpstr>Introduction</vt:lpstr>
      <vt:lpstr>Biopsychosocial approach </vt:lpstr>
      <vt:lpstr>Primary goals of hospitalisation</vt:lpstr>
      <vt:lpstr>Treatment in hospital</vt:lpstr>
      <vt:lpstr>Pharmacotherapy </vt:lpstr>
      <vt:lpstr>Different types of antipsychotics</vt:lpstr>
      <vt:lpstr>1st vs 2nd generation antipsychotics</vt:lpstr>
      <vt:lpstr>Evidence</vt:lpstr>
      <vt:lpstr>Side effects</vt:lpstr>
      <vt:lpstr>Acute phase  </vt:lpstr>
      <vt:lpstr>First episode psychosis </vt:lpstr>
      <vt:lpstr>First episode psychosis</vt:lpstr>
      <vt:lpstr>First episode psychosis</vt:lpstr>
      <vt:lpstr>Pharmacotherapy</vt:lpstr>
      <vt:lpstr>Risk of relapse within a year </vt:lpstr>
      <vt:lpstr>Length of treatment with antipsychotic after the first episode </vt:lpstr>
      <vt:lpstr>Non-compliance </vt:lpstr>
      <vt:lpstr>Long-acting depot injection</vt:lpstr>
      <vt:lpstr>Treatment resistant schizophrenia </vt:lpstr>
      <vt:lpstr>Treatment resistant schizophrenia- management</vt:lpstr>
      <vt:lpstr>Relapse prevention</vt:lpstr>
      <vt:lpstr>Monitoring of antipsychotic medication-NICE </vt:lpstr>
      <vt:lpstr>Non-pharmacological interventions </vt:lpstr>
      <vt:lpstr>Psychological therapies NICE </vt:lpstr>
      <vt:lpstr>CBT for psychosis </vt:lpstr>
      <vt:lpstr>CBT for psychosis</vt:lpstr>
      <vt:lpstr>Evidence for CBT for psychosis</vt:lpstr>
      <vt:lpstr>Evidence for CBT for psychosis</vt:lpstr>
      <vt:lpstr>Family intervention</vt:lpstr>
      <vt:lpstr>Family therapy for schizophrenia </vt:lpstr>
      <vt:lpstr>Support for carer</vt:lpstr>
      <vt:lpstr>Summary</vt:lpstr>
      <vt:lpstr>   Any Questions?</vt:lpstr>
      <vt:lpstr>Psychosis 3</vt:lpstr>
      <vt:lpstr>Psychosis 3</vt:lpstr>
      <vt:lpstr>Psychosis 3</vt:lpstr>
      <vt:lpstr>Psychosis 3</vt:lpstr>
      <vt:lpstr>Psychosis 3</vt:lpstr>
      <vt:lpstr>Psychosis 3</vt:lpstr>
      <vt:lpstr>Psychosis 3</vt:lpstr>
      <vt:lpstr>Psychosis 3</vt:lpstr>
      <vt:lpstr>Psychosis 3</vt:lpstr>
      <vt:lpstr>Psychosis 3</vt:lpstr>
      <vt:lpstr>Insert name of the module</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Holly Kent</dc:creator>
  <cp:lastModifiedBy>Helen McEnerney</cp:lastModifiedBy>
  <cp:revision>122</cp:revision>
  <dcterms:created xsi:type="dcterms:W3CDTF">2016-02-23T11:02:26Z</dcterms:created>
  <dcterms:modified xsi:type="dcterms:W3CDTF">2020-06-29T15:31:34Z</dcterms:modified>
</cp:coreProperties>
</file>