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6" r:id="rId2"/>
    <p:sldId id="282" r:id="rId3"/>
    <p:sldId id="284" r:id="rId4"/>
    <p:sldId id="317" r:id="rId5"/>
    <p:sldId id="318" r:id="rId6"/>
    <p:sldId id="321" r:id="rId7"/>
    <p:sldId id="322" r:id="rId8"/>
    <p:sldId id="323" r:id="rId9"/>
    <p:sldId id="331" r:id="rId10"/>
    <p:sldId id="332" r:id="rId11"/>
    <p:sldId id="335" r:id="rId12"/>
    <p:sldId id="336" r:id="rId13"/>
    <p:sldId id="339" r:id="rId14"/>
    <p:sldId id="341" r:id="rId15"/>
    <p:sldId id="342" r:id="rId16"/>
    <p:sldId id="343" r:id="rId17"/>
    <p:sldId id="344" r:id="rId18"/>
    <p:sldId id="346" r:id="rId19"/>
    <p:sldId id="347" r:id="rId20"/>
    <p:sldId id="348" r:id="rId21"/>
    <p:sldId id="349" r:id="rId22"/>
    <p:sldId id="398" r:id="rId23"/>
    <p:sldId id="352" r:id="rId24"/>
    <p:sldId id="355" r:id="rId25"/>
    <p:sldId id="362" r:id="rId26"/>
    <p:sldId id="361" r:id="rId27"/>
    <p:sldId id="364" r:id="rId28"/>
    <p:sldId id="366" r:id="rId29"/>
    <p:sldId id="367" r:id="rId30"/>
    <p:sldId id="373" r:id="rId31"/>
    <p:sldId id="375" r:id="rId32"/>
    <p:sldId id="376" r:id="rId33"/>
    <p:sldId id="378" r:id="rId34"/>
    <p:sldId id="381" r:id="rId35"/>
    <p:sldId id="383" r:id="rId36"/>
    <p:sldId id="393" r:id="rId37"/>
    <p:sldId id="285" r:id="rId38"/>
    <p:sldId id="286" r:id="rId39"/>
    <p:sldId id="309" r:id="rId40"/>
    <p:sldId id="311" r:id="rId41"/>
    <p:sldId id="310" r:id="rId42"/>
    <p:sldId id="397" r:id="rId43"/>
    <p:sldId id="313" r:id="rId44"/>
    <p:sldId id="314" r:id="rId45"/>
    <p:sldId id="315" r:id="rId46"/>
    <p:sldId id="396" r:id="rId47"/>
    <p:sldId id="287"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28C05"/>
    <a:srgbClr val="003893"/>
    <a:srgbClr val="A00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39"/>
    <p:restoredTop sz="65578" autoAdjust="0"/>
  </p:normalViewPr>
  <p:slideViewPr>
    <p:cSldViewPr snapToGrid="0" snapToObjects="1">
      <p:cViewPr varScale="1">
        <p:scale>
          <a:sx n="71" d="100"/>
          <a:sy n="71" d="100"/>
        </p:scale>
        <p:origin x="235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CC857-9FF4-B448-BEC4-2FB956F30E0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996C3391-3539-BE40-96FC-B8E687A89E70}">
      <dgm:prSet/>
      <dgm:spPr/>
      <dgm:t>
        <a:bodyPr/>
        <a:lstStyle/>
        <a:p>
          <a:pPr rtl="0"/>
          <a:r>
            <a:rPr lang="en-US" dirty="0"/>
            <a:t>Temporal delay of weeks for clinical effects, </a:t>
          </a:r>
        </a:p>
      </dgm:t>
    </dgm:pt>
    <dgm:pt modelId="{223B2A79-F316-7542-97CE-8AEE1A260034}" type="sibTrans" cxnId="{2D285F28-258E-0B48-8874-F6956DDCF75A}">
      <dgm:prSet/>
      <dgm:spPr/>
      <dgm:t>
        <a:bodyPr/>
        <a:lstStyle/>
        <a:p>
          <a:endParaRPr lang="en-US"/>
        </a:p>
      </dgm:t>
    </dgm:pt>
    <dgm:pt modelId="{71B07B96-A2CA-304A-BF1F-2517EB8E041A}" type="parTrans" cxnId="{2D285F28-258E-0B48-8874-F6956DDCF75A}">
      <dgm:prSet/>
      <dgm:spPr/>
      <dgm:t>
        <a:bodyPr/>
        <a:lstStyle/>
        <a:p>
          <a:endParaRPr lang="en-US"/>
        </a:p>
      </dgm:t>
    </dgm:pt>
    <dgm:pt modelId="{E960F797-C8D4-ED47-B17B-21120BB77308}">
      <dgm:prSet/>
      <dgm:spPr/>
      <dgm:t>
        <a:bodyPr/>
        <a:lstStyle/>
        <a:p>
          <a:pPr rtl="0"/>
          <a:r>
            <a:rPr lang="en-US" dirty="0"/>
            <a:t>Biochemical effects</a:t>
          </a:r>
        </a:p>
      </dgm:t>
    </dgm:pt>
    <dgm:pt modelId="{20A43B40-AEE5-6F4E-AD49-B573B5A13149}" type="sibTrans" cxnId="{2490E570-179C-A240-93C9-B7CB8644B873}">
      <dgm:prSet/>
      <dgm:spPr/>
      <dgm:t>
        <a:bodyPr/>
        <a:lstStyle/>
        <a:p>
          <a:endParaRPr lang="en-US"/>
        </a:p>
      </dgm:t>
    </dgm:pt>
    <dgm:pt modelId="{6D4C1278-19CD-C845-88B3-28295E304651}" type="parTrans" cxnId="{2490E570-179C-A240-93C9-B7CB8644B873}">
      <dgm:prSet/>
      <dgm:spPr/>
      <dgm:t>
        <a:bodyPr/>
        <a:lstStyle/>
        <a:p>
          <a:endParaRPr lang="en-US"/>
        </a:p>
      </dgm:t>
    </dgm:pt>
    <dgm:pt modelId="{4CEC49D7-E479-E34E-B027-2991E7EC5B3F}">
      <dgm:prSet/>
      <dgm:spPr/>
      <dgm:t>
        <a:bodyPr/>
        <a:lstStyle/>
        <a:p>
          <a:pPr rtl="0"/>
          <a:r>
            <a:rPr lang="en-US" dirty="0"/>
            <a:t>Characteristic three-ring nucleus </a:t>
          </a:r>
        </a:p>
      </dgm:t>
    </dgm:pt>
    <dgm:pt modelId="{1E669F2E-42AC-6F4B-9638-6E15D3E1C18E}" type="sibTrans" cxnId="{20A483F0-B658-544E-872B-C0E712D76BD8}">
      <dgm:prSet/>
      <dgm:spPr/>
      <dgm:t>
        <a:bodyPr/>
        <a:lstStyle/>
        <a:p>
          <a:endParaRPr lang="en-US"/>
        </a:p>
      </dgm:t>
    </dgm:pt>
    <dgm:pt modelId="{FB76D343-8D07-A044-9DA4-AB0859E7E958}" type="parTrans" cxnId="{20A483F0-B658-544E-872B-C0E712D76BD8}">
      <dgm:prSet/>
      <dgm:spPr/>
      <dgm:t>
        <a:bodyPr/>
        <a:lstStyle/>
        <a:p>
          <a:endParaRPr lang="en-US"/>
        </a:p>
      </dgm:t>
    </dgm:pt>
    <dgm:pt modelId="{D8D9F394-91F3-004C-B424-F6108C1EE03F}">
      <dgm:prSet/>
      <dgm:spPr/>
      <dgm:t>
        <a:bodyPr/>
        <a:lstStyle/>
        <a:p>
          <a:pPr rtl="0"/>
          <a:r>
            <a:rPr lang="en-US" altLang="en-US" dirty="0">
              <a:latin typeface="Times New Roman" charset="0"/>
            </a:rPr>
            <a:t>“Tertiary” TCAs (Amitriptyline, </a:t>
          </a:r>
          <a:r>
            <a:rPr lang="en-US" altLang="en-US" dirty="0" err="1">
              <a:latin typeface="Times New Roman" charset="0"/>
            </a:rPr>
            <a:t>Chlomipramine</a:t>
          </a:r>
          <a:r>
            <a:rPr lang="en-US" altLang="en-US" dirty="0">
              <a:latin typeface="Times New Roman" charset="0"/>
            </a:rPr>
            <a:t>, Imipramine) -  Inhibit 5-HT uptake + weaker inhibition of NE uptake</a:t>
          </a:r>
        </a:p>
        <a:p>
          <a:pPr rtl="0"/>
          <a:r>
            <a:rPr lang="en-US" altLang="en-US" dirty="0">
              <a:latin typeface="Times New Roman" charset="0"/>
            </a:rPr>
            <a:t>“Secondary” TCAs (Desipramine, Nortriptyline) - Inhibit NE uptake + weaker inhibition of 5-HT uptake</a:t>
          </a:r>
        </a:p>
        <a:p>
          <a:pPr rtl="0"/>
          <a:endParaRPr lang="en-US" dirty="0"/>
        </a:p>
      </dgm:t>
    </dgm:pt>
    <dgm:pt modelId="{E99A7251-B485-8243-A2F3-461102124934}" type="parTrans" cxnId="{2274681C-FB4F-3F45-9C58-D6EEF68BE2FB}">
      <dgm:prSet/>
      <dgm:spPr/>
      <dgm:t>
        <a:bodyPr/>
        <a:lstStyle/>
        <a:p>
          <a:endParaRPr lang="en-US"/>
        </a:p>
      </dgm:t>
    </dgm:pt>
    <dgm:pt modelId="{FE14D12F-8362-5A4E-A654-1EC3042540F9}" type="sibTrans" cxnId="{2274681C-FB4F-3F45-9C58-D6EEF68BE2FB}">
      <dgm:prSet/>
      <dgm:spPr/>
      <dgm:t>
        <a:bodyPr/>
        <a:lstStyle/>
        <a:p>
          <a:endParaRPr lang="en-US"/>
        </a:p>
      </dgm:t>
    </dgm:pt>
    <dgm:pt modelId="{CACFE3D0-723B-6944-A958-B5147AB22C1B}">
      <dgm:prSet/>
      <dgm:spPr/>
      <dgm:t>
        <a:bodyPr/>
        <a:lstStyle/>
        <a:p>
          <a:pPr rtl="0"/>
          <a:r>
            <a:rPr lang="en-US" dirty="0"/>
            <a:t>although biochemical effects are immediate</a:t>
          </a:r>
        </a:p>
      </dgm:t>
    </dgm:pt>
    <dgm:pt modelId="{79FCA0FD-6C0B-E542-923C-D058010B6343}" type="parTrans" cxnId="{4E04A197-3011-394D-9FA7-2F6C3F7F3A63}">
      <dgm:prSet/>
      <dgm:spPr/>
      <dgm:t>
        <a:bodyPr/>
        <a:lstStyle/>
        <a:p>
          <a:endParaRPr lang="en-US"/>
        </a:p>
      </dgm:t>
    </dgm:pt>
    <dgm:pt modelId="{0E7EACA0-ED77-564B-842B-AA8D0903BE7C}" type="sibTrans" cxnId="{4E04A197-3011-394D-9FA7-2F6C3F7F3A63}">
      <dgm:prSet/>
      <dgm:spPr/>
      <dgm:t>
        <a:bodyPr/>
        <a:lstStyle/>
        <a:p>
          <a:endParaRPr lang="en-US"/>
        </a:p>
      </dgm:t>
    </dgm:pt>
    <dgm:pt modelId="{11A04B56-BA0C-1648-9E01-0E6924F7353A}" type="pres">
      <dgm:prSet presAssocID="{FB0CC857-9FF4-B448-BEC4-2FB956F30E01}" presName="vert0" presStyleCnt="0">
        <dgm:presLayoutVars>
          <dgm:dir/>
          <dgm:animOne val="branch"/>
          <dgm:animLvl val="lvl"/>
        </dgm:presLayoutVars>
      </dgm:prSet>
      <dgm:spPr/>
    </dgm:pt>
    <dgm:pt modelId="{12444617-E6F0-D845-B26F-5995AE3B7553}" type="pres">
      <dgm:prSet presAssocID="{4CEC49D7-E479-E34E-B027-2991E7EC5B3F}" presName="thickLine" presStyleLbl="alignNode1" presStyleIdx="0" presStyleCnt="3"/>
      <dgm:spPr/>
    </dgm:pt>
    <dgm:pt modelId="{9C9D8744-3C93-CF4B-BDF9-BCB3A36CE869}" type="pres">
      <dgm:prSet presAssocID="{4CEC49D7-E479-E34E-B027-2991E7EC5B3F}" presName="horz1" presStyleCnt="0"/>
      <dgm:spPr/>
    </dgm:pt>
    <dgm:pt modelId="{1F0B7CA6-ECA8-AF45-B7B8-62DA1B677F04}" type="pres">
      <dgm:prSet presAssocID="{4CEC49D7-E479-E34E-B027-2991E7EC5B3F}" presName="tx1" presStyleLbl="revTx" presStyleIdx="0" presStyleCnt="5"/>
      <dgm:spPr/>
    </dgm:pt>
    <dgm:pt modelId="{9DF01D18-9806-2644-8F6E-ECF700DEAA4F}" type="pres">
      <dgm:prSet presAssocID="{4CEC49D7-E479-E34E-B027-2991E7EC5B3F}" presName="vert1" presStyleCnt="0"/>
      <dgm:spPr/>
    </dgm:pt>
    <dgm:pt modelId="{9C48BA0E-81C7-3A49-ABAD-63BE93BD8DB0}" type="pres">
      <dgm:prSet presAssocID="{E960F797-C8D4-ED47-B17B-21120BB77308}" presName="thickLine" presStyleLbl="alignNode1" presStyleIdx="1" presStyleCnt="3"/>
      <dgm:spPr/>
    </dgm:pt>
    <dgm:pt modelId="{13D820E9-5831-1745-8886-74005D6C81C7}" type="pres">
      <dgm:prSet presAssocID="{E960F797-C8D4-ED47-B17B-21120BB77308}" presName="horz1" presStyleCnt="0"/>
      <dgm:spPr/>
    </dgm:pt>
    <dgm:pt modelId="{C995A504-D472-174A-9242-B743CEF4EE05}" type="pres">
      <dgm:prSet presAssocID="{E960F797-C8D4-ED47-B17B-21120BB77308}" presName="tx1" presStyleLbl="revTx" presStyleIdx="1" presStyleCnt="5"/>
      <dgm:spPr/>
    </dgm:pt>
    <dgm:pt modelId="{1E8F16DF-FBBC-6A4F-992F-292AC5F880A4}" type="pres">
      <dgm:prSet presAssocID="{E960F797-C8D4-ED47-B17B-21120BB77308}" presName="vert1" presStyleCnt="0"/>
      <dgm:spPr/>
    </dgm:pt>
    <dgm:pt modelId="{689B7E02-47CB-9648-8C27-2A0E2060CF20}" type="pres">
      <dgm:prSet presAssocID="{D8D9F394-91F3-004C-B424-F6108C1EE03F}" presName="vertSpace2a" presStyleCnt="0"/>
      <dgm:spPr/>
    </dgm:pt>
    <dgm:pt modelId="{ABC623A0-416E-2846-880A-6C256AE4F287}" type="pres">
      <dgm:prSet presAssocID="{D8D9F394-91F3-004C-B424-F6108C1EE03F}" presName="horz2" presStyleCnt="0"/>
      <dgm:spPr/>
    </dgm:pt>
    <dgm:pt modelId="{D853CCB8-C43C-C94E-851F-765910776709}" type="pres">
      <dgm:prSet presAssocID="{D8D9F394-91F3-004C-B424-F6108C1EE03F}" presName="horzSpace2" presStyleCnt="0"/>
      <dgm:spPr/>
    </dgm:pt>
    <dgm:pt modelId="{84019629-64F7-6642-9ED6-13D0774BAF3E}" type="pres">
      <dgm:prSet presAssocID="{D8D9F394-91F3-004C-B424-F6108C1EE03F}" presName="tx2" presStyleLbl="revTx" presStyleIdx="2" presStyleCnt="5"/>
      <dgm:spPr/>
    </dgm:pt>
    <dgm:pt modelId="{0737B3EE-8FB4-234F-9A23-AAF6430082D6}" type="pres">
      <dgm:prSet presAssocID="{D8D9F394-91F3-004C-B424-F6108C1EE03F}" presName="vert2" presStyleCnt="0"/>
      <dgm:spPr/>
    </dgm:pt>
    <dgm:pt modelId="{88FBF1EF-1C68-0349-9623-501D95692670}" type="pres">
      <dgm:prSet presAssocID="{D8D9F394-91F3-004C-B424-F6108C1EE03F}" presName="thinLine2b" presStyleLbl="callout" presStyleIdx="0" presStyleCnt="2"/>
      <dgm:spPr/>
    </dgm:pt>
    <dgm:pt modelId="{A76CF77D-B126-D24E-A58E-91A5FF5B7563}" type="pres">
      <dgm:prSet presAssocID="{D8D9F394-91F3-004C-B424-F6108C1EE03F}" presName="vertSpace2b" presStyleCnt="0"/>
      <dgm:spPr/>
    </dgm:pt>
    <dgm:pt modelId="{28744F24-E003-2943-AFEA-047A0CBA893B}" type="pres">
      <dgm:prSet presAssocID="{996C3391-3539-BE40-96FC-B8E687A89E70}" presName="thickLine" presStyleLbl="alignNode1" presStyleIdx="2" presStyleCnt="3"/>
      <dgm:spPr/>
    </dgm:pt>
    <dgm:pt modelId="{4E60D491-687D-BD40-81D7-2F4B5CE4C62C}" type="pres">
      <dgm:prSet presAssocID="{996C3391-3539-BE40-96FC-B8E687A89E70}" presName="horz1" presStyleCnt="0"/>
      <dgm:spPr/>
    </dgm:pt>
    <dgm:pt modelId="{4B5578D5-1183-7543-A91C-B989265F1F58}" type="pres">
      <dgm:prSet presAssocID="{996C3391-3539-BE40-96FC-B8E687A89E70}" presName="tx1" presStyleLbl="revTx" presStyleIdx="3" presStyleCnt="5"/>
      <dgm:spPr/>
    </dgm:pt>
    <dgm:pt modelId="{34404252-68BB-CF42-9DF3-184E9BD3B97F}" type="pres">
      <dgm:prSet presAssocID="{996C3391-3539-BE40-96FC-B8E687A89E70}" presName="vert1" presStyleCnt="0"/>
      <dgm:spPr/>
    </dgm:pt>
    <dgm:pt modelId="{951C64B4-BAEE-F34C-B418-04741949907E}" type="pres">
      <dgm:prSet presAssocID="{CACFE3D0-723B-6944-A958-B5147AB22C1B}" presName="vertSpace2a" presStyleCnt="0"/>
      <dgm:spPr/>
    </dgm:pt>
    <dgm:pt modelId="{B3D3E3A4-B21C-F346-A386-C032FDEDE506}" type="pres">
      <dgm:prSet presAssocID="{CACFE3D0-723B-6944-A958-B5147AB22C1B}" presName="horz2" presStyleCnt="0"/>
      <dgm:spPr/>
    </dgm:pt>
    <dgm:pt modelId="{24FAB7DF-DFA6-0442-A2E2-0A82B576D3C1}" type="pres">
      <dgm:prSet presAssocID="{CACFE3D0-723B-6944-A958-B5147AB22C1B}" presName="horzSpace2" presStyleCnt="0"/>
      <dgm:spPr/>
    </dgm:pt>
    <dgm:pt modelId="{5874EF08-0659-9945-9563-6785E856D554}" type="pres">
      <dgm:prSet presAssocID="{CACFE3D0-723B-6944-A958-B5147AB22C1B}" presName="tx2" presStyleLbl="revTx" presStyleIdx="4" presStyleCnt="5"/>
      <dgm:spPr/>
    </dgm:pt>
    <dgm:pt modelId="{FDB1EB7E-B456-A845-A2B5-36BF24E8CBAA}" type="pres">
      <dgm:prSet presAssocID="{CACFE3D0-723B-6944-A958-B5147AB22C1B}" presName="vert2" presStyleCnt="0"/>
      <dgm:spPr/>
    </dgm:pt>
    <dgm:pt modelId="{D78A9B41-7CED-E949-BE2E-1D8FB5A31285}" type="pres">
      <dgm:prSet presAssocID="{CACFE3D0-723B-6944-A958-B5147AB22C1B}" presName="thinLine2b" presStyleLbl="callout" presStyleIdx="1" presStyleCnt="2"/>
      <dgm:spPr/>
    </dgm:pt>
    <dgm:pt modelId="{834E9E00-4F08-C244-ABA1-20F6B433D949}" type="pres">
      <dgm:prSet presAssocID="{CACFE3D0-723B-6944-A958-B5147AB22C1B}" presName="vertSpace2b" presStyleCnt="0"/>
      <dgm:spPr/>
    </dgm:pt>
  </dgm:ptLst>
  <dgm:cxnLst>
    <dgm:cxn modelId="{2274681C-FB4F-3F45-9C58-D6EEF68BE2FB}" srcId="{E960F797-C8D4-ED47-B17B-21120BB77308}" destId="{D8D9F394-91F3-004C-B424-F6108C1EE03F}" srcOrd="0" destOrd="0" parTransId="{E99A7251-B485-8243-A2F3-461102124934}" sibTransId="{FE14D12F-8362-5A4E-A654-1EC3042540F9}"/>
    <dgm:cxn modelId="{83E4A420-32BE-0F4A-8F74-145EE3B6CDEB}" type="presOf" srcId="{D8D9F394-91F3-004C-B424-F6108C1EE03F}" destId="{84019629-64F7-6642-9ED6-13D0774BAF3E}" srcOrd="0" destOrd="0" presId="urn:microsoft.com/office/officeart/2008/layout/LinedList"/>
    <dgm:cxn modelId="{2D285F28-258E-0B48-8874-F6956DDCF75A}" srcId="{FB0CC857-9FF4-B448-BEC4-2FB956F30E01}" destId="{996C3391-3539-BE40-96FC-B8E687A89E70}" srcOrd="2" destOrd="0" parTransId="{71B07B96-A2CA-304A-BF1F-2517EB8E041A}" sibTransId="{223B2A79-F316-7542-97CE-8AEE1A260034}"/>
    <dgm:cxn modelId="{4A7D975E-7EC9-0740-98A5-A3BC78895B72}" type="presOf" srcId="{996C3391-3539-BE40-96FC-B8E687A89E70}" destId="{4B5578D5-1183-7543-A91C-B989265F1F58}" srcOrd="0" destOrd="0" presId="urn:microsoft.com/office/officeart/2008/layout/LinedList"/>
    <dgm:cxn modelId="{5413E044-DC97-2644-891C-E559F50FF868}" type="presOf" srcId="{4CEC49D7-E479-E34E-B027-2991E7EC5B3F}" destId="{1F0B7CA6-ECA8-AF45-B7B8-62DA1B677F04}" srcOrd="0" destOrd="0" presId="urn:microsoft.com/office/officeart/2008/layout/LinedList"/>
    <dgm:cxn modelId="{2490E570-179C-A240-93C9-B7CB8644B873}" srcId="{FB0CC857-9FF4-B448-BEC4-2FB956F30E01}" destId="{E960F797-C8D4-ED47-B17B-21120BB77308}" srcOrd="1" destOrd="0" parTransId="{6D4C1278-19CD-C845-88B3-28295E304651}" sibTransId="{20A43B40-AEE5-6F4E-AD49-B573B5A13149}"/>
    <dgm:cxn modelId="{934B6589-BCA3-B248-ABD4-9157E46B3729}" type="presOf" srcId="{E960F797-C8D4-ED47-B17B-21120BB77308}" destId="{C995A504-D472-174A-9242-B743CEF4EE05}" srcOrd="0" destOrd="0" presId="urn:microsoft.com/office/officeart/2008/layout/LinedList"/>
    <dgm:cxn modelId="{B4775290-3E3A-4D43-B280-6B53C2B76A00}" type="presOf" srcId="{FB0CC857-9FF4-B448-BEC4-2FB956F30E01}" destId="{11A04B56-BA0C-1648-9E01-0E6924F7353A}" srcOrd="0" destOrd="0" presId="urn:microsoft.com/office/officeart/2008/layout/LinedList"/>
    <dgm:cxn modelId="{4E04A197-3011-394D-9FA7-2F6C3F7F3A63}" srcId="{996C3391-3539-BE40-96FC-B8E687A89E70}" destId="{CACFE3D0-723B-6944-A958-B5147AB22C1B}" srcOrd="0" destOrd="0" parTransId="{79FCA0FD-6C0B-E542-923C-D058010B6343}" sibTransId="{0E7EACA0-ED77-564B-842B-AA8D0903BE7C}"/>
    <dgm:cxn modelId="{70BE2AF0-944F-D745-B770-CF3E7C05BE30}" type="presOf" srcId="{CACFE3D0-723B-6944-A958-B5147AB22C1B}" destId="{5874EF08-0659-9945-9563-6785E856D554}" srcOrd="0" destOrd="0" presId="urn:microsoft.com/office/officeart/2008/layout/LinedList"/>
    <dgm:cxn modelId="{20A483F0-B658-544E-872B-C0E712D76BD8}" srcId="{FB0CC857-9FF4-B448-BEC4-2FB956F30E01}" destId="{4CEC49D7-E479-E34E-B027-2991E7EC5B3F}" srcOrd="0" destOrd="0" parTransId="{FB76D343-8D07-A044-9DA4-AB0859E7E958}" sibTransId="{1E669F2E-42AC-6F4B-9638-6E15D3E1C18E}"/>
    <dgm:cxn modelId="{466621BB-2389-A445-9A78-CC7B29777541}" type="presParOf" srcId="{11A04B56-BA0C-1648-9E01-0E6924F7353A}" destId="{12444617-E6F0-D845-B26F-5995AE3B7553}" srcOrd="0" destOrd="0" presId="urn:microsoft.com/office/officeart/2008/layout/LinedList"/>
    <dgm:cxn modelId="{58528B27-1573-9146-AFE7-B4344D58816B}" type="presParOf" srcId="{11A04B56-BA0C-1648-9E01-0E6924F7353A}" destId="{9C9D8744-3C93-CF4B-BDF9-BCB3A36CE869}" srcOrd="1" destOrd="0" presId="urn:microsoft.com/office/officeart/2008/layout/LinedList"/>
    <dgm:cxn modelId="{001D3505-A28D-4945-9016-51ACF1C4B2E4}" type="presParOf" srcId="{9C9D8744-3C93-CF4B-BDF9-BCB3A36CE869}" destId="{1F0B7CA6-ECA8-AF45-B7B8-62DA1B677F04}" srcOrd="0" destOrd="0" presId="urn:microsoft.com/office/officeart/2008/layout/LinedList"/>
    <dgm:cxn modelId="{8609FB7B-67B7-AD44-9CE9-EF925E6B0EDA}" type="presParOf" srcId="{9C9D8744-3C93-CF4B-BDF9-BCB3A36CE869}" destId="{9DF01D18-9806-2644-8F6E-ECF700DEAA4F}" srcOrd="1" destOrd="0" presId="urn:microsoft.com/office/officeart/2008/layout/LinedList"/>
    <dgm:cxn modelId="{3685F8DA-51F7-E64B-9B54-41640D6CC468}" type="presParOf" srcId="{11A04B56-BA0C-1648-9E01-0E6924F7353A}" destId="{9C48BA0E-81C7-3A49-ABAD-63BE93BD8DB0}" srcOrd="2" destOrd="0" presId="urn:microsoft.com/office/officeart/2008/layout/LinedList"/>
    <dgm:cxn modelId="{3895984D-1D40-8A43-85F6-7B83304DF987}" type="presParOf" srcId="{11A04B56-BA0C-1648-9E01-0E6924F7353A}" destId="{13D820E9-5831-1745-8886-74005D6C81C7}" srcOrd="3" destOrd="0" presId="urn:microsoft.com/office/officeart/2008/layout/LinedList"/>
    <dgm:cxn modelId="{A78EDE29-2B33-8244-B721-AA84E272A431}" type="presParOf" srcId="{13D820E9-5831-1745-8886-74005D6C81C7}" destId="{C995A504-D472-174A-9242-B743CEF4EE05}" srcOrd="0" destOrd="0" presId="urn:microsoft.com/office/officeart/2008/layout/LinedList"/>
    <dgm:cxn modelId="{7AFF5735-F286-7944-9573-8F1934D2752C}" type="presParOf" srcId="{13D820E9-5831-1745-8886-74005D6C81C7}" destId="{1E8F16DF-FBBC-6A4F-992F-292AC5F880A4}" srcOrd="1" destOrd="0" presId="urn:microsoft.com/office/officeart/2008/layout/LinedList"/>
    <dgm:cxn modelId="{F38F3F06-C884-DE44-AD94-AE4A3892C440}" type="presParOf" srcId="{1E8F16DF-FBBC-6A4F-992F-292AC5F880A4}" destId="{689B7E02-47CB-9648-8C27-2A0E2060CF20}" srcOrd="0" destOrd="0" presId="urn:microsoft.com/office/officeart/2008/layout/LinedList"/>
    <dgm:cxn modelId="{9AD92BC9-5101-1D4E-BFB4-8153AD4A7998}" type="presParOf" srcId="{1E8F16DF-FBBC-6A4F-992F-292AC5F880A4}" destId="{ABC623A0-416E-2846-880A-6C256AE4F287}" srcOrd="1" destOrd="0" presId="urn:microsoft.com/office/officeart/2008/layout/LinedList"/>
    <dgm:cxn modelId="{58BD95C6-1735-1A4F-94A5-48C35CC5040F}" type="presParOf" srcId="{ABC623A0-416E-2846-880A-6C256AE4F287}" destId="{D853CCB8-C43C-C94E-851F-765910776709}" srcOrd="0" destOrd="0" presId="urn:microsoft.com/office/officeart/2008/layout/LinedList"/>
    <dgm:cxn modelId="{B3E11875-58B4-D54F-AE54-38D351B41EA9}" type="presParOf" srcId="{ABC623A0-416E-2846-880A-6C256AE4F287}" destId="{84019629-64F7-6642-9ED6-13D0774BAF3E}" srcOrd="1" destOrd="0" presId="urn:microsoft.com/office/officeart/2008/layout/LinedList"/>
    <dgm:cxn modelId="{412B7BDD-EEC6-9347-854C-8DB5EF684830}" type="presParOf" srcId="{ABC623A0-416E-2846-880A-6C256AE4F287}" destId="{0737B3EE-8FB4-234F-9A23-AAF6430082D6}" srcOrd="2" destOrd="0" presId="urn:microsoft.com/office/officeart/2008/layout/LinedList"/>
    <dgm:cxn modelId="{08B00F07-73E3-CA4E-8415-8CD48BCC47D6}" type="presParOf" srcId="{1E8F16DF-FBBC-6A4F-992F-292AC5F880A4}" destId="{88FBF1EF-1C68-0349-9623-501D95692670}" srcOrd="2" destOrd="0" presId="urn:microsoft.com/office/officeart/2008/layout/LinedList"/>
    <dgm:cxn modelId="{AF0E5DE2-5324-1444-9237-6EA84CF5DDD8}" type="presParOf" srcId="{1E8F16DF-FBBC-6A4F-992F-292AC5F880A4}" destId="{A76CF77D-B126-D24E-A58E-91A5FF5B7563}" srcOrd="3" destOrd="0" presId="urn:microsoft.com/office/officeart/2008/layout/LinedList"/>
    <dgm:cxn modelId="{42C76131-6425-ED4C-96D5-6EE0B3E24C47}" type="presParOf" srcId="{11A04B56-BA0C-1648-9E01-0E6924F7353A}" destId="{28744F24-E003-2943-AFEA-047A0CBA893B}" srcOrd="4" destOrd="0" presId="urn:microsoft.com/office/officeart/2008/layout/LinedList"/>
    <dgm:cxn modelId="{866DDAC1-67B5-7046-A6AB-022733ED2F36}" type="presParOf" srcId="{11A04B56-BA0C-1648-9E01-0E6924F7353A}" destId="{4E60D491-687D-BD40-81D7-2F4B5CE4C62C}" srcOrd="5" destOrd="0" presId="urn:microsoft.com/office/officeart/2008/layout/LinedList"/>
    <dgm:cxn modelId="{26D83B54-4CF9-3741-BF79-ECCD52AB01BE}" type="presParOf" srcId="{4E60D491-687D-BD40-81D7-2F4B5CE4C62C}" destId="{4B5578D5-1183-7543-A91C-B989265F1F58}" srcOrd="0" destOrd="0" presId="urn:microsoft.com/office/officeart/2008/layout/LinedList"/>
    <dgm:cxn modelId="{5987A02A-B9F7-5F43-BCC5-626E54AA5F99}" type="presParOf" srcId="{4E60D491-687D-BD40-81D7-2F4B5CE4C62C}" destId="{34404252-68BB-CF42-9DF3-184E9BD3B97F}" srcOrd="1" destOrd="0" presId="urn:microsoft.com/office/officeart/2008/layout/LinedList"/>
    <dgm:cxn modelId="{F1A191D1-274E-F749-ABFC-891225A8D7BD}" type="presParOf" srcId="{34404252-68BB-CF42-9DF3-184E9BD3B97F}" destId="{951C64B4-BAEE-F34C-B418-04741949907E}" srcOrd="0" destOrd="0" presId="urn:microsoft.com/office/officeart/2008/layout/LinedList"/>
    <dgm:cxn modelId="{14346A46-F384-454D-8031-05BFAFFED401}" type="presParOf" srcId="{34404252-68BB-CF42-9DF3-184E9BD3B97F}" destId="{B3D3E3A4-B21C-F346-A386-C032FDEDE506}" srcOrd="1" destOrd="0" presId="urn:microsoft.com/office/officeart/2008/layout/LinedList"/>
    <dgm:cxn modelId="{A457BD4B-0227-DE46-B749-48E19699124C}" type="presParOf" srcId="{B3D3E3A4-B21C-F346-A386-C032FDEDE506}" destId="{24FAB7DF-DFA6-0442-A2E2-0A82B576D3C1}" srcOrd="0" destOrd="0" presId="urn:microsoft.com/office/officeart/2008/layout/LinedList"/>
    <dgm:cxn modelId="{587E678F-0167-6848-A3C1-277B143E32F1}" type="presParOf" srcId="{B3D3E3A4-B21C-F346-A386-C032FDEDE506}" destId="{5874EF08-0659-9945-9563-6785E856D554}" srcOrd="1" destOrd="0" presId="urn:microsoft.com/office/officeart/2008/layout/LinedList"/>
    <dgm:cxn modelId="{59A71F60-3CF2-5540-B151-4D90413D8926}" type="presParOf" srcId="{B3D3E3A4-B21C-F346-A386-C032FDEDE506}" destId="{FDB1EB7E-B456-A845-A2B5-36BF24E8CBAA}" srcOrd="2" destOrd="0" presId="urn:microsoft.com/office/officeart/2008/layout/LinedList"/>
    <dgm:cxn modelId="{7F593643-A4B9-2E41-86D8-67244D2EA516}" type="presParOf" srcId="{34404252-68BB-CF42-9DF3-184E9BD3B97F}" destId="{D78A9B41-7CED-E949-BE2E-1D8FB5A31285}" srcOrd="2" destOrd="0" presId="urn:microsoft.com/office/officeart/2008/layout/LinedList"/>
    <dgm:cxn modelId="{8551529C-7178-F34D-A411-7F3C25F90403}" type="presParOf" srcId="{34404252-68BB-CF42-9DF3-184E9BD3B97F}" destId="{834E9E00-4F08-C244-ABA1-20F6B433D949}"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EC0DFD-C315-A241-877C-75F93E088EBD}"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36EEFD40-3ECA-CB48-955C-15950E5AAEC7}">
      <dgm:prSet phldrT="[Text]"/>
      <dgm:spPr/>
      <dgm:t>
        <a:bodyPr/>
        <a:lstStyle/>
        <a:p>
          <a:r>
            <a:rPr lang="en-US" altLang="en-US" dirty="0"/>
            <a:t>Level 1</a:t>
          </a:r>
          <a:endParaRPr lang="en-US" dirty="0"/>
        </a:p>
      </dgm:t>
    </dgm:pt>
    <dgm:pt modelId="{ED652392-FA7E-8745-A87C-65A7E6B8CBEC}" type="parTrans" cxnId="{7CA7638D-9878-D04B-A089-D0D5458E5EB8}">
      <dgm:prSet/>
      <dgm:spPr/>
      <dgm:t>
        <a:bodyPr/>
        <a:lstStyle/>
        <a:p>
          <a:endParaRPr lang="en-US"/>
        </a:p>
      </dgm:t>
    </dgm:pt>
    <dgm:pt modelId="{ED70A431-0C35-6744-B14A-1D331D1F1FFF}" type="sibTrans" cxnId="{7CA7638D-9878-D04B-A089-D0D5458E5EB8}">
      <dgm:prSet/>
      <dgm:spPr/>
      <dgm:t>
        <a:bodyPr/>
        <a:lstStyle/>
        <a:p>
          <a:endParaRPr lang="en-US"/>
        </a:p>
      </dgm:t>
    </dgm:pt>
    <dgm:pt modelId="{BADDB6E2-29B6-CF42-87AF-319BDB79A9F8}">
      <dgm:prSet phldrT="[Text]"/>
      <dgm:spPr/>
      <dgm:t>
        <a:bodyPr/>
        <a:lstStyle/>
        <a:p>
          <a:r>
            <a:rPr lang="en-US" altLang="en-US" dirty="0"/>
            <a:t>Level 3</a:t>
          </a:r>
          <a:endParaRPr lang="en-US" dirty="0"/>
        </a:p>
      </dgm:t>
    </dgm:pt>
    <dgm:pt modelId="{9B5BE75E-6A77-6A41-96D2-A3A6E8CEE864}" type="parTrans" cxnId="{123DA312-B4FD-B04E-AD0B-BCBAD178E860}">
      <dgm:prSet/>
      <dgm:spPr/>
      <dgm:t>
        <a:bodyPr/>
        <a:lstStyle/>
        <a:p>
          <a:endParaRPr lang="en-US"/>
        </a:p>
      </dgm:t>
    </dgm:pt>
    <dgm:pt modelId="{F67688C2-8008-9C4A-874A-88CC54BBDD42}" type="sibTrans" cxnId="{123DA312-B4FD-B04E-AD0B-BCBAD178E860}">
      <dgm:prSet/>
      <dgm:spPr/>
      <dgm:t>
        <a:bodyPr/>
        <a:lstStyle/>
        <a:p>
          <a:endParaRPr lang="en-US"/>
        </a:p>
      </dgm:t>
    </dgm:pt>
    <dgm:pt modelId="{618DD923-79AD-A242-AAD1-363127AA941B}">
      <dgm:prSet/>
      <dgm:spPr/>
      <dgm:t>
        <a:bodyPr/>
        <a:lstStyle/>
        <a:p>
          <a:r>
            <a:rPr lang="en-US" altLang="en-US"/>
            <a:t>Initial Treatment:  Citalopram</a:t>
          </a:r>
          <a:endParaRPr lang="en-US" altLang="en-US" dirty="0"/>
        </a:p>
      </dgm:t>
    </dgm:pt>
    <dgm:pt modelId="{73E0C0A2-E487-0940-8971-B25CBB49C1DD}" type="parTrans" cxnId="{8F601A1D-FDEF-894A-ADA4-69ACB5C32305}">
      <dgm:prSet/>
      <dgm:spPr/>
      <dgm:t>
        <a:bodyPr/>
        <a:lstStyle/>
        <a:p>
          <a:endParaRPr lang="en-US"/>
        </a:p>
      </dgm:t>
    </dgm:pt>
    <dgm:pt modelId="{15B7B48A-25B5-3F4D-83C6-887B9FEF1DB0}" type="sibTrans" cxnId="{8F601A1D-FDEF-894A-ADA4-69ACB5C32305}">
      <dgm:prSet/>
      <dgm:spPr/>
      <dgm:t>
        <a:bodyPr/>
        <a:lstStyle/>
        <a:p>
          <a:endParaRPr lang="en-US"/>
        </a:p>
      </dgm:t>
    </dgm:pt>
    <dgm:pt modelId="{616CD8CF-EABF-A74D-B088-6D37137B4CEB}">
      <dgm:prSet/>
      <dgm:spPr/>
      <dgm:t>
        <a:bodyPr/>
        <a:lstStyle/>
        <a:p>
          <a:r>
            <a:rPr lang="en-US" altLang="en-US"/>
            <a:t>Level 2</a:t>
          </a:r>
          <a:endParaRPr lang="en-US" altLang="en-US" dirty="0"/>
        </a:p>
      </dgm:t>
    </dgm:pt>
    <dgm:pt modelId="{0149BD73-482D-414B-9C4A-D9A90EEC681C}" type="parTrans" cxnId="{D1003DE6-46F1-B84F-B7D2-49FEBC837629}">
      <dgm:prSet/>
      <dgm:spPr/>
      <dgm:t>
        <a:bodyPr/>
        <a:lstStyle/>
        <a:p>
          <a:endParaRPr lang="en-US"/>
        </a:p>
      </dgm:t>
    </dgm:pt>
    <dgm:pt modelId="{43ABF9B2-3D1C-3D4D-AED6-A2661DFC205D}" type="sibTrans" cxnId="{D1003DE6-46F1-B84F-B7D2-49FEBC837629}">
      <dgm:prSet/>
      <dgm:spPr/>
      <dgm:t>
        <a:bodyPr/>
        <a:lstStyle/>
        <a:p>
          <a:endParaRPr lang="en-US"/>
        </a:p>
      </dgm:t>
    </dgm:pt>
    <dgm:pt modelId="{8304AE90-91A8-5340-AD4E-E34571EFA5EB}">
      <dgm:prSet/>
      <dgm:spPr/>
      <dgm:t>
        <a:bodyPr/>
        <a:lstStyle/>
        <a:p>
          <a:r>
            <a:rPr lang="en-US" altLang="en-US" dirty="0"/>
            <a:t>Switch To: bupropion, sertraline, Venlafaxine</a:t>
          </a:r>
        </a:p>
      </dgm:t>
    </dgm:pt>
    <dgm:pt modelId="{5BAD2A09-329F-BD45-8FB4-5FF71D7A14A6}" type="parTrans" cxnId="{31F8D17F-D5A6-F344-9CB1-CEBBED343D68}">
      <dgm:prSet/>
      <dgm:spPr/>
      <dgm:t>
        <a:bodyPr/>
        <a:lstStyle/>
        <a:p>
          <a:endParaRPr lang="en-US"/>
        </a:p>
      </dgm:t>
    </dgm:pt>
    <dgm:pt modelId="{E98CE39F-6CDD-3B49-8DAE-BE63F4DC8927}" type="sibTrans" cxnId="{31F8D17F-D5A6-F344-9CB1-CEBBED343D68}">
      <dgm:prSet/>
      <dgm:spPr/>
      <dgm:t>
        <a:bodyPr/>
        <a:lstStyle/>
        <a:p>
          <a:endParaRPr lang="en-US"/>
        </a:p>
      </dgm:t>
    </dgm:pt>
    <dgm:pt modelId="{FBFDEED5-C4D7-784B-BB47-4A246223A45C}">
      <dgm:prSet/>
      <dgm:spPr/>
      <dgm:t>
        <a:bodyPr/>
        <a:lstStyle/>
        <a:p>
          <a:r>
            <a:rPr lang="en-US" altLang="en-US" dirty="0"/>
            <a:t>Augment With: bupropion, </a:t>
          </a:r>
          <a:r>
            <a:rPr lang="en-US" altLang="en-US" dirty="0" err="1"/>
            <a:t>buspirone</a:t>
          </a:r>
          <a:endParaRPr lang="en-US" altLang="en-US" dirty="0"/>
        </a:p>
      </dgm:t>
    </dgm:pt>
    <dgm:pt modelId="{575D6A16-9FDF-BB4E-9555-5FABFEA22CB5}" type="parTrans" cxnId="{EB035640-BB47-0345-BD75-200F9C8FA029}">
      <dgm:prSet/>
      <dgm:spPr/>
      <dgm:t>
        <a:bodyPr/>
        <a:lstStyle/>
        <a:p>
          <a:endParaRPr lang="en-US"/>
        </a:p>
      </dgm:t>
    </dgm:pt>
    <dgm:pt modelId="{5823A1E0-B242-B047-B715-61FC97BD9A1A}" type="sibTrans" cxnId="{EB035640-BB47-0345-BD75-200F9C8FA029}">
      <dgm:prSet/>
      <dgm:spPr/>
      <dgm:t>
        <a:bodyPr/>
        <a:lstStyle/>
        <a:p>
          <a:endParaRPr lang="en-US"/>
        </a:p>
      </dgm:t>
    </dgm:pt>
    <dgm:pt modelId="{E10FB916-8267-E943-8162-D3F517E0660F}">
      <dgm:prSet/>
      <dgm:spPr/>
      <dgm:t>
        <a:bodyPr/>
        <a:lstStyle/>
        <a:p>
          <a:r>
            <a:rPr lang="en-US" altLang="en-US" dirty="0"/>
            <a:t>Switch To: mirtazapine or nortriptyline</a:t>
          </a:r>
        </a:p>
      </dgm:t>
    </dgm:pt>
    <dgm:pt modelId="{ECA4BD04-1526-0440-93DD-37DFAC121D5F}" type="parTrans" cxnId="{0AD9D03A-5236-6E40-B891-6A4A537B50CE}">
      <dgm:prSet/>
      <dgm:spPr/>
      <dgm:t>
        <a:bodyPr/>
        <a:lstStyle/>
        <a:p>
          <a:endParaRPr lang="en-US"/>
        </a:p>
      </dgm:t>
    </dgm:pt>
    <dgm:pt modelId="{2A5E90C5-4695-3B47-9C23-24955DCFEBB2}" type="sibTrans" cxnId="{0AD9D03A-5236-6E40-B891-6A4A537B50CE}">
      <dgm:prSet/>
      <dgm:spPr/>
      <dgm:t>
        <a:bodyPr/>
        <a:lstStyle/>
        <a:p>
          <a:endParaRPr lang="en-US"/>
        </a:p>
      </dgm:t>
    </dgm:pt>
    <dgm:pt modelId="{A33FCFC6-3FA0-0742-BA0C-653D9414DDE2}">
      <dgm:prSet/>
      <dgm:spPr/>
      <dgm:t>
        <a:bodyPr/>
        <a:lstStyle/>
        <a:p>
          <a:r>
            <a:rPr lang="en-US" altLang="en-US" dirty="0"/>
            <a:t>Augment With: Lithium or T3</a:t>
          </a:r>
        </a:p>
      </dgm:t>
    </dgm:pt>
    <dgm:pt modelId="{B1BDE86A-32F0-2943-8869-42B844AC1C24}" type="parTrans" cxnId="{CF332955-66C6-1C43-B5A9-2AAAE741EC7F}">
      <dgm:prSet/>
      <dgm:spPr/>
      <dgm:t>
        <a:bodyPr/>
        <a:lstStyle/>
        <a:p>
          <a:endParaRPr lang="en-US"/>
        </a:p>
      </dgm:t>
    </dgm:pt>
    <dgm:pt modelId="{6BC65E94-BFE7-C04A-BAF5-6CA5ECDC1937}" type="sibTrans" cxnId="{CF332955-66C6-1C43-B5A9-2AAAE741EC7F}">
      <dgm:prSet/>
      <dgm:spPr/>
      <dgm:t>
        <a:bodyPr/>
        <a:lstStyle/>
        <a:p>
          <a:endParaRPr lang="en-US"/>
        </a:p>
      </dgm:t>
    </dgm:pt>
    <dgm:pt modelId="{3981D93A-B44F-334D-9B56-7ADDA0BF9992}">
      <dgm:prSet/>
      <dgm:spPr/>
      <dgm:t>
        <a:bodyPr/>
        <a:lstStyle/>
        <a:p>
          <a:r>
            <a:rPr lang="en-US" altLang="en-US" dirty="0"/>
            <a:t>Level 4</a:t>
          </a:r>
        </a:p>
      </dgm:t>
    </dgm:pt>
    <dgm:pt modelId="{AC55EA9F-F92D-C843-B51A-018530B02E20}" type="parTrans" cxnId="{7A12F764-ADDC-DC43-A1C3-684613633288}">
      <dgm:prSet/>
      <dgm:spPr/>
      <dgm:t>
        <a:bodyPr/>
        <a:lstStyle/>
        <a:p>
          <a:endParaRPr lang="en-US"/>
        </a:p>
      </dgm:t>
    </dgm:pt>
    <dgm:pt modelId="{418DA953-6B79-A643-A023-0D19F81511C1}" type="sibTrans" cxnId="{7A12F764-ADDC-DC43-A1C3-684613633288}">
      <dgm:prSet/>
      <dgm:spPr/>
      <dgm:t>
        <a:bodyPr/>
        <a:lstStyle/>
        <a:p>
          <a:endParaRPr lang="en-US"/>
        </a:p>
      </dgm:t>
    </dgm:pt>
    <dgm:pt modelId="{5E9DE40B-7411-4A49-B1C6-2379BB17E431}">
      <dgm:prSet/>
      <dgm:spPr/>
      <dgm:t>
        <a:bodyPr/>
        <a:lstStyle/>
        <a:p>
          <a:r>
            <a:rPr lang="en-US" altLang="en-US" dirty="0"/>
            <a:t>Switch To: Tranylcypromine or mirtazapine combined with venlafaxine</a:t>
          </a:r>
        </a:p>
      </dgm:t>
    </dgm:pt>
    <dgm:pt modelId="{4325446E-6AED-C843-B98C-81B581491D1D}" type="parTrans" cxnId="{764F0657-F72B-0942-BAE8-C235058A679E}">
      <dgm:prSet/>
      <dgm:spPr/>
      <dgm:t>
        <a:bodyPr/>
        <a:lstStyle/>
        <a:p>
          <a:endParaRPr lang="en-US"/>
        </a:p>
      </dgm:t>
    </dgm:pt>
    <dgm:pt modelId="{4E889738-B624-0A42-A2E7-671C2AED568D}" type="sibTrans" cxnId="{764F0657-F72B-0942-BAE8-C235058A679E}">
      <dgm:prSet/>
      <dgm:spPr/>
      <dgm:t>
        <a:bodyPr/>
        <a:lstStyle/>
        <a:p>
          <a:endParaRPr lang="en-US"/>
        </a:p>
      </dgm:t>
    </dgm:pt>
    <dgm:pt modelId="{CF6AD277-0DBB-BC43-8987-504A6D3E7AF6}">
      <dgm:prSet/>
      <dgm:spPr/>
      <dgm:t>
        <a:bodyPr/>
        <a:lstStyle/>
        <a:p>
          <a:r>
            <a:rPr lang="en-US" altLang="en-US" b="1" dirty="0"/>
            <a:t>ECT should be considered at all stages if indicated.</a:t>
          </a:r>
        </a:p>
      </dgm:t>
    </dgm:pt>
    <dgm:pt modelId="{A48D011B-C849-CB46-817B-14573A1C1527}" type="parTrans" cxnId="{9AEB9179-F37B-6448-8CC8-6FFA8C4FC402}">
      <dgm:prSet/>
      <dgm:spPr/>
      <dgm:t>
        <a:bodyPr/>
        <a:lstStyle/>
        <a:p>
          <a:endParaRPr lang="en-US"/>
        </a:p>
      </dgm:t>
    </dgm:pt>
    <dgm:pt modelId="{540F660C-F079-8649-B1E4-5E828C7D7E8A}" type="sibTrans" cxnId="{9AEB9179-F37B-6448-8CC8-6FFA8C4FC402}">
      <dgm:prSet/>
      <dgm:spPr/>
      <dgm:t>
        <a:bodyPr/>
        <a:lstStyle/>
        <a:p>
          <a:endParaRPr lang="en-US"/>
        </a:p>
      </dgm:t>
    </dgm:pt>
    <dgm:pt modelId="{07673759-2F4D-6E4F-9E0D-9E2A5DB7AE0F}" type="pres">
      <dgm:prSet presAssocID="{A9EC0DFD-C315-A241-877C-75F93E088EBD}" presName="vert0" presStyleCnt="0">
        <dgm:presLayoutVars>
          <dgm:dir/>
          <dgm:animOne val="branch"/>
          <dgm:animLvl val="lvl"/>
        </dgm:presLayoutVars>
      </dgm:prSet>
      <dgm:spPr/>
    </dgm:pt>
    <dgm:pt modelId="{3F473FCF-0CB9-0F44-BCC8-A871D8912DFD}" type="pres">
      <dgm:prSet presAssocID="{36EEFD40-3ECA-CB48-955C-15950E5AAEC7}" presName="thickLine" presStyleLbl="alignNode1" presStyleIdx="0" presStyleCnt="5" custLinFactNeighborX="-19583" custLinFactNeighborY="-2708"/>
      <dgm:spPr/>
    </dgm:pt>
    <dgm:pt modelId="{A9960288-EE93-6A49-A788-349E6DB12BF6}" type="pres">
      <dgm:prSet presAssocID="{36EEFD40-3ECA-CB48-955C-15950E5AAEC7}" presName="horz1" presStyleCnt="0"/>
      <dgm:spPr/>
    </dgm:pt>
    <dgm:pt modelId="{50C1A8AD-AC92-4C43-AAFA-9E887FAF4BD2}" type="pres">
      <dgm:prSet presAssocID="{36EEFD40-3ECA-CB48-955C-15950E5AAEC7}" presName="tx1" presStyleLbl="revTx" presStyleIdx="0" presStyleCnt="11"/>
      <dgm:spPr/>
    </dgm:pt>
    <dgm:pt modelId="{8A97220B-0A33-FE4C-BD52-C19692F6DC3C}" type="pres">
      <dgm:prSet presAssocID="{36EEFD40-3ECA-CB48-955C-15950E5AAEC7}" presName="vert1" presStyleCnt="0"/>
      <dgm:spPr/>
    </dgm:pt>
    <dgm:pt modelId="{00395018-3365-CD44-9530-61D5136E1D88}" type="pres">
      <dgm:prSet presAssocID="{618DD923-79AD-A242-AAD1-363127AA941B}" presName="vertSpace2a" presStyleCnt="0"/>
      <dgm:spPr/>
    </dgm:pt>
    <dgm:pt modelId="{C19B93DF-C057-6741-91F4-9605CDDCB8F8}" type="pres">
      <dgm:prSet presAssocID="{618DD923-79AD-A242-AAD1-363127AA941B}" presName="horz2" presStyleCnt="0"/>
      <dgm:spPr/>
    </dgm:pt>
    <dgm:pt modelId="{59949897-F24A-834B-B0CF-2003F6AA1342}" type="pres">
      <dgm:prSet presAssocID="{618DD923-79AD-A242-AAD1-363127AA941B}" presName="horzSpace2" presStyleCnt="0"/>
      <dgm:spPr/>
    </dgm:pt>
    <dgm:pt modelId="{F50B06EB-27AA-8740-AB02-359873042015}" type="pres">
      <dgm:prSet presAssocID="{618DD923-79AD-A242-AAD1-363127AA941B}" presName="tx2" presStyleLbl="revTx" presStyleIdx="1" presStyleCnt="11"/>
      <dgm:spPr/>
    </dgm:pt>
    <dgm:pt modelId="{14753640-7FF6-DA44-B99B-A547B3CFA4E7}" type="pres">
      <dgm:prSet presAssocID="{618DD923-79AD-A242-AAD1-363127AA941B}" presName="vert2" presStyleCnt="0"/>
      <dgm:spPr/>
    </dgm:pt>
    <dgm:pt modelId="{17F9E04C-D80D-4349-832C-B489AE084381}" type="pres">
      <dgm:prSet presAssocID="{618DD923-79AD-A242-AAD1-363127AA941B}" presName="thinLine2b" presStyleLbl="callout" presStyleIdx="0" presStyleCnt="6"/>
      <dgm:spPr/>
    </dgm:pt>
    <dgm:pt modelId="{6A7C0B83-19AE-9A47-95A3-0BA538F60C4F}" type="pres">
      <dgm:prSet presAssocID="{618DD923-79AD-A242-AAD1-363127AA941B}" presName="vertSpace2b" presStyleCnt="0"/>
      <dgm:spPr/>
    </dgm:pt>
    <dgm:pt modelId="{000F0689-2027-3545-AB2C-FA1B17D83DB1}" type="pres">
      <dgm:prSet presAssocID="{616CD8CF-EABF-A74D-B088-6D37137B4CEB}" presName="thickLine" presStyleLbl="alignNode1" presStyleIdx="1" presStyleCnt="5"/>
      <dgm:spPr/>
    </dgm:pt>
    <dgm:pt modelId="{1EC03111-40DA-8343-BB5F-45A887E6F9A2}" type="pres">
      <dgm:prSet presAssocID="{616CD8CF-EABF-A74D-B088-6D37137B4CEB}" presName="horz1" presStyleCnt="0"/>
      <dgm:spPr/>
    </dgm:pt>
    <dgm:pt modelId="{F4BF9763-19EC-2E47-B361-0A262F672661}" type="pres">
      <dgm:prSet presAssocID="{616CD8CF-EABF-A74D-B088-6D37137B4CEB}" presName="tx1" presStyleLbl="revTx" presStyleIdx="2" presStyleCnt="11"/>
      <dgm:spPr/>
    </dgm:pt>
    <dgm:pt modelId="{FA625AD2-4EBD-564E-904E-2A81DDDFDEAE}" type="pres">
      <dgm:prSet presAssocID="{616CD8CF-EABF-A74D-B088-6D37137B4CEB}" presName="vert1" presStyleCnt="0"/>
      <dgm:spPr/>
    </dgm:pt>
    <dgm:pt modelId="{969F5F4C-AA55-184B-BBAC-306DC7055D4B}" type="pres">
      <dgm:prSet presAssocID="{8304AE90-91A8-5340-AD4E-E34571EFA5EB}" presName="vertSpace2a" presStyleCnt="0"/>
      <dgm:spPr/>
    </dgm:pt>
    <dgm:pt modelId="{52C49EE0-BB36-4A4B-8706-C1F75D175084}" type="pres">
      <dgm:prSet presAssocID="{8304AE90-91A8-5340-AD4E-E34571EFA5EB}" presName="horz2" presStyleCnt="0"/>
      <dgm:spPr/>
    </dgm:pt>
    <dgm:pt modelId="{B8B7E5AF-573D-B246-AE80-80DC4011A933}" type="pres">
      <dgm:prSet presAssocID="{8304AE90-91A8-5340-AD4E-E34571EFA5EB}" presName="horzSpace2" presStyleCnt="0"/>
      <dgm:spPr/>
    </dgm:pt>
    <dgm:pt modelId="{17ED52BF-670B-624D-BE57-5C4E41659F80}" type="pres">
      <dgm:prSet presAssocID="{8304AE90-91A8-5340-AD4E-E34571EFA5EB}" presName="tx2" presStyleLbl="revTx" presStyleIdx="3" presStyleCnt="11"/>
      <dgm:spPr/>
    </dgm:pt>
    <dgm:pt modelId="{A1B4D3A1-589E-A342-94A1-F34E43812775}" type="pres">
      <dgm:prSet presAssocID="{8304AE90-91A8-5340-AD4E-E34571EFA5EB}" presName="vert2" presStyleCnt="0"/>
      <dgm:spPr/>
    </dgm:pt>
    <dgm:pt modelId="{3B99DE0C-DF17-9748-AE7B-49E9188C13D8}" type="pres">
      <dgm:prSet presAssocID="{8304AE90-91A8-5340-AD4E-E34571EFA5EB}" presName="thinLine2b" presStyleLbl="callout" presStyleIdx="1" presStyleCnt="6"/>
      <dgm:spPr/>
    </dgm:pt>
    <dgm:pt modelId="{C285B620-B492-EB44-B5DF-6FD289E9B7C1}" type="pres">
      <dgm:prSet presAssocID="{8304AE90-91A8-5340-AD4E-E34571EFA5EB}" presName="vertSpace2b" presStyleCnt="0"/>
      <dgm:spPr/>
    </dgm:pt>
    <dgm:pt modelId="{52A0741C-4CB3-A541-8056-24B7652941F2}" type="pres">
      <dgm:prSet presAssocID="{FBFDEED5-C4D7-784B-BB47-4A246223A45C}" presName="horz2" presStyleCnt="0"/>
      <dgm:spPr/>
    </dgm:pt>
    <dgm:pt modelId="{0C9E8FE3-52CF-3647-AF47-AAFF7100A9B1}" type="pres">
      <dgm:prSet presAssocID="{FBFDEED5-C4D7-784B-BB47-4A246223A45C}" presName="horzSpace2" presStyleCnt="0"/>
      <dgm:spPr/>
    </dgm:pt>
    <dgm:pt modelId="{BBDD58ED-6A13-AD4C-B32F-EF3A78931323}" type="pres">
      <dgm:prSet presAssocID="{FBFDEED5-C4D7-784B-BB47-4A246223A45C}" presName="tx2" presStyleLbl="revTx" presStyleIdx="4" presStyleCnt="11"/>
      <dgm:spPr/>
    </dgm:pt>
    <dgm:pt modelId="{48FFE4F8-7B70-2E41-B636-61B460CF44ED}" type="pres">
      <dgm:prSet presAssocID="{FBFDEED5-C4D7-784B-BB47-4A246223A45C}" presName="vert2" presStyleCnt="0"/>
      <dgm:spPr/>
    </dgm:pt>
    <dgm:pt modelId="{7EED0182-0416-C843-BF1B-EFCB6921C2E9}" type="pres">
      <dgm:prSet presAssocID="{FBFDEED5-C4D7-784B-BB47-4A246223A45C}" presName="thinLine2b" presStyleLbl="callout" presStyleIdx="2" presStyleCnt="6"/>
      <dgm:spPr/>
    </dgm:pt>
    <dgm:pt modelId="{823ED52A-E8B7-E749-8426-7C4D532D7DDE}" type="pres">
      <dgm:prSet presAssocID="{FBFDEED5-C4D7-784B-BB47-4A246223A45C}" presName="vertSpace2b" presStyleCnt="0"/>
      <dgm:spPr/>
    </dgm:pt>
    <dgm:pt modelId="{2D316B01-EEBD-744A-AD43-556BA0143A82}" type="pres">
      <dgm:prSet presAssocID="{BADDB6E2-29B6-CF42-87AF-319BDB79A9F8}" presName="thickLine" presStyleLbl="alignNode1" presStyleIdx="2" presStyleCnt="5"/>
      <dgm:spPr/>
    </dgm:pt>
    <dgm:pt modelId="{9CD7B40F-3BDE-B44F-B3B2-643F76B74368}" type="pres">
      <dgm:prSet presAssocID="{BADDB6E2-29B6-CF42-87AF-319BDB79A9F8}" presName="horz1" presStyleCnt="0"/>
      <dgm:spPr/>
    </dgm:pt>
    <dgm:pt modelId="{2E504A58-0A4C-374A-B8F8-FA18793CD767}" type="pres">
      <dgm:prSet presAssocID="{BADDB6E2-29B6-CF42-87AF-319BDB79A9F8}" presName="tx1" presStyleLbl="revTx" presStyleIdx="5" presStyleCnt="11"/>
      <dgm:spPr/>
    </dgm:pt>
    <dgm:pt modelId="{295CF6FD-6806-8D41-831A-D37D2D414A43}" type="pres">
      <dgm:prSet presAssocID="{BADDB6E2-29B6-CF42-87AF-319BDB79A9F8}" presName="vert1" presStyleCnt="0"/>
      <dgm:spPr/>
    </dgm:pt>
    <dgm:pt modelId="{7A28ADA7-7638-AA4C-9F9A-F0F33F0F6615}" type="pres">
      <dgm:prSet presAssocID="{E10FB916-8267-E943-8162-D3F517E0660F}" presName="vertSpace2a" presStyleCnt="0"/>
      <dgm:spPr/>
    </dgm:pt>
    <dgm:pt modelId="{385DABF6-40CD-D34C-8C65-A87B9EF8935F}" type="pres">
      <dgm:prSet presAssocID="{E10FB916-8267-E943-8162-D3F517E0660F}" presName="horz2" presStyleCnt="0"/>
      <dgm:spPr/>
    </dgm:pt>
    <dgm:pt modelId="{9A83AB84-A6C2-BF45-BAB0-9FA52E0F9673}" type="pres">
      <dgm:prSet presAssocID="{E10FB916-8267-E943-8162-D3F517E0660F}" presName="horzSpace2" presStyleCnt="0"/>
      <dgm:spPr/>
    </dgm:pt>
    <dgm:pt modelId="{709B8533-6F98-6946-AD00-D4E93D2A5977}" type="pres">
      <dgm:prSet presAssocID="{E10FB916-8267-E943-8162-D3F517E0660F}" presName="tx2" presStyleLbl="revTx" presStyleIdx="6" presStyleCnt="11"/>
      <dgm:spPr/>
    </dgm:pt>
    <dgm:pt modelId="{C6A03C19-3CC5-1C4A-830E-B6D443CCE3CD}" type="pres">
      <dgm:prSet presAssocID="{E10FB916-8267-E943-8162-D3F517E0660F}" presName="vert2" presStyleCnt="0"/>
      <dgm:spPr/>
    </dgm:pt>
    <dgm:pt modelId="{AF9056FC-D456-9047-902E-F3BEF5322836}" type="pres">
      <dgm:prSet presAssocID="{E10FB916-8267-E943-8162-D3F517E0660F}" presName="thinLine2b" presStyleLbl="callout" presStyleIdx="3" presStyleCnt="6"/>
      <dgm:spPr/>
    </dgm:pt>
    <dgm:pt modelId="{58B790B2-D742-BD4A-81E8-3AEBF99719BF}" type="pres">
      <dgm:prSet presAssocID="{E10FB916-8267-E943-8162-D3F517E0660F}" presName="vertSpace2b" presStyleCnt="0"/>
      <dgm:spPr/>
    </dgm:pt>
    <dgm:pt modelId="{F5CC0487-3D92-FC48-BF65-68B8E301F87F}" type="pres">
      <dgm:prSet presAssocID="{A33FCFC6-3FA0-0742-BA0C-653D9414DDE2}" presName="horz2" presStyleCnt="0"/>
      <dgm:spPr/>
    </dgm:pt>
    <dgm:pt modelId="{190D6046-99CE-744D-B22B-D1119857AC2F}" type="pres">
      <dgm:prSet presAssocID="{A33FCFC6-3FA0-0742-BA0C-653D9414DDE2}" presName="horzSpace2" presStyleCnt="0"/>
      <dgm:spPr/>
    </dgm:pt>
    <dgm:pt modelId="{8F7F8396-2FF3-084A-BB88-999280797E9C}" type="pres">
      <dgm:prSet presAssocID="{A33FCFC6-3FA0-0742-BA0C-653D9414DDE2}" presName="tx2" presStyleLbl="revTx" presStyleIdx="7" presStyleCnt="11"/>
      <dgm:spPr/>
    </dgm:pt>
    <dgm:pt modelId="{B7FDD50F-C3D5-A449-A1E4-A9915555FF05}" type="pres">
      <dgm:prSet presAssocID="{A33FCFC6-3FA0-0742-BA0C-653D9414DDE2}" presName="vert2" presStyleCnt="0"/>
      <dgm:spPr/>
    </dgm:pt>
    <dgm:pt modelId="{31D549F0-30BC-1E42-8685-931BFE54266B}" type="pres">
      <dgm:prSet presAssocID="{A33FCFC6-3FA0-0742-BA0C-653D9414DDE2}" presName="thinLine2b" presStyleLbl="callout" presStyleIdx="4" presStyleCnt="6"/>
      <dgm:spPr/>
    </dgm:pt>
    <dgm:pt modelId="{B04F4D94-6DFC-C246-B5E5-E5E901386784}" type="pres">
      <dgm:prSet presAssocID="{A33FCFC6-3FA0-0742-BA0C-653D9414DDE2}" presName="vertSpace2b" presStyleCnt="0"/>
      <dgm:spPr/>
    </dgm:pt>
    <dgm:pt modelId="{32343C40-947B-D941-8A32-8A8AE9F7EB4C}" type="pres">
      <dgm:prSet presAssocID="{3981D93A-B44F-334D-9B56-7ADDA0BF9992}" presName="thickLine" presStyleLbl="alignNode1" presStyleIdx="3" presStyleCnt="5"/>
      <dgm:spPr/>
    </dgm:pt>
    <dgm:pt modelId="{518C675E-28D2-D048-825B-70DAAC9C1AA9}" type="pres">
      <dgm:prSet presAssocID="{3981D93A-B44F-334D-9B56-7ADDA0BF9992}" presName="horz1" presStyleCnt="0"/>
      <dgm:spPr/>
    </dgm:pt>
    <dgm:pt modelId="{FCCD97FF-AC85-EE4B-903E-6394F1682E25}" type="pres">
      <dgm:prSet presAssocID="{3981D93A-B44F-334D-9B56-7ADDA0BF9992}" presName="tx1" presStyleLbl="revTx" presStyleIdx="8" presStyleCnt="11"/>
      <dgm:spPr/>
    </dgm:pt>
    <dgm:pt modelId="{07C653A8-53DC-DD47-B766-E413831FE9D9}" type="pres">
      <dgm:prSet presAssocID="{3981D93A-B44F-334D-9B56-7ADDA0BF9992}" presName="vert1" presStyleCnt="0"/>
      <dgm:spPr/>
    </dgm:pt>
    <dgm:pt modelId="{67945DE1-7D28-DB42-B3E2-728AEF82B5A2}" type="pres">
      <dgm:prSet presAssocID="{5E9DE40B-7411-4A49-B1C6-2379BB17E431}" presName="vertSpace2a" presStyleCnt="0"/>
      <dgm:spPr/>
    </dgm:pt>
    <dgm:pt modelId="{92FF4E08-0BFE-0948-9251-CF3A0EAF3137}" type="pres">
      <dgm:prSet presAssocID="{5E9DE40B-7411-4A49-B1C6-2379BB17E431}" presName="horz2" presStyleCnt="0"/>
      <dgm:spPr/>
    </dgm:pt>
    <dgm:pt modelId="{F49AA248-95F1-7747-825D-3058D49A0001}" type="pres">
      <dgm:prSet presAssocID="{5E9DE40B-7411-4A49-B1C6-2379BB17E431}" presName="horzSpace2" presStyleCnt="0"/>
      <dgm:spPr/>
    </dgm:pt>
    <dgm:pt modelId="{13D17125-5C3A-F644-A0A4-E1B6544E5266}" type="pres">
      <dgm:prSet presAssocID="{5E9DE40B-7411-4A49-B1C6-2379BB17E431}" presName="tx2" presStyleLbl="revTx" presStyleIdx="9" presStyleCnt="11"/>
      <dgm:spPr/>
    </dgm:pt>
    <dgm:pt modelId="{98EE924D-D719-8844-B455-DD3AB5EE0E9A}" type="pres">
      <dgm:prSet presAssocID="{5E9DE40B-7411-4A49-B1C6-2379BB17E431}" presName="vert2" presStyleCnt="0"/>
      <dgm:spPr/>
    </dgm:pt>
    <dgm:pt modelId="{28DA587F-BC76-1B4A-BEDE-04FECBAC6EEA}" type="pres">
      <dgm:prSet presAssocID="{5E9DE40B-7411-4A49-B1C6-2379BB17E431}" presName="thinLine2b" presStyleLbl="callout" presStyleIdx="5" presStyleCnt="6"/>
      <dgm:spPr/>
    </dgm:pt>
    <dgm:pt modelId="{78743DB5-F63C-2E47-8F52-32B883D7BA3A}" type="pres">
      <dgm:prSet presAssocID="{5E9DE40B-7411-4A49-B1C6-2379BB17E431}" presName="vertSpace2b" presStyleCnt="0"/>
      <dgm:spPr/>
    </dgm:pt>
    <dgm:pt modelId="{6CA82ABF-F1E1-5341-A358-E15EF60AEEDB}" type="pres">
      <dgm:prSet presAssocID="{CF6AD277-0DBB-BC43-8987-504A6D3E7AF6}" presName="thickLine" presStyleLbl="alignNode1" presStyleIdx="4" presStyleCnt="5"/>
      <dgm:spPr/>
    </dgm:pt>
    <dgm:pt modelId="{EB6FC056-0CCB-A443-BD67-8F3ED719CB28}" type="pres">
      <dgm:prSet presAssocID="{CF6AD277-0DBB-BC43-8987-504A6D3E7AF6}" presName="horz1" presStyleCnt="0"/>
      <dgm:spPr/>
    </dgm:pt>
    <dgm:pt modelId="{55C20C40-5C88-C342-8B3F-1C5A95432436}" type="pres">
      <dgm:prSet presAssocID="{CF6AD277-0DBB-BC43-8987-504A6D3E7AF6}" presName="tx1" presStyleLbl="revTx" presStyleIdx="10" presStyleCnt="11" custScaleX="500000"/>
      <dgm:spPr/>
    </dgm:pt>
    <dgm:pt modelId="{D6EF299C-0F9C-BB46-915D-5263AA344CA7}" type="pres">
      <dgm:prSet presAssocID="{CF6AD277-0DBB-BC43-8987-504A6D3E7AF6}" presName="vert1" presStyleCnt="0"/>
      <dgm:spPr/>
    </dgm:pt>
  </dgm:ptLst>
  <dgm:cxnLst>
    <dgm:cxn modelId="{CB96460D-4066-D84F-88F1-32AA7909C865}" type="presOf" srcId="{3981D93A-B44F-334D-9B56-7ADDA0BF9992}" destId="{FCCD97FF-AC85-EE4B-903E-6394F1682E25}" srcOrd="0" destOrd="0" presId="urn:microsoft.com/office/officeart/2008/layout/LinedList"/>
    <dgm:cxn modelId="{123DA312-B4FD-B04E-AD0B-BCBAD178E860}" srcId="{A9EC0DFD-C315-A241-877C-75F93E088EBD}" destId="{BADDB6E2-29B6-CF42-87AF-319BDB79A9F8}" srcOrd="2" destOrd="0" parTransId="{9B5BE75E-6A77-6A41-96D2-A3A6E8CEE864}" sibTransId="{F67688C2-8008-9C4A-874A-88CC54BBDD42}"/>
    <dgm:cxn modelId="{8F601A1D-FDEF-894A-ADA4-69ACB5C32305}" srcId="{36EEFD40-3ECA-CB48-955C-15950E5AAEC7}" destId="{618DD923-79AD-A242-AAD1-363127AA941B}" srcOrd="0" destOrd="0" parTransId="{73E0C0A2-E487-0940-8971-B25CBB49C1DD}" sibTransId="{15B7B48A-25B5-3F4D-83C6-887B9FEF1DB0}"/>
    <dgm:cxn modelId="{8875A228-7225-3F41-BA6F-39929ADEF349}" type="presOf" srcId="{618DD923-79AD-A242-AAD1-363127AA941B}" destId="{F50B06EB-27AA-8740-AB02-359873042015}" srcOrd="0" destOrd="0" presId="urn:microsoft.com/office/officeart/2008/layout/LinedList"/>
    <dgm:cxn modelId="{F910672F-4C1D-074D-A446-5D90DB84898B}" type="presOf" srcId="{BADDB6E2-29B6-CF42-87AF-319BDB79A9F8}" destId="{2E504A58-0A4C-374A-B8F8-FA18793CD767}" srcOrd="0" destOrd="0" presId="urn:microsoft.com/office/officeart/2008/layout/LinedList"/>
    <dgm:cxn modelId="{0AD9D03A-5236-6E40-B891-6A4A537B50CE}" srcId="{BADDB6E2-29B6-CF42-87AF-319BDB79A9F8}" destId="{E10FB916-8267-E943-8162-D3F517E0660F}" srcOrd="0" destOrd="0" parTransId="{ECA4BD04-1526-0440-93DD-37DFAC121D5F}" sibTransId="{2A5E90C5-4695-3B47-9C23-24955DCFEBB2}"/>
    <dgm:cxn modelId="{EB035640-BB47-0345-BD75-200F9C8FA029}" srcId="{616CD8CF-EABF-A74D-B088-6D37137B4CEB}" destId="{FBFDEED5-C4D7-784B-BB47-4A246223A45C}" srcOrd="1" destOrd="0" parTransId="{575D6A16-9FDF-BB4E-9555-5FABFEA22CB5}" sibTransId="{5823A1E0-B242-B047-B715-61FC97BD9A1A}"/>
    <dgm:cxn modelId="{7A12F764-ADDC-DC43-A1C3-684613633288}" srcId="{A9EC0DFD-C315-A241-877C-75F93E088EBD}" destId="{3981D93A-B44F-334D-9B56-7ADDA0BF9992}" srcOrd="3" destOrd="0" parTransId="{AC55EA9F-F92D-C843-B51A-018530B02E20}" sibTransId="{418DA953-6B79-A643-A023-0D19F81511C1}"/>
    <dgm:cxn modelId="{81EFA847-6422-C44B-8896-076354D7C22F}" type="presOf" srcId="{E10FB916-8267-E943-8162-D3F517E0660F}" destId="{709B8533-6F98-6946-AD00-D4E93D2A5977}" srcOrd="0" destOrd="0" presId="urn:microsoft.com/office/officeart/2008/layout/LinedList"/>
    <dgm:cxn modelId="{BD9C2848-A68E-E34A-BE20-FD3D211BF2A6}" type="presOf" srcId="{FBFDEED5-C4D7-784B-BB47-4A246223A45C}" destId="{BBDD58ED-6A13-AD4C-B32F-EF3A78931323}" srcOrd="0" destOrd="0" presId="urn:microsoft.com/office/officeart/2008/layout/LinedList"/>
    <dgm:cxn modelId="{CF332955-66C6-1C43-B5A9-2AAAE741EC7F}" srcId="{BADDB6E2-29B6-CF42-87AF-319BDB79A9F8}" destId="{A33FCFC6-3FA0-0742-BA0C-653D9414DDE2}" srcOrd="1" destOrd="0" parTransId="{B1BDE86A-32F0-2943-8869-42B844AC1C24}" sibTransId="{6BC65E94-BFE7-C04A-BAF5-6CA5ECDC1937}"/>
    <dgm:cxn modelId="{764F0657-F72B-0942-BAE8-C235058A679E}" srcId="{3981D93A-B44F-334D-9B56-7ADDA0BF9992}" destId="{5E9DE40B-7411-4A49-B1C6-2379BB17E431}" srcOrd="0" destOrd="0" parTransId="{4325446E-6AED-C843-B98C-81B581491D1D}" sibTransId="{4E889738-B624-0A42-A2E7-671C2AED568D}"/>
    <dgm:cxn modelId="{0050FF58-D576-714A-9755-62E336BB9649}" type="presOf" srcId="{8304AE90-91A8-5340-AD4E-E34571EFA5EB}" destId="{17ED52BF-670B-624D-BE57-5C4E41659F80}" srcOrd="0" destOrd="0" presId="urn:microsoft.com/office/officeart/2008/layout/LinedList"/>
    <dgm:cxn modelId="{9AEB9179-F37B-6448-8CC8-6FFA8C4FC402}" srcId="{A9EC0DFD-C315-A241-877C-75F93E088EBD}" destId="{CF6AD277-0DBB-BC43-8987-504A6D3E7AF6}" srcOrd="4" destOrd="0" parTransId="{A48D011B-C849-CB46-817B-14573A1C1527}" sibTransId="{540F660C-F079-8649-B1E4-5E828C7D7E8A}"/>
    <dgm:cxn modelId="{31F8D17F-D5A6-F344-9CB1-CEBBED343D68}" srcId="{616CD8CF-EABF-A74D-B088-6D37137B4CEB}" destId="{8304AE90-91A8-5340-AD4E-E34571EFA5EB}" srcOrd="0" destOrd="0" parTransId="{5BAD2A09-329F-BD45-8FB4-5FF71D7A14A6}" sibTransId="{E98CE39F-6CDD-3B49-8DAE-BE63F4DC8927}"/>
    <dgm:cxn modelId="{C93BC385-6746-CC41-A4A9-16F96D288C77}" type="presOf" srcId="{5E9DE40B-7411-4A49-B1C6-2379BB17E431}" destId="{13D17125-5C3A-F644-A0A4-E1B6544E5266}" srcOrd="0" destOrd="0" presId="urn:microsoft.com/office/officeart/2008/layout/LinedList"/>
    <dgm:cxn modelId="{7CA7638D-9878-D04B-A089-D0D5458E5EB8}" srcId="{A9EC0DFD-C315-A241-877C-75F93E088EBD}" destId="{36EEFD40-3ECA-CB48-955C-15950E5AAEC7}" srcOrd="0" destOrd="0" parTransId="{ED652392-FA7E-8745-A87C-65A7E6B8CBEC}" sibTransId="{ED70A431-0C35-6744-B14A-1D331D1F1FFF}"/>
    <dgm:cxn modelId="{5B2EBC9D-F1D9-0C4B-B6E7-056EE0E84B73}" type="presOf" srcId="{36EEFD40-3ECA-CB48-955C-15950E5AAEC7}" destId="{50C1A8AD-AC92-4C43-AAFA-9E887FAF4BD2}" srcOrd="0" destOrd="0" presId="urn:microsoft.com/office/officeart/2008/layout/LinedList"/>
    <dgm:cxn modelId="{6FDC74CB-8163-774D-988A-F2F851351D71}" type="presOf" srcId="{616CD8CF-EABF-A74D-B088-6D37137B4CEB}" destId="{F4BF9763-19EC-2E47-B361-0A262F672661}" srcOrd="0" destOrd="0" presId="urn:microsoft.com/office/officeart/2008/layout/LinedList"/>
    <dgm:cxn modelId="{BFA33CDE-92C6-D241-91BD-A4498064D30D}" type="presOf" srcId="{CF6AD277-0DBB-BC43-8987-504A6D3E7AF6}" destId="{55C20C40-5C88-C342-8B3F-1C5A95432436}" srcOrd="0" destOrd="0" presId="urn:microsoft.com/office/officeart/2008/layout/LinedList"/>
    <dgm:cxn modelId="{58C5FBDE-ACAB-E34A-96FD-F3B73E6BEF7B}" type="presOf" srcId="{A9EC0DFD-C315-A241-877C-75F93E088EBD}" destId="{07673759-2F4D-6E4F-9E0D-9E2A5DB7AE0F}" srcOrd="0" destOrd="0" presId="urn:microsoft.com/office/officeart/2008/layout/LinedList"/>
    <dgm:cxn modelId="{D1003DE6-46F1-B84F-B7D2-49FEBC837629}" srcId="{A9EC0DFD-C315-A241-877C-75F93E088EBD}" destId="{616CD8CF-EABF-A74D-B088-6D37137B4CEB}" srcOrd="1" destOrd="0" parTransId="{0149BD73-482D-414B-9C4A-D9A90EEC681C}" sibTransId="{43ABF9B2-3D1C-3D4D-AED6-A2661DFC205D}"/>
    <dgm:cxn modelId="{8CEDC8E9-5F3B-4A4E-8849-E5F100F71CD5}" type="presOf" srcId="{A33FCFC6-3FA0-0742-BA0C-653D9414DDE2}" destId="{8F7F8396-2FF3-084A-BB88-999280797E9C}" srcOrd="0" destOrd="0" presId="urn:microsoft.com/office/officeart/2008/layout/LinedList"/>
    <dgm:cxn modelId="{5DFCB32A-2051-3149-913B-FFB611881659}" type="presParOf" srcId="{07673759-2F4D-6E4F-9E0D-9E2A5DB7AE0F}" destId="{3F473FCF-0CB9-0F44-BCC8-A871D8912DFD}" srcOrd="0" destOrd="0" presId="urn:microsoft.com/office/officeart/2008/layout/LinedList"/>
    <dgm:cxn modelId="{C53CFFBC-A856-8C4A-94B6-8C9958F013F4}" type="presParOf" srcId="{07673759-2F4D-6E4F-9E0D-9E2A5DB7AE0F}" destId="{A9960288-EE93-6A49-A788-349E6DB12BF6}" srcOrd="1" destOrd="0" presId="urn:microsoft.com/office/officeart/2008/layout/LinedList"/>
    <dgm:cxn modelId="{DC39487E-0764-D340-807F-6859E18C8D55}" type="presParOf" srcId="{A9960288-EE93-6A49-A788-349E6DB12BF6}" destId="{50C1A8AD-AC92-4C43-AAFA-9E887FAF4BD2}" srcOrd="0" destOrd="0" presId="urn:microsoft.com/office/officeart/2008/layout/LinedList"/>
    <dgm:cxn modelId="{78FF3052-B427-2D47-99C9-1DA4BFB2238D}" type="presParOf" srcId="{A9960288-EE93-6A49-A788-349E6DB12BF6}" destId="{8A97220B-0A33-FE4C-BD52-C19692F6DC3C}" srcOrd="1" destOrd="0" presId="urn:microsoft.com/office/officeart/2008/layout/LinedList"/>
    <dgm:cxn modelId="{A3D212E0-1F4E-0C47-980D-92E0CC23A596}" type="presParOf" srcId="{8A97220B-0A33-FE4C-BD52-C19692F6DC3C}" destId="{00395018-3365-CD44-9530-61D5136E1D88}" srcOrd="0" destOrd="0" presId="urn:microsoft.com/office/officeart/2008/layout/LinedList"/>
    <dgm:cxn modelId="{2B072CAB-C9B0-5842-869D-99DB26FD59E9}" type="presParOf" srcId="{8A97220B-0A33-FE4C-BD52-C19692F6DC3C}" destId="{C19B93DF-C057-6741-91F4-9605CDDCB8F8}" srcOrd="1" destOrd="0" presId="urn:microsoft.com/office/officeart/2008/layout/LinedList"/>
    <dgm:cxn modelId="{9F92D47C-850F-0B43-B609-0D72E41D18A6}" type="presParOf" srcId="{C19B93DF-C057-6741-91F4-9605CDDCB8F8}" destId="{59949897-F24A-834B-B0CF-2003F6AA1342}" srcOrd="0" destOrd="0" presId="urn:microsoft.com/office/officeart/2008/layout/LinedList"/>
    <dgm:cxn modelId="{E8DD1CE1-EF69-4C4B-9336-2CB0E156D502}" type="presParOf" srcId="{C19B93DF-C057-6741-91F4-9605CDDCB8F8}" destId="{F50B06EB-27AA-8740-AB02-359873042015}" srcOrd="1" destOrd="0" presId="urn:microsoft.com/office/officeart/2008/layout/LinedList"/>
    <dgm:cxn modelId="{7BCBDBA0-E750-7E47-B3AA-CB9C25D6D7F0}" type="presParOf" srcId="{C19B93DF-C057-6741-91F4-9605CDDCB8F8}" destId="{14753640-7FF6-DA44-B99B-A547B3CFA4E7}" srcOrd="2" destOrd="0" presId="urn:microsoft.com/office/officeart/2008/layout/LinedList"/>
    <dgm:cxn modelId="{BC51A6AD-4093-D24D-9D0B-5E91D135EE2A}" type="presParOf" srcId="{8A97220B-0A33-FE4C-BD52-C19692F6DC3C}" destId="{17F9E04C-D80D-4349-832C-B489AE084381}" srcOrd="2" destOrd="0" presId="urn:microsoft.com/office/officeart/2008/layout/LinedList"/>
    <dgm:cxn modelId="{C0C475EF-63D6-0240-93D1-A7D7A27CBCC2}" type="presParOf" srcId="{8A97220B-0A33-FE4C-BD52-C19692F6DC3C}" destId="{6A7C0B83-19AE-9A47-95A3-0BA538F60C4F}" srcOrd="3" destOrd="0" presId="urn:microsoft.com/office/officeart/2008/layout/LinedList"/>
    <dgm:cxn modelId="{A48020FB-A8DC-734E-B32F-50C9D34E1F64}" type="presParOf" srcId="{07673759-2F4D-6E4F-9E0D-9E2A5DB7AE0F}" destId="{000F0689-2027-3545-AB2C-FA1B17D83DB1}" srcOrd="2" destOrd="0" presId="urn:microsoft.com/office/officeart/2008/layout/LinedList"/>
    <dgm:cxn modelId="{CB3E1CDE-3750-7E42-9DF1-13338F215348}" type="presParOf" srcId="{07673759-2F4D-6E4F-9E0D-9E2A5DB7AE0F}" destId="{1EC03111-40DA-8343-BB5F-45A887E6F9A2}" srcOrd="3" destOrd="0" presId="urn:microsoft.com/office/officeart/2008/layout/LinedList"/>
    <dgm:cxn modelId="{CD8D2C7B-B1C3-B54A-817D-81CF34830158}" type="presParOf" srcId="{1EC03111-40DA-8343-BB5F-45A887E6F9A2}" destId="{F4BF9763-19EC-2E47-B361-0A262F672661}" srcOrd="0" destOrd="0" presId="urn:microsoft.com/office/officeart/2008/layout/LinedList"/>
    <dgm:cxn modelId="{63922376-A8CF-0047-8B25-514C1B87DCC3}" type="presParOf" srcId="{1EC03111-40DA-8343-BB5F-45A887E6F9A2}" destId="{FA625AD2-4EBD-564E-904E-2A81DDDFDEAE}" srcOrd="1" destOrd="0" presId="urn:microsoft.com/office/officeart/2008/layout/LinedList"/>
    <dgm:cxn modelId="{67D95437-FECE-814B-AC26-10A5E0C6B1A4}" type="presParOf" srcId="{FA625AD2-4EBD-564E-904E-2A81DDDFDEAE}" destId="{969F5F4C-AA55-184B-BBAC-306DC7055D4B}" srcOrd="0" destOrd="0" presId="urn:microsoft.com/office/officeart/2008/layout/LinedList"/>
    <dgm:cxn modelId="{F00BF938-DF73-B945-9B5D-090BF488E51D}" type="presParOf" srcId="{FA625AD2-4EBD-564E-904E-2A81DDDFDEAE}" destId="{52C49EE0-BB36-4A4B-8706-C1F75D175084}" srcOrd="1" destOrd="0" presId="urn:microsoft.com/office/officeart/2008/layout/LinedList"/>
    <dgm:cxn modelId="{B696BAAA-B951-BC42-9F4D-E21AC133F875}" type="presParOf" srcId="{52C49EE0-BB36-4A4B-8706-C1F75D175084}" destId="{B8B7E5AF-573D-B246-AE80-80DC4011A933}" srcOrd="0" destOrd="0" presId="urn:microsoft.com/office/officeart/2008/layout/LinedList"/>
    <dgm:cxn modelId="{807563AC-DD20-3744-B68D-3C28A9F0C596}" type="presParOf" srcId="{52C49EE0-BB36-4A4B-8706-C1F75D175084}" destId="{17ED52BF-670B-624D-BE57-5C4E41659F80}" srcOrd="1" destOrd="0" presId="urn:microsoft.com/office/officeart/2008/layout/LinedList"/>
    <dgm:cxn modelId="{5A366D29-E75E-CC44-9598-280CCB203913}" type="presParOf" srcId="{52C49EE0-BB36-4A4B-8706-C1F75D175084}" destId="{A1B4D3A1-589E-A342-94A1-F34E43812775}" srcOrd="2" destOrd="0" presId="urn:microsoft.com/office/officeart/2008/layout/LinedList"/>
    <dgm:cxn modelId="{F0523958-EB0C-E648-85D2-4679A9F51D92}" type="presParOf" srcId="{FA625AD2-4EBD-564E-904E-2A81DDDFDEAE}" destId="{3B99DE0C-DF17-9748-AE7B-49E9188C13D8}" srcOrd="2" destOrd="0" presId="urn:microsoft.com/office/officeart/2008/layout/LinedList"/>
    <dgm:cxn modelId="{83D61E50-EFF9-E748-A2E1-867CFB4FCC32}" type="presParOf" srcId="{FA625AD2-4EBD-564E-904E-2A81DDDFDEAE}" destId="{C285B620-B492-EB44-B5DF-6FD289E9B7C1}" srcOrd="3" destOrd="0" presId="urn:microsoft.com/office/officeart/2008/layout/LinedList"/>
    <dgm:cxn modelId="{39DE6583-207A-E745-A7CD-0AE38F9EE6FD}" type="presParOf" srcId="{FA625AD2-4EBD-564E-904E-2A81DDDFDEAE}" destId="{52A0741C-4CB3-A541-8056-24B7652941F2}" srcOrd="4" destOrd="0" presId="urn:microsoft.com/office/officeart/2008/layout/LinedList"/>
    <dgm:cxn modelId="{96576CE2-13B1-FB4F-A1BB-9C487BD58ED6}" type="presParOf" srcId="{52A0741C-4CB3-A541-8056-24B7652941F2}" destId="{0C9E8FE3-52CF-3647-AF47-AAFF7100A9B1}" srcOrd="0" destOrd="0" presId="urn:microsoft.com/office/officeart/2008/layout/LinedList"/>
    <dgm:cxn modelId="{3E398A40-8717-2547-8843-2CB2ED348149}" type="presParOf" srcId="{52A0741C-4CB3-A541-8056-24B7652941F2}" destId="{BBDD58ED-6A13-AD4C-B32F-EF3A78931323}" srcOrd="1" destOrd="0" presId="urn:microsoft.com/office/officeart/2008/layout/LinedList"/>
    <dgm:cxn modelId="{BEA61551-64B3-3649-B6D8-CCBC5129E44D}" type="presParOf" srcId="{52A0741C-4CB3-A541-8056-24B7652941F2}" destId="{48FFE4F8-7B70-2E41-B636-61B460CF44ED}" srcOrd="2" destOrd="0" presId="urn:microsoft.com/office/officeart/2008/layout/LinedList"/>
    <dgm:cxn modelId="{0DED4F2F-90B2-684E-A985-70D926B6DC5E}" type="presParOf" srcId="{FA625AD2-4EBD-564E-904E-2A81DDDFDEAE}" destId="{7EED0182-0416-C843-BF1B-EFCB6921C2E9}" srcOrd="5" destOrd="0" presId="urn:microsoft.com/office/officeart/2008/layout/LinedList"/>
    <dgm:cxn modelId="{9C612AE1-D4BC-CF4C-BA3F-107DFE9B7013}" type="presParOf" srcId="{FA625AD2-4EBD-564E-904E-2A81DDDFDEAE}" destId="{823ED52A-E8B7-E749-8426-7C4D532D7DDE}" srcOrd="6" destOrd="0" presId="urn:microsoft.com/office/officeart/2008/layout/LinedList"/>
    <dgm:cxn modelId="{18B13F7D-74C6-2142-9067-50A09D65EAA5}" type="presParOf" srcId="{07673759-2F4D-6E4F-9E0D-9E2A5DB7AE0F}" destId="{2D316B01-EEBD-744A-AD43-556BA0143A82}" srcOrd="4" destOrd="0" presId="urn:microsoft.com/office/officeart/2008/layout/LinedList"/>
    <dgm:cxn modelId="{E0F08590-E2A8-884F-BDEF-F710A7BDAB3F}" type="presParOf" srcId="{07673759-2F4D-6E4F-9E0D-9E2A5DB7AE0F}" destId="{9CD7B40F-3BDE-B44F-B3B2-643F76B74368}" srcOrd="5" destOrd="0" presId="urn:microsoft.com/office/officeart/2008/layout/LinedList"/>
    <dgm:cxn modelId="{EB0952D5-12EE-4246-8384-29718A1DA082}" type="presParOf" srcId="{9CD7B40F-3BDE-B44F-B3B2-643F76B74368}" destId="{2E504A58-0A4C-374A-B8F8-FA18793CD767}" srcOrd="0" destOrd="0" presId="urn:microsoft.com/office/officeart/2008/layout/LinedList"/>
    <dgm:cxn modelId="{DC9CE5AF-CA48-9845-B9D8-B98FBCE6A48A}" type="presParOf" srcId="{9CD7B40F-3BDE-B44F-B3B2-643F76B74368}" destId="{295CF6FD-6806-8D41-831A-D37D2D414A43}" srcOrd="1" destOrd="0" presId="urn:microsoft.com/office/officeart/2008/layout/LinedList"/>
    <dgm:cxn modelId="{663EFA4B-3573-C04D-9275-164F63A3B05C}" type="presParOf" srcId="{295CF6FD-6806-8D41-831A-D37D2D414A43}" destId="{7A28ADA7-7638-AA4C-9F9A-F0F33F0F6615}" srcOrd="0" destOrd="0" presId="urn:microsoft.com/office/officeart/2008/layout/LinedList"/>
    <dgm:cxn modelId="{20FC5304-029A-FF4A-ABD3-F1A63F59891F}" type="presParOf" srcId="{295CF6FD-6806-8D41-831A-D37D2D414A43}" destId="{385DABF6-40CD-D34C-8C65-A87B9EF8935F}" srcOrd="1" destOrd="0" presId="urn:microsoft.com/office/officeart/2008/layout/LinedList"/>
    <dgm:cxn modelId="{C56840C9-F8C8-8848-AEE0-9CF1DBE0A3F0}" type="presParOf" srcId="{385DABF6-40CD-D34C-8C65-A87B9EF8935F}" destId="{9A83AB84-A6C2-BF45-BAB0-9FA52E0F9673}" srcOrd="0" destOrd="0" presId="urn:microsoft.com/office/officeart/2008/layout/LinedList"/>
    <dgm:cxn modelId="{2C6E2030-DE4E-784A-ADB1-1D59FE399D31}" type="presParOf" srcId="{385DABF6-40CD-D34C-8C65-A87B9EF8935F}" destId="{709B8533-6F98-6946-AD00-D4E93D2A5977}" srcOrd="1" destOrd="0" presId="urn:microsoft.com/office/officeart/2008/layout/LinedList"/>
    <dgm:cxn modelId="{E3E16B79-0B19-6A45-B706-F1929CFC40EE}" type="presParOf" srcId="{385DABF6-40CD-D34C-8C65-A87B9EF8935F}" destId="{C6A03C19-3CC5-1C4A-830E-B6D443CCE3CD}" srcOrd="2" destOrd="0" presId="urn:microsoft.com/office/officeart/2008/layout/LinedList"/>
    <dgm:cxn modelId="{1D31E472-B60D-F84A-9156-AA261925D7A7}" type="presParOf" srcId="{295CF6FD-6806-8D41-831A-D37D2D414A43}" destId="{AF9056FC-D456-9047-902E-F3BEF5322836}" srcOrd="2" destOrd="0" presId="urn:microsoft.com/office/officeart/2008/layout/LinedList"/>
    <dgm:cxn modelId="{BE3EBB53-B5EE-4941-969E-73B881B5FCDB}" type="presParOf" srcId="{295CF6FD-6806-8D41-831A-D37D2D414A43}" destId="{58B790B2-D742-BD4A-81E8-3AEBF99719BF}" srcOrd="3" destOrd="0" presId="urn:microsoft.com/office/officeart/2008/layout/LinedList"/>
    <dgm:cxn modelId="{0E541107-CE7B-7C46-8ECF-C9350ED78A21}" type="presParOf" srcId="{295CF6FD-6806-8D41-831A-D37D2D414A43}" destId="{F5CC0487-3D92-FC48-BF65-68B8E301F87F}" srcOrd="4" destOrd="0" presId="urn:microsoft.com/office/officeart/2008/layout/LinedList"/>
    <dgm:cxn modelId="{040EA5F4-142D-A841-A023-4C32B7E5BEE6}" type="presParOf" srcId="{F5CC0487-3D92-FC48-BF65-68B8E301F87F}" destId="{190D6046-99CE-744D-B22B-D1119857AC2F}" srcOrd="0" destOrd="0" presId="urn:microsoft.com/office/officeart/2008/layout/LinedList"/>
    <dgm:cxn modelId="{A57A1487-113A-5D42-9FD6-169EAC4C88AB}" type="presParOf" srcId="{F5CC0487-3D92-FC48-BF65-68B8E301F87F}" destId="{8F7F8396-2FF3-084A-BB88-999280797E9C}" srcOrd="1" destOrd="0" presId="urn:microsoft.com/office/officeart/2008/layout/LinedList"/>
    <dgm:cxn modelId="{77EC6A33-8718-A644-BF32-8291E775A3EA}" type="presParOf" srcId="{F5CC0487-3D92-FC48-BF65-68B8E301F87F}" destId="{B7FDD50F-C3D5-A449-A1E4-A9915555FF05}" srcOrd="2" destOrd="0" presId="urn:microsoft.com/office/officeart/2008/layout/LinedList"/>
    <dgm:cxn modelId="{C13835E1-8F9B-764B-A2C7-405120FB4EBF}" type="presParOf" srcId="{295CF6FD-6806-8D41-831A-D37D2D414A43}" destId="{31D549F0-30BC-1E42-8685-931BFE54266B}" srcOrd="5" destOrd="0" presId="urn:microsoft.com/office/officeart/2008/layout/LinedList"/>
    <dgm:cxn modelId="{B805DCD7-4CF7-9041-BB81-33E56BE6D769}" type="presParOf" srcId="{295CF6FD-6806-8D41-831A-D37D2D414A43}" destId="{B04F4D94-6DFC-C246-B5E5-E5E901386784}" srcOrd="6" destOrd="0" presId="urn:microsoft.com/office/officeart/2008/layout/LinedList"/>
    <dgm:cxn modelId="{13D8FB08-73E3-0449-98A2-84AF3C4B417D}" type="presParOf" srcId="{07673759-2F4D-6E4F-9E0D-9E2A5DB7AE0F}" destId="{32343C40-947B-D941-8A32-8A8AE9F7EB4C}" srcOrd="6" destOrd="0" presId="urn:microsoft.com/office/officeart/2008/layout/LinedList"/>
    <dgm:cxn modelId="{86BDAC7D-9EF2-2F4B-B0C4-AAA4A54BC2D6}" type="presParOf" srcId="{07673759-2F4D-6E4F-9E0D-9E2A5DB7AE0F}" destId="{518C675E-28D2-D048-825B-70DAAC9C1AA9}" srcOrd="7" destOrd="0" presId="urn:microsoft.com/office/officeart/2008/layout/LinedList"/>
    <dgm:cxn modelId="{E815A226-CD36-584E-BD8C-BDC2D303A272}" type="presParOf" srcId="{518C675E-28D2-D048-825B-70DAAC9C1AA9}" destId="{FCCD97FF-AC85-EE4B-903E-6394F1682E25}" srcOrd="0" destOrd="0" presId="urn:microsoft.com/office/officeart/2008/layout/LinedList"/>
    <dgm:cxn modelId="{33954B06-B292-3C43-BA46-B351650CC556}" type="presParOf" srcId="{518C675E-28D2-D048-825B-70DAAC9C1AA9}" destId="{07C653A8-53DC-DD47-B766-E413831FE9D9}" srcOrd="1" destOrd="0" presId="urn:microsoft.com/office/officeart/2008/layout/LinedList"/>
    <dgm:cxn modelId="{A75B68F6-C09B-6149-BE1A-9725C50EB226}" type="presParOf" srcId="{07C653A8-53DC-DD47-B766-E413831FE9D9}" destId="{67945DE1-7D28-DB42-B3E2-728AEF82B5A2}" srcOrd="0" destOrd="0" presId="urn:microsoft.com/office/officeart/2008/layout/LinedList"/>
    <dgm:cxn modelId="{563A9776-7D3C-6343-B4BF-ACE33E1CA036}" type="presParOf" srcId="{07C653A8-53DC-DD47-B766-E413831FE9D9}" destId="{92FF4E08-0BFE-0948-9251-CF3A0EAF3137}" srcOrd="1" destOrd="0" presId="urn:microsoft.com/office/officeart/2008/layout/LinedList"/>
    <dgm:cxn modelId="{DA529448-2DA2-D14F-8384-E2AA483A5D0D}" type="presParOf" srcId="{92FF4E08-0BFE-0948-9251-CF3A0EAF3137}" destId="{F49AA248-95F1-7747-825D-3058D49A0001}" srcOrd="0" destOrd="0" presId="urn:microsoft.com/office/officeart/2008/layout/LinedList"/>
    <dgm:cxn modelId="{9DA5AF74-5FCE-144B-BC13-94EB0B1F8943}" type="presParOf" srcId="{92FF4E08-0BFE-0948-9251-CF3A0EAF3137}" destId="{13D17125-5C3A-F644-A0A4-E1B6544E5266}" srcOrd="1" destOrd="0" presId="urn:microsoft.com/office/officeart/2008/layout/LinedList"/>
    <dgm:cxn modelId="{65C9254A-8BBD-914E-9C19-D3E4692D6836}" type="presParOf" srcId="{92FF4E08-0BFE-0948-9251-CF3A0EAF3137}" destId="{98EE924D-D719-8844-B455-DD3AB5EE0E9A}" srcOrd="2" destOrd="0" presId="urn:microsoft.com/office/officeart/2008/layout/LinedList"/>
    <dgm:cxn modelId="{E0E5FEB2-CAC2-AE41-B5BF-4DF2F183717D}" type="presParOf" srcId="{07C653A8-53DC-DD47-B766-E413831FE9D9}" destId="{28DA587F-BC76-1B4A-BEDE-04FECBAC6EEA}" srcOrd="2" destOrd="0" presId="urn:microsoft.com/office/officeart/2008/layout/LinedList"/>
    <dgm:cxn modelId="{10D24FDD-2F49-5E48-A1F3-7EFF47ECED18}" type="presParOf" srcId="{07C653A8-53DC-DD47-B766-E413831FE9D9}" destId="{78743DB5-F63C-2E47-8F52-32B883D7BA3A}" srcOrd="3" destOrd="0" presId="urn:microsoft.com/office/officeart/2008/layout/LinedList"/>
    <dgm:cxn modelId="{B874E396-393E-A84B-A7E4-EC6A4557B9F7}" type="presParOf" srcId="{07673759-2F4D-6E4F-9E0D-9E2A5DB7AE0F}" destId="{6CA82ABF-F1E1-5341-A358-E15EF60AEEDB}" srcOrd="8" destOrd="0" presId="urn:microsoft.com/office/officeart/2008/layout/LinedList"/>
    <dgm:cxn modelId="{14408FB6-7014-0846-8DE5-D58554B13824}" type="presParOf" srcId="{07673759-2F4D-6E4F-9E0D-9E2A5DB7AE0F}" destId="{EB6FC056-0CCB-A443-BD67-8F3ED719CB28}" srcOrd="9" destOrd="0" presId="urn:microsoft.com/office/officeart/2008/layout/LinedList"/>
    <dgm:cxn modelId="{F0032B83-E47F-5548-BE32-D76A4FF385CB}" type="presParOf" srcId="{EB6FC056-0CCB-A443-BD67-8F3ED719CB28}" destId="{55C20C40-5C88-C342-8B3F-1C5A95432436}" srcOrd="0" destOrd="0" presId="urn:microsoft.com/office/officeart/2008/layout/LinedList"/>
    <dgm:cxn modelId="{50D0FA4B-D1FB-AA41-AEF4-8E088A1C8E5E}" type="presParOf" srcId="{EB6FC056-0CCB-A443-BD67-8F3ED719CB28}" destId="{D6EF299C-0F9C-BB46-915D-5263AA344C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36824D-DF28-4CB6-805E-920905774FB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9FADAA39-70BE-4888-A1B9-905689BE6889}">
      <dgm:prSet phldrT="[Text]" custT="1"/>
      <dgm:spPr/>
      <dgm:t>
        <a:bodyPr/>
        <a:lstStyle/>
        <a:p>
          <a:r>
            <a:rPr lang="en-GB" sz="2000" dirty="0">
              <a:latin typeface="Calibri" pitchFamily="34" charset="0"/>
            </a:rPr>
            <a:t>Early experience </a:t>
          </a:r>
        </a:p>
      </dgm:t>
    </dgm:pt>
    <dgm:pt modelId="{979E124E-7FEB-4368-B0F6-003298045F0D}" type="parTrans" cxnId="{9B7DAAD1-4F0B-41A7-852E-55C3712C9BAA}">
      <dgm:prSet/>
      <dgm:spPr/>
      <dgm:t>
        <a:bodyPr/>
        <a:lstStyle/>
        <a:p>
          <a:endParaRPr lang="en-GB"/>
        </a:p>
      </dgm:t>
    </dgm:pt>
    <dgm:pt modelId="{6E76ABC7-2E6A-4E55-9F34-786A3A78DBC7}" type="sibTrans" cxnId="{9B7DAAD1-4F0B-41A7-852E-55C3712C9BAA}">
      <dgm:prSet/>
      <dgm:spPr/>
      <dgm:t>
        <a:bodyPr/>
        <a:lstStyle/>
        <a:p>
          <a:endParaRPr lang="en-GB"/>
        </a:p>
      </dgm:t>
    </dgm:pt>
    <dgm:pt modelId="{99929B18-CF18-4264-994A-C38D298FB119}">
      <dgm:prSet phldrT="[Text]" custT="1"/>
      <dgm:spPr/>
      <dgm:t>
        <a:bodyPr/>
        <a:lstStyle/>
        <a:p>
          <a:r>
            <a:rPr lang="en-GB" sz="1900" dirty="0">
              <a:latin typeface="Calibri" pitchFamily="34" charset="0"/>
            </a:rPr>
            <a:t>e.g. rejection and criticism from parents</a:t>
          </a:r>
        </a:p>
      </dgm:t>
    </dgm:pt>
    <dgm:pt modelId="{8B5B85AA-02E5-4645-932F-0D482426679D}" type="parTrans" cxnId="{B36CCB64-9373-48C5-AA8D-C53C12CB8921}">
      <dgm:prSet/>
      <dgm:spPr/>
      <dgm:t>
        <a:bodyPr/>
        <a:lstStyle/>
        <a:p>
          <a:endParaRPr lang="en-GB"/>
        </a:p>
      </dgm:t>
    </dgm:pt>
    <dgm:pt modelId="{B87FA706-C360-4FDC-862B-76ED6D4DF8AC}" type="sibTrans" cxnId="{B36CCB64-9373-48C5-AA8D-C53C12CB8921}">
      <dgm:prSet/>
      <dgm:spPr/>
      <dgm:t>
        <a:bodyPr/>
        <a:lstStyle/>
        <a:p>
          <a:endParaRPr lang="en-GB"/>
        </a:p>
      </dgm:t>
    </dgm:pt>
    <dgm:pt modelId="{53744825-3469-4D80-B59E-E1257E6C6181}">
      <dgm:prSet phldrT="[Text]" custT="1"/>
      <dgm:spPr/>
      <dgm:t>
        <a:bodyPr/>
        <a:lstStyle/>
        <a:p>
          <a:r>
            <a:rPr lang="en-GB" sz="2000" dirty="0">
              <a:latin typeface="Calibri" pitchFamily="34" charset="0"/>
            </a:rPr>
            <a:t>Negative core beliefs/schemas</a:t>
          </a:r>
        </a:p>
      </dgm:t>
    </dgm:pt>
    <dgm:pt modelId="{B1EDCA9C-B5B7-4204-84B7-ECFCEF4D6A50}" type="parTrans" cxnId="{D7EE5B32-2C1F-43A4-AFD0-BEE60D11F0CE}">
      <dgm:prSet/>
      <dgm:spPr/>
      <dgm:t>
        <a:bodyPr/>
        <a:lstStyle/>
        <a:p>
          <a:endParaRPr lang="en-GB"/>
        </a:p>
      </dgm:t>
    </dgm:pt>
    <dgm:pt modelId="{9E1261EF-FDCD-4D59-A439-2FFE6312531E}" type="sibTrans" cxnId="{D7EE5B32-2C1F-43A4-AFD0-BEE60D11F0CE}">
      <dgm:prSet/>
      <dgm:spPr/>
      <dgm:t>
        <a:bodyPr/>
        <a:lstStyle/>
        <a:p>
          <a:endParaRPr lang="en-GB"/>
        </a:p>
      </dgm:t>
    </dgm:pt>
    <dgm:pt modelId="{A7F4B96F-6776-493F-8216-AA54EEDCB993}">
      <dgm:prSet phldrT="[Text]"/>
      <dgm:spPr/>
      <dgm:t>
        <a:bodyPr/>
        <a:lstStyle/>
        <a:p>
          <a:r>
            <a:rPr lang="en-GB" dirty="0">
              <a:latin typeface="Calibri" pitchFamily="34" charset="0"/>
            </a:rPr>
            <a:t>I am incompetent</a:t>
          </a:r>
        </a:p>
      </dgm:t>
    </dgm:pt>
    <dgm:pt modelId="{AAF7D40F-EFC8-4798-9AAB-094CB841E1CE}" type="parTrans" cxnId="{8A8E6F91-9AAB-4946-A7C1-9D3C7E18828F}">
      <dgm:prSet/>
      <dgm:spPr/>
      <dgm:t>
        <a:bodyPr/>
        <a:lstStyle/>
        <a:p>
          <a:endParaRPr lang="en-GB"/>
        </a:p>
      </dgm:t>
    </dgm:pt>
    <dgm:pt modelId="{D7B2D566-819D-4544-90F8-3D0E44090319}" type="sibTrans" cxnId="{8A8E6F91-9AAB-4946-A7C1-9D3C7E18828F}">
      <dgm:prSet/>
      <dgm:spPr/>
      <dgm:t>
        <a:bodyPr/>
        <a:lstStyle/>
        <a:p>
          <a:endParaRPr lang="en-GB"/>
        </a:p>
      </dgm:t>
    </dgm:pt>
    <dgm:pt modelId="{0CF71226-D884-41C4-AB02-147F50BE3A18}">
      <dgm:prSet phldrT="[Text]" custT="1"/>
      <dgm:spPr/>
      <dgm:t>
        <a:bodyPr/>
        <a:lstStyle/>
        <a:p>
          <a:r>
            <a:rPr lang="en-GB" sz="2000" dirty="0">
              <a:latin typeface="Calibri" pitchFamily="34" charset="0"/>
            </a:rPr>
            <a:t>Negative life event</a:t>
          </a:r>
        </a:p>
      </dgm:t>
    </dgm:pt>
    <dgm:pt modelId="{389C6547-BA66-4F1E-BED5-B87599CC1549}" type="parTrans" cxnId="{007A8EDD-D164-4A14-AE15-D7C3C7641631}">
      <dgm:prSet/>
      <dgm:spPr/>
      <dgm:t>
        <a:bodyPr/>
        <a:lstStyle/>
        <a:p>
          <a:endParaRPr lang="en-GB"/>
        </a:p>
      </dgm:t>
    </dgm:pt>
    <dgm:pt modelId="{60E33A19-87F5-42FF-B852-EF87B4BCC109}" type="sibTrans" cxnId="{007A8EDD-D164-4A14-AE15-D7C3C7641631}">
      <dgm:prSet/>
      <dgm:spPr/>
      <dgm:t>
        <a:bodyPr/>
        <a:lstStyle/>
        <a:p>
          <a:endParaRPr lang="en-GB"/>
        </a:p>
      </dgm:t>
    </dgm:pt>
    <dgm:pt modelId="{98BC26A5-F94A-4B2B-9C91-8AB2BA96A52B}">
      <dgm:prSet phldrT="[Text]"/>
      <dgm:spPr/>
      <dgm:t>
        <a:bodyPr/>
        <a:lstStyle/>
        <a:p>
          <a:endParaRPr lang="en-GB" dirty="0"/>
        </a:p>
      </dgm:t>
    </dgm:pt>
    <dgm:pt modelId="{CE6EF4A0-0EE0-4D94-8811-D4FAA1CD8FA5}" type="parTrans" cxnId="{1372E95C-217B-40B7-85BB-F3F91728FB55}">
      <dgm:prSet/>
      <dgm:spPr/>
      <dgm:t>
        <a:bodyPr/>
        <a:lstStyle/>
        <a:p>
          <a:endParaRPr lang="en-GB"/>
        </a:p>
      </dgm:t>
    </dgm:pt>
    <dgm:pt modelId="{3A7843EC-E670-4C23-A08F-4E1DE631C739}" type="sibTrans" cxnId="{1372E95C-217B-40B7-85BB-F3F91728FB55}">
      <dgm:prSet/>
      <dgm:spPr/>
      <dgm:t>
        <a:bodyPr/>
        <a:lstStyle/>
        <a:p>
          <a:endParaRPr lang="en-GB"/>
        </a:p>
      </dgm:t>
    </dgm:pt>
    <dgm:pt modelId="{B3EFF3D9-2705-4991-A897-576A7E3314DD}">
      <dgm:prSet phldrT="[Text]" custT="1"/>
      <dgm:spPr/>
      <dgm:t>
        <a:bodyPr/>
        <a:lstStyle/>
        <a:p>
          <a:r>
            <a:rPr lang="en-GB" sz="2000" dirty="0">
              <a:latin typeface="Calibri" pitchFamily="34" charset="0"/>
            </a:rPr>
            <a:t>Activation</a:t>
          </a:r>
          <a:r>
            <a:rPr lang="en-GB" sz="2000" baseline="0" dirty="0">
              <a:latin typeface="Calibri" pitchFamily="34" charset="0"/>
            </a:rPr>
            <a:t> of schema</a:t>
          </a:r>
          <a:endParaRPr lang="en-GB" sz="2000" dirty="0">
            <a:latin typeface="Calibri" pitchFamily="34" charset="0"/>
          </a:endParaRPr>
        </a:p>
      </dgm:t>
    </dgm:pt>
    <dgm:pt modelId="{0A7C6347-6848-4E38-A1E0-7DC4B891B6D8}" type="parTrans" cxnId="{09298010-8A43-451A-9BFE-FB4E9BDEEDCC}">
      <dgm:prSet/>
      <dgm:spPr/>
      <dgm:t>
        <a:bodyPr/>
        <a:lstStyle/>
        <a:p>
          <a:endParaRPr lang="en-GB"/>
        </a:p>
      </dgm:t>
    </dgm:pt>
    <dgm:pt modelId="{98E6E94E-2021-421F-B551-A789AA0F04AC}" type="sibTrans" cxnId="{09298010-8A43-451A-9BFE-FB4E9BDEEDCC}">
      <dgm:prSet/>
      <dgm:spPr/>
      <dgm:t>
        <a:bodyPr/>
        <a:lstStyle/>
        <a:p>
          <a:endParaRPr lang="en-GB"/>
        </a:p>
      </dgm:t>
    </dgm:pt>
    <dgm:pt modelId="{500AFF4C-7025-457A-952A-0E5D6916815B}" type="pres">
      <dgm:prSet presAssocID="{0936824D-DF28-4CB6-805E-920905774FB2}" presName="rootnode" presStyleCnt="0">
        <dgm:presLayoutVars>
          <dgm:chMax/>
          <dgm:chPref/>
          <dgm:dir/>
          <dgm:animLvl val="lvl"/>
        </dgm:presLayoutVars>
      </dgm:prSet>
      <dgm:spPr/>
    </dgm:pt>
    <dgm:pt modelId="{91A9E417-30BF-4470-8577-D7F0F3A2A7BD}" type="pres">
      <dgm:prSet presAssocID="{9FADAA39-70BE-4888-A1B9-905689BE6889}" presName="composite" presStyleCnt="0"/>
      <dgm:spPr/>
    </dgm:pt>
    <dgm:pt modelId="{EBB5D123-1051-4DA6-8B73-190E412A306E}" type="pres">
      <dgm:prSet presAssocID="{9FADAA39-70BE-4888-A1B9-905689BE6889}" presName="bentUpArrow1" presStyleLbl="alignImgPlace1" presStyleIdx="0" presStyleCnt="3" custScaleX="41956" custScaleY="30742" custLinFactY="-23858" custLinFactNeighborX="-12657" custLinFactNeighborY="-100000"/>
      <dgm:spPr/>
    </dgm:pt>
    <dgm:pt modelId="{499BACB4-9A84-410A-880E-90453FCE74DA}" type="pres">
      <dgm:prSet presAssocID="{9FADAA39-70BE-4888-A1B9-905689BE6889}" presName="ParentText" presStyleLbl="node1" presStyleIdx="0" presStyleCnt="4" custScaleY="30832" custLinFactNeighborX="-43" custLinFactNeighborY="-49110">
        <dgm:presLayoutVars>
          <dgm:chMax val="1"/>
          <dgm:chPref val="1"/>
          <dgm:bulletEnabled val="1"/>
        </dgm:presLayoutVars>
      </dgm:prSet>
      <dgm:spPr/>
    </dgm:pt>
    <dgm:pt modelId="{DF1D6C89-019E-4755-A0C5-B2DAD6B32912}" type="pres">
      <dgm:prSet presAssocID="{9FADAA39-70BE-4888-A1B9-905689BE6889}" presName="ChildText" presStyleLbl="revTx" presStyleIdx="0" presStyleCnt="3" custScaleY="55376" custLinFactNeighborX="6465" custLinFactNeighborY="-64309">
        <dgm:presLayoutVars>
          <dgm:chMax val="0"/>
          <dgm:chPref val="0"/>
          <dgm:bulletEnabled val="1"/>
        </dgm:presLayoutVars>
      </dgm:prSet>
      <dgm:spPr/>
    </dgm:pt>
    <dgm:pt modelId="{5AC3E64A-9292-42A5-A54A-4A595ECF1143}" type="pres">
      <dgm:prSet presAssocID="{6E76ABC7-2E6A-4E55-9F34-786A3A78DBC7}" presName="sibTrans" presStyleCnt="0"/>
      <dgm:spPr/>
    </dgm:pt>
    <dgm:pt modelId="{BD3FA703-3B4C-46D9-B91F-129A8B7DDE2D}" type="pres">
      <dgm:prSet presAssocID="{53744825-3469-4D80-B59E-E1257E6C6181}" presName="composite" presStyleCnt="0"/>
      <dgm:spPr/>
    </dgm:pt>
    <dgm:pt modelId="{6CD0EB72-67E5-490A-8A52-0DAED527D526}" type="pres">
      <dgm:prSet presAssocID="{53744825-3469-4D80-B59E-E1257E6C6181}" presName="bentUpArrow1" presStyleLbl="alignImgPlace1" presStyleIdx="1" presStyleCnt="3" custScaleX="68558" custScaleY="16558" custLinFactY="-66139" custLinFactNeighborX="-30392" custLinFactNeighborY="-100000"/>
      <dgm:spPr/>
    </dgm:pt>
    <dgm:pt modelId="{F937AFAB-D319-4757-B51D-360753A114E7}" type="pres">
      <dgm:prSet presAssocID="{53744825-3469-4D80-B59E-E1257E6C6181}" presName="ParentText" presStyleLbl="node1" presStyleIdx="1" presStyleCnt="4" custScaleY="36857" custLinFactNeighborX="-28209" custLinFactNeighborY="-46051">
        <dgm:presLayoutVars>
          <dgm:chMax val="1"/>
          <dgm:chPref val="1"/>
          <dgm:bulletEnabled val="1"/>
        </dgm:presLayoutVars>
      </dgm:prSet>
      <dgm:spPr/>
    </dgm:pt>
    <dgm:pt modelId="{2324B1DA-850E-4A64-95D5-33194DDEB4CF}" type="pres">
      <dgm:prSet presAssocID="{53744825-3469-4D80-B59E-E1257E6C6181}" presName="ChildText" presStyleLbl="revTx" presStyleIdx="1" presStyleCnt="3" custScaleY="57891" custLinFactNeighborX="-35854" custLinFactNeighborY="-48219">
        <dgm:presLayoutVars>
          <dgm:chMax val="0"/>
          <dgm:chPref val="0"/>
          <dgm:bulletEnabled val="1"/>
        </dgm:presLayoutVars>
      </dgm:prSet>
      <dgm:spPr/>
    </dgm:pt>
    <dgm:pt modelId="{CCF36DD4-FA3D-4A25-A797-A1EC70539D5B}" type="pres">
      <dgm:prSet presAssocID="{9E1261EF-FDCD-4D59-A439-2FFE6312531E}" presName="sibTrans" presStyleCnt="0"/>
      <dgm:spPr/>
    </dgm:pt>
    <dgm:pt modelId="{85EECCEB-6CB8-41D2-894B-5CFAB1057E42}" type="pres">
      <dgm:prSet presAssocID="{0CF71226-D884-41C4-AB02-147F50BE3A18}" presName="composite" presStyleCnt="0"/>
      <dgm:spPr/>
    </dgm:pt>
    <dgm:pt modelId="{D13C5E2D-4A09-4BEE-B148-8990BD0FDE8C}" type="pres">
      <dgm:prSet presAssocID="{0CF71226-D884-41C4-AB02-147F50BE3A18}" presName="bentUpArrow1" presStyleLbl="alignImgPlace1" presStyleIdx="2" presStyleCnt="3" custScaleX="50337" custScaleY="28518" custLinFactY="-75938" custLinFactNeighborX="-45769" custLinFactNeighborY="-100000"/>
      <dgm:spPr/>
    </dgm:pt>
    <dgm:pt modelId="{E47B487C-0CBF-48EE-BDD8-9FA16C5B9E08}" type="pres">
      <dgm:prSet presAssocID="{0CF71226-D884-41C4-AB02-147F50BE3A18}" presName="ParentText" presStyleLbl="node1" presStyleIdx="2" presStyleCnt="4" custScaleY="26489" custLinFactNeighborX="-44099" custLinFactNeighborY="-57127">
        <dgm:presLayoutVars>
          <dgm:chMax val="1"/>
          <dgm:chPref val="1"/>
          <dgm:bulletEnabled val="1"/>
        </dgm:presLayoutVars>
      </dgm:prSet>
      <dgm:spPr/>
    </dgm:pt>
    <dgm:pt modelId="{440FCA80-3192-4493-B123-2A4A8B43C846}" type="pres">
      <dgm:prSet presAssocID="{0CF71226-D884-41C4-AB02-147F50BE3A18}" presName="ChildText" presStyleLbl="revTx" presStyleIdx="2" presStyleCnt="3" custLinFactNeighborX="46160" custLinFactNeighborY="19550">
        <dgm:presLayoutVars>
          <dgm:chMax val="0"/>
          <dgm:chPref val="0"/>
          <dgm:bulletEnabled val="1"/>
        </dgm:presLayoutVars>
      </dgm:prSet>
      <dgm:spPr/>
    </dgm:pt>
    <dgm:pt modelId="{521E474B-E503-4D3D-8766-A10DE9ABA2DE}" type="pres">
      <dgm:prSet presAssocID="{60E33A19-87F5-42FF-B852-EF87B4BCC109}" presName="sibTrans" presStyleCnt="0"/>
      <dgm:spPr/>
    </dgm:pt>
    <dgm:pt modelId="{1CB6C32B-AA22-480C-8AAD-2451CC84AEFE}" type="pres">
      <dgm:prSet presAssocID="{B3EFF3D9-2705-4991-A897-576A7E3314DD}" presName="composite" presStyleCnt="0"/>
      <dgm:spPr/>
    </dgm:pt>
    <dgm:pt modelId="{4E555614-B697-4BDA-9DEC-836D14FCC874}" type="pres">
      <dgm:prSet presAssocID="{B3EFF3D9-2705-4991-A897-576A7E3314DD}" presName="ParentText" presStyleLbl="node1" presStyleIdx="3" presStyleCnt="4" custScaleY="33014" custLinFactNeighborX="-48846" custLinFactNeighborY="-65748">
        <dgm:presLayoutVars>
          <dgm:chMax val="1"/>
          <dgm:chPref val="1"/>
          <dgm:bulletEnabled val="1"/>
        </dgm:presLayoutVars>
      </dgm:prSet>
      <dgm:spPr/>
    </dgm:pt>
  </dgm:ptLst>
  <dgm:cxnLst>
    <dgm:cxn modelId="{B1E55209-964F-5A4A-BDC0-7D47BEB95499}" type="presOf" srcId="{9FADAA39-70BE-4888-A1B9-905689BE6889}" destId="{499BACB4-9A84-410A-880E-90453FCE74DA}" srcOrd="0" destOrd="0" presId="urn:microsoft.com/office/officeart/2005/8/layout/StepDownProcess"/>
    <dgm:cxn modelId="{09298010-8A43-451A-9BFE-FB4E9BDEEDCC}" srcId="{0936824D-DF28-4CB6-805E-920905774FB2}" destId="{B3EFF3D9-2705-4991-A897-576A7E3314DD}" srcOrd="3" destOrd="0" parTransId="{0A7C6347-6848-4E38-A1E0-7DC4B891B6D8}" sibTransId="{98E6E94E-2021-421F-B551-A789AA0F04AC}"/>
    <dgm:cxn modelId="{D7EE5B32-2C1F-43A4-AFD0-BEE60D11F0CE}" srcId="{0936824D-DF28-4CB6-805E-920905774FB2}" destId="{53744825-3469-4D80-B59E-E1257E6C6181}" srcOrd="1" destOrd="0" parTransId="{B1EDCA9C-B5B7-4204-84B7-ECFCEF4D6A50}" sibTransId="{9E1261EF-FDCD-4D59-A439-2FFE6312531E}"/>
    <dgm:cxn modelId="{1372E95C-217B-40B7-85BB-F3F91728FB55}" srcId="{0CF71226-D884-41C4-AB02-147F50BE3A18}" destId="{98BC26A5-F94A-4B2B-9C91-8AB2BA96A52B}" srcOrd="0" destOrd="0" parTransId="{CE6EF4A0-0EE0-4D94-8811-D4FAA1CD8FA5}" sibTransId="{3A7843EC-E670-4C23-A08F-4E1DE631C739}"/>
    <dgm:cxn modelId="{B36CCB64-9373-48C5-AA8D-C53C12CB8921}" srcId="{9FADAA39-70BE-4888-A1B9-905689BE6889}" destId="{99929B18-CF18-4264-994A-C38D298FB119}" srcOrd="0" destOrd="0" parTransId="{8B5B85AA-02E5-4645-932F-0D482426679D}" sibTransId="{B87FA706-C360-4FDC-862B-76ED6D4DF8AC}"/>
    <dgm:cxn modelId="{0EFD836E-EA2B-1046-A8CD-39ECDC34BE52}" type="presOf" srcId="{53744825-3469-4D80-B59E-E1257E6C6181}" destId="{F937AFAB-D319-4757-B51D-360753A114E7}" srcOrd="0" destOrd="0" presId="urn:microsoft.com/office/officeart/2005/8/layout/StepDownProcess"/>
    <dgm:cxn modelId="{8A8E6F91-9AAB-4946-A7C1-9D3C7E18828F}" srcId="{53744825-3469-4D80-B59E-E1257E6C6181}" destId="{A7F4B96F-6776-493F-8216-AA54EEDCB993}" srcOrd="0" destOrd="0" parTransId="{AAF7D40F-EFC8-4798-9AAB-094CB841E1CE}" sibTransId="{D7B2D566-819D-4544-90F8-3D0E44090319}"/>
    <dgm:cxn modelId="{8498BC92-7C4D-E943-9EAB-968BCF35F744}" type="presOf" srcId="{A7F4B96F-6776-493F-8216-AA54EEDCB993}" destId="{2324B1DA-850E-4A64-95D5-33194DDEB4CF}" srcOrd="0" destOrd="0" presId="urn:microsoft.com/office/officeart/2005/8/layout/StepDownProcess"/>
    <dgm:cxn modelId="{EDD0BFA3-0AC6-AA4F-8A00-097925E4E197}" type="presOf" srcId="{99929B18-CF18-4264-994A-C38D298FB119}" destId="{DF1D6C89-019E-4755-A0C5-B2DAD6B32912}" srcOrd="0" destOrd="0" presId="urn:microsoft.com/office/officeart/2005/8/layout/StepDownProcess"/>
    <dgm:cxn modelId="{AC12D1A6-EC26-4D46-982D-A1EC08845304}" type="presOf" srcId="{B3EFF3D9-2705-4991-A897-576A7E3314DD}" destId="{4E555614-B697-4BDA-9DEC-836D14FCC874}" srcOrd="0" destOrd="0" presId="urn:microsoft.com/office/officeart/2005/8/layout/StepDownProcess"/>
    <dgm:cxn modelId="{24A877CD-1A05-9A44-BB76-221DA09B5259}" type="presOf" srcId="{98BC26A5-F94A-4B2B-9C91-8AB2BA96A52B}" destId="{440FCA80-3192-4493-B123-2A4A8B43C846}" srcOrd="0" destOrd="0" presId="urn:microsoft.com/office/officeart/2005/8/layout/StepDownProcess"/>
    <dgm:cxn modelId="{9B7DAAD1-4F0B-41A7-852E-55C3712C9BAA}" srcId="{0936824D-DF28-4CB6-805E-920905774FB2}" destId="{9FADAA39-70BE-4888-A1B9-905689BE6889}" srcOrd="0" destOrd="0" parTransId="{979E124E-7FEB-4368-B0F6-003298045F0D}" sibTransId="{6E76ABC7-2E6A-4E55-9F34-786A3A78DBC7}"/>
    <dgm:cxn modelId="{5AB28AD4-9D78-D74C-B4EE-C7AF48167D94}" type="presOf" srcId="{0CF71226-D884-41C4-AB02-147F50BE3A18}" destId="{E47B487C-0CBF-48EE-BDD8-9FA16C5B9E08}" srcOrd="0" destOrd="0" presId="urn:microsoft.com/office/officeart/2005/8/layout/StepDownProcess"/>
    <dgm:cxn modelId="{007A8EDD-D164-4A14-AE15-D7C3C7641631}" srcId="{0936824D-DF28-4CB6-805E-920905774FB2}" destId="{0CF71226-D884-41C4-AB02-147F50BE3A18}" srcOrd="2" destOrd="0" parTransId="{389C6547-BA66-4F1E-BED5-B87599CC1549}" sibTransId="{60E33A19-87F5-42FF-B852-EF87B4BCC109}"/>
    <dgm:cxn modelId="{CFBF43E1-77D1-D84E-9D38-3BC65F95BE19}" type="presOf" srcId="{0936824D-DF28-4CB6-805E-920905774FB2}" destId="{500AFF4C-7025-457A-952A-0E5D6916815B}" srcOrd="0" destOrd="0" presId="urn:microsoft.com/office/officeart/2005/8/layout/StepDownProcess"/>
    <dgm:cxn modelId="{1433DADC-A850-5746-80F9-61200B8087DA}" type="presParOf" srcId="{500AFF4C-7025-457A-952A-0E5D6916815B}" destId="{91A9E417-30BF-4470-8577-D7F0F3A2A7BD}" srcOrd="0" destOrd="0" presId="urn:microsoft.com/office/officeart/2005/8/layout/StepDownProcess"/>
    <dgm:cxn modelId="{6973A421-3F0B-2A4F-BC73-75419427E43F}" type="presParOf" srcId="{91A9E417-30BF-4470-8577-D7F0F3A2A7BD}" destId="{EBB5D123-1051-4DA6-8B73-190E412A306E}" srcOrd="0" destOrd="0" presId="urn:microsoft.com/office/officeart/2005/8/layout/StepDownProcess"/>
    <dgm:cxn modelId="{E1B502EC-DE1B-AE4C-9685-F61AC078C27C}" type="presParOf" srcId="{91A9E417-30BF-4470-8577-D7F0F3A2A7BD}" destId="{499BACB4-9A84-410A-880E-90453FCE74DA}" srcOrd="1" destOrd="0" presId="urn:microsoft.com/office/officeart/2005/8/layout/StepDownProcess"/>
    <dgm:cxn modelId="{E951A2A1-242D-DC46-BE6A-BDFEF5A3E542}" type="presParOf" srcId="{91A9E417-30BF-4470-8577-D7F0F3A2A7BD}" destId="{DF1D6C89-019E-4755-A0C5-B2DAD6B32912}" srcOrd="2" destOrd="0" presId="urn:microsoft.com/office/officeart/2005/8/layout/StepDownProcess"/>
    <dgm:cxn modelId="{97A02D3B-D993-444E-A050-A9D50EA299D0}" type="presParOf" srcId="{500AFF4C-7025-457A-952A-0E5D6916815B}" destId="{5AC3E64A-9292-42A5-A54A-4A595ECF1143}" srcOrd="1" destOrd="0" presId="urn:microsoft.com/office/officeart/2005/8/layout/StepDownProcess"/>
    <dgm:cxn modelId="{BDDAFDA4-1FB9-644D-A061-3DED6638AAE4}" type="presParOf" srcId="{500AFF4C-7025-457A-952A-0E5D6916815B}" destId="{BD3FA703-3B4C-46D9-B91F-129A8B7DDE2D}" srcOrd="2" destOrd="0" presId="urn:microsoft.com/office/officeart/2005/8/layout/StepDownProcess"/>
    <dgm:cxn modelId="{F8B82856-74DA-1449-9E87-B181697094C2}" type="presParOf" srcId="{BD3FA703-3B4C-46D9-B91F-129A8B7DDE2D}" destId="{6CD0EB72-67E5-490A-8A52-0DAED527D526}" srcOrd="0" destOrd="0" presId="urn:microsoft.com/office/officeart/2005/8/layout/StepDownProcess"/>
    <dgm:cxn modelId="{8CB63DC9-D1E7-5546-96CF-2E67FDBC9261}" type="presParOf" srcId="{BD3FA703-3B4C-46D9-B91F-129A8B7DDE2D}" destId="{F937AFAB-D319-4757-B51D-360753A114E7}" srcOrd="1" destOrd="0" presId="urn:microsoft.com/office/officeart/2005/8/layout/StepDownProcess"/>
    <dgm:cxn modelId="{16F2626A-E757-A34C-AFAD-257422453E6C}" type="presParOf" srcId="{BD3FA703-3B4C-46D9-B91F-129A8B7DDE2D}" destId="{2324B1DA-850E-4A64-95D5-33194DDEB4CF}" srcOrd="2" destOrd="0" presId="urn:microsoft.com/office/officeart/2005/8/layout/StepDownProcess"/>
    <dgm:cxn modelId="{37B2F560-BDFC-3F4D-8DCC-4288ECB2D047}" type="presParOf" srcId="{500AFF4C-7025-457A-952A-0E5D6916815B}" destId="{CCF36DD4-FA3D-4A25-A797-A1EC70539D5B}" srcOrd="3" destOrd="0" presId="urn:microsoft.com/office/officeart/2005/8/layout/StepDownProcess"/>
    <dgm:cxn modelId="{35BEE67F-E776-E541-A861-2CD68DABCD0C}" type="presParOf" srcId="{500AFF4C-7025-457A-952A-0E5D6916815B}" destId="{85EECCEB-6CB8-41D2-894B-5CFAB1057E42}" srcOrd="4" destOrd="0" presId="urn:microsoft.com/office/officeart/2005/8/layout/StepDownProcess"/>
    <dgm:cxn modelId="{9F5E3210-BD99-D34A-ADB6-080B06E51C31}" type="presParOf" srcId="{85EECCEB-6CB8-41D2-894B-5CFAB1057E42}" destId="{D13C5E2D-4A09-4BEE-B148-8990BD0FDE8C}" srcOrd="0" destOrd="0" presId="urn:microsoft.com/office/officeart/2005/8/layout/StepDownProcess"/>
    <dgm:cxn modelId="{E012A793-4AA6-FD46-85E0-B9AC2362C8B0}" type="presParOf" srcId="{85EECCEB-6CB8-41D2-894B-5CFAB1057E42}" destId="{E47B487C-0CBF-48EE-BDD8-9FA16C5B9E08}" srcOrd="1" destOrd="0" presId="urn:microsoft.com/office/officeart/2005/8/layout/StepDownProcess"/>
    <dgm:cxn modelId="{F2B9FD91-1DE0-4146-A6AD-89DDE4F7B4A2}" type="presParOf" srcId="{85EECCEB-6CB8-41D2-894B-5CFAB1057E42}" destId="{440FCA80-3192-4493-B123-2A4A8B43C846}" srcOrd="2" destOrd="0" presId="urn:microsoft.com/office/officeart/2005/8/layout/StepDownProcess"/>
    <dgm:cxn modelId="{785BAFED-431C-BA41-A36E-45E892AA227F}" type="presParOf" srcId="{500AFF4C-7025-457A-952A-0E5D6916815B}" destId="{521E474B-E503-4D3D-8766-A10DE9ABA2DE}" srcOrd="5" destOrd="0" presId="urn:microsoft.com/office/officeart/2005/8/layout/StepDownProcess"/>
    <dgm:cxn modelId="{C5AF4858-B37F-B74D-84CA-23F10F348BEE}" type="presParOf" srcId="{500AFF4C-7025-457A-952A-0E5D6916815B}" destId="{1CB6C32B-AA22-480C-8AAD-2451CC84AEFE}" srcOrd="6" destOrd="0" presId="urn:microsoft.com/office/officeart/2005/8/layout/StepDownProcess"/>
    <dgm:cxn modelId="{4F7D23F5-31C3-DE43-B5C2-5530A22EE650}" type="presParOf" srcId="{1CB6C32B-AA22-480C-8AAD-2451CC84AEFE}" destId="{4E555614-B697-4BDA-9DEC-836D14FCC874}"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44617-E6F0-D845-B26F-5995AE3B7553}">
      <dsp:nvSpPr>
        <dsp:cNvPr id="0" name=""/>
        <dsp:cNvSpPr/>
      </dsp:nvSpPr>
      <dsp:spPr>
        <a:xfrm>
          <a:off x="0" y="2209"/>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F0B7CA6-ECA8-AF45-B7B8-62DA1B677F04}">
      <dsp:nvSpPr>
        <dsp:cNvPr id="0" name=""/>
        <dsp:cNvSpPr/>
      </dsp:nvSpPr>
      <dsp:spPr>
        <a:xfrm>
          <a:off x="0" y="2209"/>
          <a:ext cx="164592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kern="1200" dirty="0"/>
            <a:t>Characteristic three-ring nucleus </a:t>
          </a:r>
        </a:p>
      </dsp:txBody>
      <dsp:txXfrm>
        <a:off x="0" y="2209"/>
        <a:ext cx="1645920" cy="1507181"/>
      </dsp:txXfrm>
    </dsp:sp>
    <dsp:sp modelId="{9C48BA0E-81C7-3A49-ABAD-63BE93BD8DB0}">
      <dsp:nvSpPr>
        <dsp:cNvPr id="0" name=""/>
        <dsp:cNvSpPr/>
      </dsp:nvSpPr>
      <dsp:spPr>
        <a:xfrm>
          <a:off x="0" y="150939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995A504-D472-174A-9242-B743CEF4EE05}">
      <dsp:nvSpPr>
        <dsp:cNvPr id="0" name=""/>
        <dsp:cNvSpPr/>
      </dsp:nvSpPr>
      <dsp:spPr>
        <a:xfrm>
          <a:off x="0" y="1509390"/>
          <a:ext cx="164592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kern="1200" dirty="0"/>
            <a:t>Biochemical effects</a:t>
          </a:r>
        </a:p>
      </dsp:txBody>
      <dsp:txXfrm>
        <a:off x="0" y="1509390"/>
        <a:ext cx="1645920" cy="1507181"/>
      </dsp:txXfrm>
    </dsp:sp>
    <dsp:sp modelId="{84019629-64F7-6642-9ED6-13D0774BAF3E}">
      <dsp:nvSpPr>
        <dsp:cNvPr id="0" name=""/>
        <dsp:cNvSpPr/>
      </dsp:nvSpPr>
      <dsp:spPr>
        <a:xfrm>
          <a:off x="1769364" y="1577832"/>
          <a:ext cx="6460236" cy="136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altLang="en-US" sz="1600" kern="1200" dirty="0">
              <a:latin typeface="Times New Roman" charset="0"/>
            </a:rPr>
            <a:t>“Tertiary” TCAs (Amitriptyline, </a:t>
          </a:r>
          <a:r>
            <a:rPr lang="en-US" altLang="en-US" sz="1600" kern="1200" dirty="0" err="1">
              <a:latin typeface="Times New Roman" charset="0"/>
            </a:rPr>
            <a:t>Chlomipramine</a:t>
          </a:r>
          <a:r>
            <a:rPr lang="en-US" altLang="en-US" sz="1600" kern="1200" dirty="0">
              <a:latin typeface="Times New Roman" charset="0"/>
            </a:rPr>
            <a:t>, Imipramine) -  Inhibit 5-HT uptake + weaker inhibition of NE uptake</a:t>
          </a:r>
        </a:p>
        <a:p>
          <a:pPr marL="0" lvl="0" indent="0" algn="l" defTabSz="711200" rtl="0">
            <a:lnSpc>
              <a:spcPct val="90000"/>
            </a:lnSpc>
            <a:spcBef>
              <a:spcPct val="0"/>
            </a:spcBef>
            <a:spcAft>
              <a:spcPct val="35000"/>
            </a:spcAft>
            <a:buNone/>
          </a:pPr>
          <a:r>
            <a:rPr lang="en-US" altLang="en-US" sz="1600" kern="1200" dirty="0">
              <a:latin typeface="Times New Roman" charset="0"/>
            </a:rPr>
            <a:t>“Secondary” TCAs (Desipramine, Nortriptyline) - Inhibit NE uptake + weaker inhibition of 5-HT uptake</a:t>
          </a:r>
        </a:p>
        <a:p>
          <a:pPr marL="0" lvl="0" indent="0" algn="l" defTabSz="711200" rtl="0">
            <a:lnSpc>
              <a:spcPct val="90000"/>
            </a:lnSpc>
            <a:spcBef>
              <a:spcPct val="0"/>
            </a:spcBef>
            <a:spcAft>
              <a:spcPct val="35000"/>
            </a:spcAft>
            <a:buNone/>
          </a:pPr>
          <a:endParaRPr lang="en-US" sz="1600" kern="1200" dirty="0"/>
        </a:p>
      </dsp:txBody>
      <dsp:txXfrm>
        <a:off x="1769364" y="1577832"/>
        <a:ext cx="6460236" cy="1368826"/>
      </dsp:txXfrm>
    </dsp:sp>
    <dsp:sp modelId="{88FBF1EF-1C68-0349-9623-501D95692670}">
      <dsp:nvSpPr>
        <dsp:cNvPr id="0" name=""/>
        <dsp:cNvSpPr/>
      </dsp:nvSpPr>
      <dsp:spPr>
        <a:xfrm>
          <a:off x="1645920" y="2946658"/>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8744F24-E003-2943-AFEA-047A0CBA893B}">
      <dsp:nvSpPr>
        <dsp:cNvPr id="0" name=""/>
        <dsp:cNvSpPr/>
      </dsp:nvSpPr>
      <dsp:spPr>
        <a:xfrm>
          <a:off x="0" y="3016572"/>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5578D5-1183-7543-A91C-B989265F1F58}">
      <dsp:nvSpPr>
        <dsp:cNvPr id="0" name=""/>
        <dsp:cNvSpPr/>
      </dsp:nvSpPr>
      <dsp:spPr>
        <a:xfrm>
          <a:off x="0" y="3016572"/>
          <a:ext cx="164592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kern="1200" dirty="0"/>
            <a:t>Temporal delay of weeks for clinical effects, </a:t>
          </a:r>
        </a:p>
      </dsp:txBody>
      <dsp:txXfrm>
        <a:off x="0" y="3016572"/>
        <a:ext cx="1645920" cy="1507181"/>
      </dsp:txXfrm>
    </dsp:sp>
    <dsp:sp modelId="{5874EF08-0659-9945-9563-6785E856D554}">
      <dsp:nvSpPr>
        <dsp:cNvPr id="0" name=""/>
        <dsp:cNvSpPr/>
      </dsp:nvSpPr>
      <dsp:spPr>
        <a:xfrm>
          <a:off x="1769364" y="3085013"/>
          <a:ext cx="6460236" cy="136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although biochemical effects are immediate</a:t>
          </a:r>
        </a:p>
      </dsp:txBody>
      <dsp:txXfrm>
        <a:off x="1769364" y="3085013"/>
        <a:ext cx="6460236" cy="1368826"/>
      </dsp:txXfrm>
    </dsp:sp>
    <dsp:sp modelId="{D78A9B41-7CED-E949-BE2E-1D8FB5A31285}">
      <dsp:nvSpPr>
        <dsp:cNvPr id="0" name=""/>
        <dsp:cNvSpPr/>
      </dsp:nvSpPr>
      <dsp:spPr>
        <a:xfrm>
          <a:off x="1645920" y="445383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73FCF-0CB9-0F44-BCC8-A871D8912DFD}">
      <dsp:nvSpPr>
        <dsp:cNvPr id="0" name=""/>
        <dsp:cNvSpPr/>
      </dsp:nvSpPr>
      <dsp:spPr>
        <a:xfrm>
          <a:off x="0" y="0"/>
          <a:ext cx="8111067"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0C1A8AD-AC92-4C43-AAFA-9E887FAF4BD2}">
      <dsp:nvSpPr>
        <dsp:cNvPr id="0" name=""/>
        <dsp:cNvSpPr/>
      </dsp:nvSpPr>
      <dsp:spPr>
        <a:xfrm>
          <a:off x="0" y="496"/>
          <a:ext cx="1622213" cy="81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en-US" sz="2500" kern="1200" dirty="0"/>
            <a:t>Level 1</a:t>
          </a:r>
          <a:endParaRPr lang="en-US" sz="2500" kern="1200" dirty="0"/>
        </a:p>
      </dsp:txBody>
      <dsp:txXfrm>
        <a:off x="0" y="496"/>
        <a:ext cx="1622213" cy="812601"/>
      </dsp:txXfrm>
    </dsp:sp>
    <dsp:sp modelId="{F50B06EB-27AA-8740-AB02-359873042015}">
      <dsp:nvSpPr>
        <dsp:cNvPr id="0" name=""/>
        <dsp:cNvSpPr/>
      </dsp:nvSpPr>
      <dsp:spPr>
        <a:xfrm>
          <a:off x="1743879" y="37396"/>
          <a:ext cx="6367187" cy="73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en-US" sz="1800" kern="1200"/>
            <a:t>Initial Treatment:  Citalopram</a:t>
          </a:r>
          <a:endParaRPr lang="en-US" altLang="en-US" sz="1800" kern="1200" dirty="0"/>
        </a:p>
      </dsp:txBody>
      <dsp:txXfrm>
        <a:off x="1743879" y="37396"/>
        <a:ext cx="6367187" cy="738007"/>
      </dsp:txXfrm>
    </dsp:sp>
    <dsp:sp modelId="{17F9E04C-D80D-4349-832C-B489AE084381}">
      <dsp:nvSpPr>
        <dsp:cNvPr id="0" name=""/>
        <dsp:cNvSpPr/>
      </dsp:nvSpPr>
      <dsp:spPr>
        <a:xfrm>
          <a:off x="1622213" y="775403"/>
          <a:ext cx="64888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00F0689-2027-3545-AB2C-FA1B17D83DB1}">
      <dsp:nvSpPr>
        <dsp:cNvPr id="0" name=""/>
        <dsp:cNvSpPr/>
      </dsp:nvSpPr>
      <dsp:spPr>
        <a:xfrm>
          <a:off x="0" y="813097"/>
          <a:ext cx="8111067"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4BF9763-19EC-2E47-B361-0A262F672661}">
      <dsp:nvSpPr>
        <dsp:cNvPr id="0" name=""/>
        <dsp:cNvSpPr/>
      </dsp:nvSpPr>
      <dsp:spPr>
        <a:xfrm>
          <a:off x="0" y="813097"/>
          <a:ext cx="1622213" cy="81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en-US" sz="2500" kern="1200"/>
            <a:t>Level 2</a:t>
          </a:r>
          <a:endParaRPr lang="en-US" altLang="en-US" sz="2500" kern="1200" dirty="0"/>
        </a:p>
      </dsp:txBody>
      <dsp:txXfrm>
        <a:off x="0" y="813097"/>
        <a:ext cx="1622213" cy="812601"/>
      </dsp:txXfrm>
    </dsp:sp>
    <dsp:sp modelId="{17ED52BF-670B-624D-BE57-5C4E41659F80}">
      <dsp:nvSpPr>
        <dsp:cNvPr id="0" name=""/>
        <dsp:cNvSpPr/>
      </dsp:nvSpPr>
      <dsp:spPr>
        <a:xfrm>
          <a:off x="1743879" y="831984"/>
          <a:ext cx="6367187" cy="37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en-US" sz="1800" kern="1200" dirty="0"/>
            <a:t>Switch To: bupropion, sertraline, Venlafaxine</a:t>
          </a:r>
        </a:p>
      </dsp:txBody>
      <dsp:txXfrm>
        <a:off x="1743879" y="831984"/>
        <a:ext cx="6367187" cy="377732"/>
      </dsp:txXfrm>
    </dsp:sp>
    <dsp:sp modelId="{3B99DE0C-DF17-9748-AE7B-49E9188C13D8}">
      <dsp:nvSpPr>
        <dsp:cNvPr id="0" name=""/>
        <dsp:cNvSpPr/>
      </dsp:nvSpPr>
      <dsp:spPr>
        <a:xfrm>
          <a:off x="1622213" y="1209717"/>
          <a:ext cx="64888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BDD58ED-6A13-AD4C-B32F-EF3A78931323}">
      <dsp:nvSpPr>
        <dsp:cNvPr id="0" name=""/>
        <dsp:cNvSpPr/>
      </dsp:nvSpPr>
      <dsp:spPr>
        <a:xfrm>
          <a:off x="1743879" y="1228603"/>
          <a:ext cx="6367187" cy="37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en-US" sz="1800" kern="1200" dirty="0"/>
            <a:t>Augment With: bupropion, </a:t>
          </a:r>
          <a:r>
            <a:rPr lang="en-US" altLang="en-US" sz="1800" kern="1200" dirty="0" err="1"/>
            <a:t>buspirone</a:t>
          </a:r>
          <a:endParaRPr lang="en-US" altLang="en-US" sz="1800" kern="1200" dirty="0"/>
        </a:p>
      </dsp:txBody>
      <dsp:txXfrm>
        <a:off x="1743879" y="1228603"/>
        <a:ext cx="6367187" cy="377732"/>
      </dsp:txXfrm>
    </dsp:sp>
    <dsp:sp modelId="{7EED0182-0416-C843-BF1B-EFCB6921C2E9}">
      <dsp:nvSpPr>
        <dsp:cNvPr id="0" name=""/>
        <dsp:cNvSpPr/>
      </dsp:nvSpPr>
      <dsp:spPr>
        <a:xfrm>
          <a:off x="1622213" y="1606336"/>
          <a:ext cx="64888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D316B01-EEBD-744A-AD43-556BA0143A82}">
      <dsp:nvSpPr>
        <dsp:cNvPr id="0" name=""/>
        <dsp:cNvSpPr/>
      </dsp:nvSpPr>
      <dsp:spPr>
        <a:xfrm>
          <a:off x="0" y="1625699"/>
          <a:ext cx="8111067"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E504A58-0A4C-374A-B8F8-FA18793CD767}">
      <dsp:nvSpPr>
        <dsp:cNvPr id="0" name=""/>
        <dsp:cNvSpPr/>
      </dsp:nvSpPr>
      <dsp:spPr>
        <a:xfrm>
          <a:off x="0" y="1625699"/>
          <a:ext cx="1622213" cy="81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en-US" sz="2500" kern="1200" dirty="0"/>
            <a:t>Level 3</a:t>
          </a:r>
          <a:endParaRPr lang="en-US" sz="2500" kern="1200" dirty="0"/>
        </a:p>
      </dsp:txBody>
      <dsp:txXfrm>
        <a:off x="0" y="1625699"/>
        <a:ext cx="1622213" cy="812601"/>
      </dsp:txXfrm>
    </dsp:sp>
    <dsp:sp modelId="{709B8533-6F98-6946-AD00-D4E93D2A5977}">
      <dsp:nvSpPr>
        <dsp:cNvPr id="0" name=""/>
        <dsp:cNvSpPr/>
      </dsp:nvSpPr>
      <dsp:spPr>
        <a:xfrm>
          <a:off x="1743879" y="1644585"/>
          <a:ext cx="6367187" cy="37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en-US" sz="1800" kern="1200" dirty="0"/>
            <a:t>Switch To: mirtazapine or nortriptyline</a:t>
          </a:r>
        </a:p>
      </dsp:txBody>
      <dsp:txXfrm>
        <a:off x="1743879" y="1644585"/>
        <a:ext cx="6367187" cy="377732"/>
      </dsp:txXfrm>
    </dsp:sp>
    <dsp:sp modelId="{AF9056FC-D456-9047-902E-F3BEF5322836}">
      <dsp:nvSpPr>
        <dsp:cNvPr id="0" name=""/>
        <dsp:cNvSpPr/>
      </dsp:nvSpPr>
      <dsp:spPr>
        <a:xfrm>
          <a:off x="1622213" y="2022318"/>
          <a:ext cx="64888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F7F8396-2FF3-084A-BB88-999280797E9C}">
      <dsp:nvSpPr>
        <dsp:cNvPr id="0" name=""/>
        <dsp:cNvSpPr/>
      </dsp:nvSpPr>
      <dsp:spPr>
        <a:xfrm>
          <a:off x="1743879" y="2041205"/>
          <a:ext cx="6367187" cy="37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en-US" sz="1800" kern="1200" dirty="0"/>
            <a:t>Augment With: Lithium or T3</a:t>
          </a:r>
        </a:p>
      </dsp:txBody>
      <dsp:txXfrm>
        <a:off x="1743879" y="2041205"/>
        <a:ext cx="6367187" cy="377732"/>
      </dsp:txXfrm>
    </dsp:sp>
    <dsp:sp modelId="{31D549F0-30BC-1E42-8685-931BFE54266B}">
      <dsp:nvSpPr>
        <dsp:cNvPr id="0" name=""/>
        <dsp:cNvSpPr/>
      </dsp:nvSpPr>
      <dsp:spPr>
        <a:xfrm>
          <a:off x="1622213" y="2418938"/>
          <a:ext cx="64888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2343C40-947B-D941-8A32-8A8AE9F7EB4C}">
      <dsp:nvSpPr>
        <dsp:cNvPr id="0" name=""/>
        <dsp:cNvSpPr/>
      </dsp:nvSpPr>
      <dsp:spPr>
        <a:xfrm>
          <a:off x="0" y="2438300"/>
          <a:ext cx="8111067"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CCD97FF-AC85-EE4B-903E-6394F1682E25}">
      <dsp:nvSpPr>
        <dsp:cNvPr id="0" name=""/>
        <dsp:cNvSpPr/>
      </dsp:nvSpPr>
      <dsp:spPr>
        <a:xfrm>
          <a:off x="0" y="2438300"/>
          <a:ext cx="1622213" cy="81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en-US" sz="2500" kern="1200" dirty="0"/>
            <a:t>Level 4</a:t>
          </a:r>
        </a:p>
      </dsp:txBody>
      <dsp:txXfrm>
        <a:off x="0" y="2438300"/>
        <a:ext cx="1622213" cy="812601"/>
      </dsp:txXfrm>
    </dsp:sp>
    <dsp:sp modelId="{13D17125-5C3A-F644-A0A4-E1B6544E5266}">
      <dsp:nvSpPr>
        <dsp:cNvPr id="0" name=""/>
        <dsp:cNvSpPr/>
      </dsp:nvSpPr>
      <dsp:spPr>
        <a:xfrm>
          <a:off x="1743879" y="2475201"/>
          <a:ext cx="6367187" cy="73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en-US" sz="1800" kern="1200" dirty="0"/>
            <a:t>Switch To: Tranylcypromine or mirtazapine combined with venlafaxine</a:t>
          </a:r>
        </a:p>
      </dsp:txBody>
      <dsp:txXfrm>
        <a:off x="1743879" y="2475201"/>
        <a:ext cx="6367187" cy="738007"/>
      </dsp:txXfrm>
    </dsp:sp>
    <dsp:sp modelId="{28DA587F-BC76-1B4A-BEDE-04FECBAC6EEA}">
      <dsp:nvSpPr>
        <dsp:cNvPr id="0" name=""/>
        <dsp:cNvSpPr/>
      </dsp:nvSpPr>
      <dsp:spPr>
        <a:xfrm>
          <a:off x="1622213" y="3213208"/>
          <a:ext cx="64888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CA82ABF-F1E1-5341-A358-E15EF60AEEDB}">
      <dsp:nvSpPr>
        <dsp:cNvPr id="0" name=""/>
        <dsp:cNvSpPr/>
      </dsp:nvSpPr>
      <dsp:spPr>
        <a:xfrm>
          <a:off x="0" y="3250902"/>
          <a:ext cx="8111067"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5C20C40-5C88-C342-8B3F-1C5A95432436}">
      <dsp:nvSpPr>
        <dsp:cNvPr id="0" name=""/>
        <dsp:cNvSpPr/>
      </dsp:nvSpPr>
      <dsp:spPr>
        <a:xfrm>
          <a:off x="0" y="3250902"/>
          <a:ext cx="8111067" cy="81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altLang="en-US" sz="2500" b="1" kern="1200" dirty="0"/>
            <a:t>ECT should be considered at all stages if indicated.</a:t>
          </a:r>
        </a:p>
      </dsp:txBody>
      <dsp:txXfrm>
        <a:off x="0" y="3250902"/>
        <a:ext cx="8111067" cy="812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5D123-1051-4DA6-8B73-190E412A306E}">
      <dsp:nvSpPr>
        <dsp:cNvPr id="0" name=""/>
        <dsp:cNvSpPr/>
      </dsp:nvSpPr>
      <dsp:spPr>
        <a:xfrm rot="5400000">
          <a:off x="649793" y="594650"/>
          <a:ext cx="424920" cy="66022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9BACB4-9A84-410A-880E-90453FCE74DA}">
      <dsp:nvSpPr>
        <dsp:cNvPr id="0" name=""/>
        <dsp:cNvSpPr/>
      </dsp:nvSpPr>
      <dsp:spPr>
        <a:xfrm>
          <a:off x="3113" y="81143"/>
          <a:ext cx="2326838" cy="50216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itchFamily="34" charset="0"/>
            </a:rPr>
            <a:t>Early experience </a:t>
          </a:r>
        </a:p>
      </dsp:txBody>
      <dsp:txXfrm>
        <a:off x="27631" y="105661"/>
        <a:ext cx="2277802" cy="453128"/>
      </dsp:txXfrm>
    </dsp:sp>
    <dsp:sp modelId="{DF1D6C89-019E-4755-A0C5-B2DAD6B32912}">
      <dsp:nvSpPr>
        <dsp:cNvPr id="0" name=""/>
        <dsp:cNvSpPr/>
      </dsp:nvSpPr>
      <dsp:spPr>
        <a:xfrm>
          <a:off x="2440360" y="0"/>
          <a:ext cx="1692320" cy="72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latin typeface="Calibri" pitchFamily="34" charset="0"/>
            </a:rPr>
            <a:t>e.g. rejection and criticism from parents</a:t>
          </a:r>
        </a:p>
      </dsp:txBody>
      <dsp:txXfrm>
        <a:off x="2440360" y="0"/>
        <a:ext cx="1692320" cy="728967"/>
      </dsp:txXfrm>
    </dsp:sp>
    <dsp:sp modelId="{6CD0EB72-67E5-490A-8A52-0DAED527D526}">
      <dsp:nvSpPr>
        <dsp:cNvPr id="0" name=""/>
        <dsp:cNvSpPr/>
      </dsp:nvSpPr>
      <dsp:spPr>
        <a:xfrm rot="5400000">
          <a:off x="2397937" y="719367"/>
          <a:ext cx="228867" cy="107883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37AFAB-D319-4757-B51D-360753A114E7}">
      <dsp:nvSpPr>
        <dsp:cNvPr id="0" name=""/>
        <dsp:cNvSpPr/>
      </dsp:nvSpPr>
      <dsp:spPr>
        <a:xfrm>
          <a:off x="1276932" y="1000338"/>
          <a:ext cx="2326838" cy="60029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itchFamily="34" charset="0"/>
            </a:rPr>
            <a:t>Negative core beliefs/schemas</a:t>
          </a:r>
        </a:p>
      </dsp:txBody>
      <dsp:txXfrm>
        <a:off x="1306241" y="1029647"/>
        <a:ext cx="2268220" cy="541676"/>
      </dsp:txXfrm>
    </dsp:sp>
    <dsp:sp modelId="{2324B1DA-850E-4A64-95D5-33194DDEB4CF}">
      <dsp:nvSpPr>
        <dsp:cNvPr id="0" name=""/>
        <dsp:cNvSpPr/>
      </dsp:nvSpPr>
      <dsp:spPr>
        <a:xfrm>
          <a:off x="3653383" y="1033909"/>
          <a:ext cx="1692320" cy="762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latin typeface="Calibri" pitchFamily="34" charset="0"/>
            </a:rPr>
            <a:t>I am incompetent</a:t>
          </a:r>
        </a:p>
      </dsp:txBody>
      <dsp:txXfrm>
        <a:off x="3653383" y="1033909"/>
        <a:ext cx="1692320" cy="762074"/>
      </dsp:txXfrm>
    </dsp:sp>
    <dsp:sp modelId="{D13C5E2D-4A09-4BEE-B148-8990BD0FDE8C}">
      <dsp:nvSpPr>
        <dsp:cNvPr id="0" name=""/>
        <dsp:cNvSpPr/>
      </dsp:nvSpPr>
      <dsp:spPr>
        <a:xfrm rot="5400000">
          <a:off x="4002504" y="1824858"/>
          <a:ext cx="394180" cy="79210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7B487C-0CBF-48EE-BDD8-9FA16C5B9E08}">
      <dsp:nvSpPr>
        <dsp:cNvPr id="0" name=""/>
        <dsp:cNvSpPr/>
      </dsp:nvSpPr>
      <dsp:spPr>
        <a:xfrm>
          <a:off x="2836393" y="2001945"/>
          <a:ext cx="2326838" cy="43142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itchFamily="34" charset="0"/>
            </a:rPr>
            <a:t>Negative life event</a:t>
          </a:r>
        </a:p>
      </dsp:txBody>
      <dsp:txXfrm>
        <a:off x="2857457" y="2023009"/>
        <a:ext cx="2284710" cy="389301"/>
      </dsp:txXfrm>
    </dsp:sp>
    <dsp:sp modelId="{440FCA80-3192-4493-B123-2A4A8B43C846}">
      <dsp:nvSpPr>
        <dsp:cNvPr id="0" name=""/>
        <dsp:cNvSpPr/>
      </dsp:nvSpPr>
      <dsp:spPr>
        <a:xfrm>
          <a:off x="6430333" y="2746428"/>
          <a:ext cx="1692320" cy="1316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endParaRPr lang="en-GB" sz="1900" kern="1200" dirty="0"/>
        </a:p>
      </dsp:txBody>
      <dsp:txXfrm>
        <a:off x="6430333" y="2746428"/>
        <a:ext cx="1692320" cy="1316396"/>
      </dsp:txXfrm>
    </dsp:sp>
    <dsp:sp modelId="{4E555614-B697-4BDA-9DEC-836D14FCC874}">
      <dsp:nvSpPr>
        <dsp:cNvPr id="0" name=""/>
        <dsp:cNvSpPr/>
      </dsp:nvSpPr>
      <dsp:spPr>
        <a:xfrm>
          <a:off x="4655134" y="2598455"/>
          <a:ext cx="2326838" cy="53770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itchFamily="34" charset="0"/>
            </a:rPr>
            <a:t>Activation</a:t>
          </a:r>
          <a:r>
            <a:rPr lang="en-GB" sz="2000" kern="1200" baseline="0" dirty="0">
              <a:latin typeface="Calibri" pitchFamily="34" charset="0"/>
            </a:rPr>
            <a:t> of schema</a:t>
          </a:r>
          <a:endParaRPr lang="en-GB" sz="2000" kern="1200" dirty="0">
            <a:latin typeface="Calibri" pitchFamily="34" charset="0"/>
          </a:endParaRPr>
        </a:p>
      </dsp:txBody>
      <dsp:txXfrm>
        <a:off x="4681387" y="2624708"/>
        <a:ext cx="2274332" cy="4851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6/29/2020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ice.org.uk/CG3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53BFF-0091-4FBD-8466-49348D558703}" type="slidenum">
              <a:rPr lang="en-US" altLang="en-US"/>
              <a:pPr/>
              <a:t>13</a:t>
            </a:fld>
            <a:endParaRPr lang="en-US" altLang="en-US"/>
          </a:p>
        </p:txBody>
      </p:sp>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1905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865712-FEC1-4EB2-AC63-45715930C7EE}" type="slidenum">
              <a:rPr lang="en-US" altLang="en-US"/>
              <a:pPr/>
              <a:t>14</a:t>
            </a:fld>
            <a:endParaRPr lang="en-US" altLang="en-US"/>
          </a:p>
        </p:txBody>
      </p:sp>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923581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47445-AC6E-4B1C-8EBB-76454BA04920}" type="slidenum">
              <a:rPr lang="en-US" altLang="en-US"/>
              <a:pPr/>
              <a:t>15</a:t>
            </a:fld>
            <a:endParaRPr lang="en-US" altLang="en-US"/>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40888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7DCDE-DAD1-4838-B509-80503F408255}" type="slidenum">
              <a:rPr lang="en-US" altLang="en-US"/>
              <a:pPr/>
              <a:t>16</a:t>
            </a:fld>
            <a:endParaRPr lang="en-US" altLang="en-US"/>
          </a:p>
        </p:txBody>
      </p:sp>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21104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57BE9-5FA6-48B3-A2A8-B9C45D5AF26D}" type="slidenum">
              <a:rPr lang="en-US" altLang="en-US"/>
              <a:pPr/>
              <a:t>17</a:t>
            </a:fld>
            <a:endParaRPr lang="en-US" altLang="en-US"/>
          </a:p>
        </p:txBody>
      </p:sp>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2578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2B4A2-C3BC-4924-A286-CDE849FC5E0C}" type="slidenum">
              <a:rPr lang="en-US" altLang="en-US"/>
              <a:pPr/>
              <a:t>18</a:t>
            </a:fld>
            <a:endParaRPr lang="en-US" altLang="en-US"/>
          </a:p>
        </p:txBody>
      </p:sp>
      <p:sp>
        <p:nvSpPr>
          <p:cNvPr id="69634" name="Rectangle 2"/>
          <p:cNvSpPr>
            <a:spLocks noGrp="1" noRot="1" noChangeAspect="1" noChangeArrowheads="1" noTextEdit="1"/>
          </p:cNvSpPr>
          <p:nvPr>
            <p:ph type="sldImg"/>
          </p:nvPr>
        </p:nvSpPr>
        <p:spPr>
          <a:xfrm>
            <a:off x="1150938" y="692150"/>
            <a:ext cx="4556125" cy="3416300"/>
          </a:xfrm>
          <a:ln/>
        </p:spPr>
      </p:sp>
      <p:sp>
        <p:nvSpPr>
          <p:cNvPr id="6963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306681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55DC6-AE6E-461F-A185-4DE6B3B9697C}" type="slidenum">
              <a:rPr lang="en-US" altLang="en-US"/>
              <a:pPr/>
              <a:t>19</a:t>
            </a:fld>
            <a:endParaRPr lang="en-US" altLang="en-US"/>
          </a:p>
        </p:txBody>
      </p:sp>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4186802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B9A46-7B02-43DA-8A54-E2E9578911C4}" type="slidenum">
              <a:rPr lang="en-US" altLang="en-US"/>
              <a:pPr/>
              <a:t>20</a:t>
            </a:fld>
            <a:endParaRPr lang="en-US" altLang="en-US"/>
          </a:p>
        </p:txBody>
      </p:sp>
      <p:sp>
        <p:nvSpPr>
          <p:cNvPr id="79874" name="Rectangle 2"/>
          <p:cNvSpPr>
            <a:spLocks noGrp="1" noRot="1" noChangeAspect="1"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774933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0034C-1B19-4F76-B423-B8A9B4D8ACD3}" type="slidenum">
              <a:rPr lang="en-US" altLang="en-US"/>
              <a:pPr/>
              <a:t>21</a:t>
            </a:fld>
            <a:endParaRPr lang="en-US" altLang="en-US"/>
          </a:p>
        </p:txBody>
      </p:sp>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812044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7C4E7C-36CA-4A78-81DA-2E30B880E132}" type="slidenum">
              <a:rPr lang="en-US" altLang="en-US"/>
              <a:pPr/>
              <a:t>23</a:t>
            </a:fld>
            <a:endParaRPr lang="en-US" altLang="en-US"/>
          </a:p>
        </p:txBody>
      </p:sp>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a:xfrm>
            <a:off x="914400" y="4343400"/>
            <a:ext cx="5029200" cy="4114800"/>
          </a:xfrm>
        </p:spPr>
        <p:txBody>
          <a:bodyPr/>
          <a:lstStyle/>
          <a:p>
            <a:r>
              <a:rPr lang="en-US" altLang="en-US"/>
              <a:t>Assuming an increase at 4 weeks if partial response or less, and assuming that patient tolerates</a:t>
            </a:r>
          </a:p>
        </p:txBody>
      </p:sp>
    </p:spTree>
    <p:extLst>
      <p:ext uri="{BB962C8B-B14F-4D97-AF65-F5344CB8AC3E}">
        <p14:creationId xmlns:p14="http://schemas.microsoft.com/office/powerpoint/2010/main" val="394823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B69723-FD05-440D-A16C-17A999CC2A3A}" type="slidenum">
              <a:rPr lang="en-GB" altLang="en-US" smtClean="0"/>
              <a:pPr eaLnBrk="1" hangingPunct="1"/>
              <a:t>5</a:t>
            </a:fld>
            <a:endParaRPr lang="en-GB" altLang="en-US"/>
          </a:p>
        </p:txBody>
      </p:sp>
      <p:sp>
        <p:nvSpPr>
          <p:cNvPr id="32771" name="Rectangle 2"/>
          <p:cNvSpPr>
            <a:spLocks noGrp="1" noRot="1" noChangeAspect="1" noChangeArrowheads="1" noTextEdit="1"/>
          </p:cNvSpPr>
          <p:nvPr>
            <p:ph type="sldImg"/>
          </p:nvPr>
        </p:nvSpPr>
        <p:spPr>
          <a:xfrm>
            <a:off x="1127125" y="693738"/>
            <a:ext cx="4572000" cy="3429000"/>
          </a:xfrm>
          <a:ln/>
        </p:spPr>
      </p:sp>
      <p:sp>
        <p:nvSpPr>
          <p:cNvPr id="30724" name="Rectangle 3"/>
          <p:cNvSpPr>
            <a:spLocks noGrp="1" noChangeArrowheads="1"/>
          </p:cNvSpPr>
          <p:nvPr>
            <p:ph type="body" idx="1"/>
          </p:nvPr>
        </p:nvSpPr>
        <p:spPr>
          <a:xfrm>
            <a:off x="685800" y="4243096"/>
            <a:ext cx="5486400" cy="4402610"/>
          </a:xfrm>
          <a:ln/>
        </p:spPr>
        <p:txBody>
          <a:bodyPr/>
          <a:lstStyle/>
          <a:p>
            <a:pPr marL="190500" indent="-190500" eaLnBrk="1" hangingPunct="1">
              <a:lnSpc>
                <a:spcPct val="80000"/>
              </a:lnSpc>
              <a:defRPr/>
            </a:pPr>
            <a:r>
              <a:rPr lang="en-GB" sz="800" b="1" dirty="0"/>
              <a:t>NOTES FOR PRESENTERS:</a:t>
            </a:r>
          </a:p>
          <a:p>
            <a:pPr marL="190500" indent="-190500" eaLnBrk="1" hangingPunct="1">
              <a:lnSpc>
                <a:spcPct val="80000"/>
              </a:lnSpc>
              <a:defRPr/>
            </a:pPr>
            <a:r>
              <a:rPr lang="en-GB" sz="800" b="1" dirty="0"/>
              <a:t>Recommendation in full: </a:t>
            </a:r>
            <a:r>
              <a:rPr lang="en-GB" sz="800" dirty="0"/>
              <a:t>shown in slide </a:t>
            </a:r>
            <a:r>
              <a:rPr lang="en-GB" sz="800" b="1" dirty="0"/>
              <a:t>(1.1.4.1)</a:t>
            </a:r>
            <a:endParaRPr lang="en-US" sz="800" b="1" dirty="0"/>
          </a:p>
          <a:p>
            <a:pPr marL="190500" indent="-190500">
              <a:lnSpc>
                <a:spcPct val="80000"/>
              </a:lnSpc>
              <a:defRPr/>
            </a:pPr>
            <a:r>
              <a:rPr lang="en-US" sz="800" b="1" dirty="0"/>
              <a:t>Related recommendations:</a:t>
            </a:r>
          </a:p>
          <a:p>
            <a:pPr>
              <a:defRPr/>
            </a:pPr>
            <a:r>
              <a:rPr lang="en-GB" sz="800" dirty="0"/>
              <a:t>In addition to assessing symptoms and associated functional impairment, consider how the following factors may have affected the development, course and severity of a person’s depression: </a:t>
            </a:r>
          </a:p>
          <a:p>
            <a:pPr>
              <a:buFont typeface="Arial" pitchFamily="34" charset="0"/>
              <a:buChar char="•"/>
              <a:defRPr/>
            </a:pPr>
            <a:r>
              <a:rPr lang="en-US" sz="800" dirty="0"/>
              <a:t> any history of depression and </a:t>
            </a:r>
            <a:r>
              <a:rPr lang="en-US" sz="800" dirty="0" err="1"/>
              <a:t>comorbid</a:t>
            </a:r>
            <a:r>
              <a:rPr lang="en-US" sz="800" dirty="0"/>
              <a:t> mental health or physical disorders</a:t>
            </a:r>
            <a:endParaRPr lang="en-GB" sz="800" dirty="0"/>
          </a:p>
          <a:p>
            <a:pPr>
              <a:buFont typeface="Arial" pitchFamily="34" charset="0"/>
              <a:buChar char="•"/>
              <a:defRPr/>
            </a:pPr>
            <a:r>
              <a:rPr lang="en-US" sz="800" dirty="0"/>
              <a:t> any past history of mood elevation (to determine if the depression may be part of bipolar disorder*) </a:t>
            </a:r>
            <a:endParaRPr lang="en-GB" sz="800" dirty="0"/>
          </a:p>
          <a:p>
            <a:pPr>
              <a:buFont typeface="Arial" pitchFamily="34" charset="0"/>
              <a:buChar char="•"/>
              <a:defRPr/>
            </a:pPr>
            <a:r>
              <a:rPr lang="en-US" sz="800" dirty="0"/>
              <a:t> any past experience of, and response to, treatments</a:t>
            </a:r>
            <a:endParaRPr lang="en-GB" sz="800" dirty="0"/>
          </a:p>
          <a:p>
            <a:pPr>
              <a:buFont typeface="Arial" pitchFamily="34" charset="0"/>
              <a:buChar char="•"/>
              <a:defRPr/>
            </a:pPr>
            <a:r>
              <a:rPr lang="en-US" sz="800" dirty="0"/>
              <a:t> the quality of interpersonal relationships</a:t>
            </a:r>
            <a:endParaRPr lang="en-GB" sz="800" dirty="0"/>
          </a:p>
          <a:p>
            <a:pPr>
              <a:buFont typeface="Arial" pitchFamily="34" charset="0"/>
              <a:buChar char="•"/>
              <a:defRPr/>
            </a:pPr>
            <a:r>
              <a:rPr lang="en-US" sz="800" dirty="0"/>
              <a:t> living conditions and social isolation </a:t>
            </a:r>
            <a:r>
              <a:rPr lang="en-US" sz="800" b="1" dirty="0"/>
              <a:t>(1.1.4.2)</a:t>
            </a:r>
          </a:p>
          <a:p>
            <a:pPr>
              <a:defRPr/>
            </a:pPr>
            <a:r>
              <a:rPr lang="en-GB" sz="800" b="1" dirty="0"/>
              <a:t>*</a:t>
            </a:r>
            <a:r>
              <a:rPr lang="en-GB" sz="800" dirty="0"/>
              <a:t>Refer if necessary to ‘Bipolar disorder’ (NICE clinical guideline 38; available at </a:t>
            </a:r>
            <a:r>
              <a:rPr lang="en-GB" sz="800" dirty="0">
                <a:hlinkClick r:id="rId3"/>
              </a:rPr>
              <a:t>www.nice.org.uk/CG38</a:t>
            </a:r>
            <a:r>
              <a:rPr lang="en-GB" sz="800" dirty="0"/>
              <a:t>).</a:t>
            </a:r>
          </a:p>
          <a:p>
            <a:pPr>
              <a:defRPr/>
            </a:pPr>
            <a:r>
              <a:rPr lang="en-US" sz="800" dirty="0"/>
              <a:t>Be respectful of, and sensitive to, diverse cultural, ethnic and religious backgrounds when working with people with depression, and be aware of the possible variations in the presentation of depression. Ensure competence in:</a:t>
            </a:r>
            <a:endParaRPr lang="en-GB" sz="800" dirty="0"/>
          </a:p>
          <a:p>
            <a:pPr>
              <a:buFont typeface="Arial" pitchFamily="34" charset="0"/>
              <a:buChar char="•"/>
              <a:defRPr/>
            </a:pPr>
            <a:r>
              <a:rPr lang="en-US" sz="800" dirty="0"/>
              <a:t> culturally sensitive assessment </a:t>
            </a:r>
            <a:endParaRPr lang="en-GB" sz="800" dirty="0"/>
          </a:p>
          <a:p>
            <a:pPr>
              <a:buFont typeface="Arial" pitchFamily="34" charset="0"/>
              <a:buChar char="•"/>
              <a:defRPr/>
            </a:pPr>
            <a:r>
              <a:rPr lang="en-US" sz="800" dirty="0"/>
              <a:t> using different explanatory models of depression</a:t>
            </a:r>
            <a:endParaRPr lang="en-GB" sz="800" dirty="0"/>
          </a:p>
          <a:p>
            <a:pPr>
              <a:buFont typeface="Arial" pitchFamily="34" charset="0"/>
              <a:buChar char="•"/>
              <a:defRPr/>
            </a:pPr>
            <a:r>
              <a:rPr lang="en-US" sz="800" dirty="0"/>
              <a:t> addressing cultural and ethnic differences when developing and implementing treatment plans</a:t>
            </a:r>
            <a:endParaRPr lang="en-GB" sz="800" dirty="0"/>
          </a:p>
          <a:p>
            <a:pPr>
              <a:buFont typeface="Arial" pitchFamily="34" charset="0"/>
              <a:buChar char="•"/>
              <a:defRPr/>
            </a:pPr>
            <a:r>
              <a:rPr lang="en-US" sz="800" dirty="0"/>
              <a:t> working with families from diverse ethnic and cultural backgrounds . </a:t>
            </a:r>
            <a:r>
              <a:rPr lang="en-US" sz="800" b="1" dirty="0"/>
              <a:t>(1.1.4.3)</a:t>
            </a:r>
          </a:p>
          <a:p>
            <a:pPr>
              <a:defRPr/>
            </a:pPr>
            <a:r>
              <a:rPr lang="en-US" sz="800" dirty="0"/>
              <a:t>When assessing a person with suspected depression, be aware of any learning disabilities or acquired cognitive impairments, and if necessary consider consulting with a relevant specialist when developing treatment plans and strategies . </a:t>
            </a:r>
            <a:r>
              <a:rPr lang="en-US" sz="800" b="1" dirty="0"/>
              <a:t>(1.1.4.4)</a:t>
            </a:r>
          </a:p>
          <a:p>
            <a:pPr>
              <a:defRPr/>
            </a:pPr>
            <a:r>
              <a:rPr lang="en-US" sz="800" dirty="0"/>
              <a:t>When providing interventions for people with a learning disability or acquired cognitive impairment who have a diagnosis of depression:</a:t>
            </a:r>
            <a:endParaRPr lang="en-GB" sz="800" dirty="0"/>
          </a:p>
          <a:p>
            <a:pPr>
              <a:buFont typeface="Arial" pitchFamily="34" charset="0"/>
              <a:buChar char="•"/>
              <a:defRPr/>
            </a:pPr>
            <a:r>
              <a:rPr lang="en-US" sz="800" dirty="0"/>
              <a:t> where possible, provide the same interventions as for other people with depression</a:t>
            </a:r>
            <a:endParaRPr lang="en-GB" sz="800" dirty="0"/>
          </a:p>
          <a:p>
            <a:pPr>
              <a:buFont typeface="Arial" pitchFamily="34" charset="0"/>
              <a:buChar char="•"/>
              <a:defRPr/>
            </a:pPr>
            <a:r>
              <a:rPr lang="en-US" sz="800" dirty="0"/>
              <a:t>if necessary, adjust the method of delivery or duration of the intervention to take account of the disability or impairment . </a:t>
            </a:r>
            <a:r>
              <a:rPr lang="en-US" sz="800" b="1" dirty="0"/>
              <a:t>(1.1.4.5)</a:t>
            </a:r>
          </a:p>
          <a:p>
            <a:pPr>
              <a:defRPr/>
            </a:pPr>
            <a:r>
              <a:rPr lang="en-US" sz="800" dirty="0"/>
              <a:t>Always ask people with depression directly about suicidal ideation and</a:t>
            </a:r>
            <a:r>
              <a:rPr lang="en-GB" sz="800" dirty="0"/>
              <a:t> intent. If there is a risk of self-harm or suicide: </a:t>
            </a:r>
          </a:p>
          <a:p>
            <a:pPr>
              <a:buFont typeface="Arial" pitchFamily="34" charset="0"/>
              <a:buChar char="•"/>
              <a:defRPr/>
            </a:pPr>
            <a:r>
              <a:rPr lang="en-US" sz="800" dirty="0"/>
              <a:t>assess whether the person has adequate social support and is aware of sources of help</a:t>
            </a:r>
            <a:endParaRPr lang="en-GB" sz="800" dirty="0"/>
          </a:p>
          <a:p>
            <a:pPr>
              <a:buFont typeface="Arial" pitchFamily="34" charset="0"/>
              <a:buChar char="•"/>
              <a:defRPr/>
            </a:pPr>
            <a:r>
              <a:rPr lang="en-US" sz="800" dirty="0"/>
              <a:t>arrange help appropriate to the level of risk (see section 1.3.2)</a:t>
            </a:r>
            <a:endParaRPr lang="en-GB" sz="800" dirty="0"/>
          </a:p>
          <a:p>
            <a:pPr>
              <a:buFont typeface="Arial" pitchFamily="34" charset="0"/>
              <a:buChar char="•"/>
              <a:defRPr/>
            </a:pPr>
            <a:r>
              <a:rPr lang="en-US" sz="800" dirty="0"/>
              <a:t>advise the person to seek further help if the situation deteriorates . </a:t>
            </a:r>
            <a:r>
              <a:rPr lang="en-US" sz="800" b="1" dirty="0"/>
              <a:t>(1.1.4.6)</a:t>
            </a:r>
            <a:endParaRPr lang="en-GB" sz="800" dirty="0"/>
          </a:p>
          <a:p>
            <a:pPr>
              <a:defRPr/>
            </a:pPr>
            <a:endParaRPr lang="en-GB" sz="800" dirty="0"/>
          </a:p>
          <a:p>
            <a:pPr>
              <a:defRPr/>
            </a:pPr>
            <a:r>
              <a:rPr lang="en-GB" sz="800" dirty="0"/>
              <a:t> </a:t>
            </a:r>
          </a:p>
          <a:p>
            <a:pPr marL="190500" indent="-190500">
              <a:lnSpc>
                <a:spcPct val="80000"/>
              </a:lnSpc>
              <a:defRPr/>
            </a:pPr>
            <a:endParaRPr lang="en-US" sz="800" b="1" dirty="0"/>
          </a:p>
        </p:txBody>
      </p:sp>
    </p:spTree>
    <p:extLst>
      <p:ext uri="{BB962C8B-B14F-4D97-AF65-F5344CB8AC3E}">
        <p14:creationId xmlns:p14="http://schemas.microsoft.com/office/powerpoint/2010/main" val="236996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B057C-E2C4-480E-A2A6-E94FAAEBB3BE}" type="slidenum">
              <a:rPr lang="en-US" altLang="en-US"/>
              <a:pPr/>
              <a:t>24</a:t>
            </a:fld>
            <a:endParaRPr lang="en-US" altLang="en-US"/>
          </a:p>
        </p:txBody>
      </p:sp>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xfrm>
            <a:off x="914400" y="4343400"/>
            <a:ext cx="5029200" cy="4114800"/>
          </a:xfrm>
        </p:spPr>
        <p:txBody>
          <a:bodyPr/>
          <a:lstStyle/>
          <a:p>
            <a:endParaRPr lang="en-US" altLang="en-US" dirty="0"/>
          </a:p>
        </p:txBody>
      </p:sp>
    </p:spTree>
    <p:extLst>
      <p:ext uri="{BB962C8B-B14F-4D97-AF65-F5344CB8AC3E}">
        <p14:creationId xmlns:p14="http://schemas.microsoft.com/office/powerpoint/2010/main" val="1741277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9FCBF-1C89-43ED-BFB7-A7039FD963B3}" type="slidenum">
              <a:rPr lang="en-US" altLang="en-US"/>
              <a:pPr/>
              <a:t>25</a:t>
            </a:fld>
            <a:endParaRPr lang="en-US" altLang="en-US"/>
          </a:p>
        </p:txBody>
      </p:sp>
      <p:sp>
        <p:nvSpPr>
          <p:cNvPr id="131074" name="Rectangle 2"/>
          <p:cNvSpPr>
            <a:spLocks noGrp="1" noRot="1" noChangeAspect="1" noChangeArrowheads="1" noTextEdit="1"/>
          </p:cNvSpPr>
          <p:nvPr>
            <p:ph type="sldImg"/>
          </p:nvPr>
        </p:nvSpPr>
        <p:spPr>
          <a:xfrm>
            <a:off x="1150938" y="692150"/>
            <a:ext cx="4556125" cy="3416300"/>
          </a:xfrm>
          <a:ln/>
        </p:spPr>
      </p:sp>
      <p:sp>
        <p:nvSpPr>
          <p:cNvPr id="13107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300114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080C5-8360-4800-90A6-0E89154CCA7A}" type="slidenum">
              <a:rPr lang="en-US" altLang="en-US"/>
              <a:pPr/>
              <a:t>26</a:t>
            </a:fld>
            <a:endParaRPr lang="en-US" altLang="en-US"/>
          </a:p>
        </p:txBody>
      </p:sp>
      <p:sp>
        <p:nvSpPr>
          <p:cNvPr id="104450" name="Rectangle 2"/>
          <p:cNvSpPr>
            <a:spLocks noGrp="1" noRot="1" noChangeAspect="1"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179192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noProof="0" dirty="0"/>
          </a:p>
        </p:txBody>
      </p:sp>
      <p:sp>
        <p:nvSpPr>
          <p:cNvPr id="4" name="Slide Number Placeholder 3"/>
          <p:cNvSpPr>
            <a:spLocks noGrp="1"/>
          </p:cNvSpPr>
          <p:nvPr>
            <p:ph type="sldNum" sz="quarter" idx="5"/>
          </p:nvPr>
        </p:nvSpPr>
        <p:spPr/>
        <p:txBody>
          <a:bodyPr/>
          <a:lstStyle/>
          <a:p>
            <a:pPr>
              <a:defRPr/>
            </a:pPr>
            <a:fld id="{E70B76B4-63DF-472A-88AA-B06583882914}" type="slidenum">
              <a:rPr lang="en-GB" smtClean="0"/>
              <a:pPr>
                <a:defRPr/>
              </a:pPr>
              <a:t>27</a:t>
            </a:fld>
            <a:endParaRPr lang="en-GB" dirty="0"/>
          </a:p>
        </p:txBody>
      </p:sp>
    </p:spTree>
    <p:extLst>
      <p:ext uri="{BB962C8B-B14F-4D97-AF65-F5344CB8AC3E}">
        <p14:creationId xmlns:p14="http://schemas.microsoft.com/office/powerpoint/2010/main" val="2795320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F52DD19-0BB0-4B73-84B5-EBA3BFF92CD6}" type="slidenum">
              <a:rPr lang="en-GB" smtClean="0"/>
              <a:pPr>
                <a:defRPr/>
              </a:pPr>
              <a:t>28</a:t>
            </a:fld>
            <a:endParaRPr lang="en-GB" dirty="0"/>
          </a:p>
        </p:txBody>
      </p:sp>
    </p:spTree>
    <p:extLst>
      <p:ext uri="{BB962C8B-B14F-4D97-AF65-F5344CB8AC3E}">
        <p14:creationId xmlns:p14="http://schemas.microsoft.com/office/powerpoint/2010/main" val="2617215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noProof="0" dirty="0"/>
          </a:p>
        </p:txBody>
      </p:sp>
      <p:sp>
        <p:nvSpPr>
          <p:cNvPr id="4" name="Slide Number Placeholder 3"/>
          <p:cNvSpPr>
            <a:spLocks noGrp="1"/>
          </p:cNvSpPr>
          <p:nvPr>
            <p:ph type="sldNum" sz="quarter" idx="10"/>
          </p:nvPr>
        </p:nvSpPr>
        <p:spPr/>
        <p:txBody>
          <a:bodyPr/>
          <a:lstStyle/>
          <a:p>
            <a:pPr>
              <a:defRPr/>
            </a:pPr>
            <a:fld id="{F6486BA1-19ED-4189-A68F-617D9DB83BF9}" type="slidenum">
              <a:rPr lang="en-GB" smtClean="0"/>
              <a:pPr>
                <a:defRPr/>
              </a:pPr>
              <a:t>29</a:t>
            </a:fld>
            <a:endParaRPr lang="en-GB" dirty="0"/>
          </a:p>
        </p:txBody>
      </p:sp>
    </p:spTree>
    <p:extLst>
      <p:ext uri="{BB962C8B-B14F-4D97-AF65-F5344CB8AC3E}">
        <p14:creationId xmlns:p14="http://schemas.microsoft.com/office/powerpoint/2010/main" val="122945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D22B07-CABE-4EE0-B161-E91C916B465A}" type="slidenum">
              <a:rPr lang="en-GB" smtClean="0"/>
              <a:pPr/>
              <a:t>30</a:t>
            </a:fld>
            <a:endParaRPr lang="en-GB" dirty="0"/>
          </a:p>
        </p:txBody>
      </p:sp>
    </p:spTree>
    <p:extLst>
      <p:ext uri="{BB962C8B-B14F-4D97-AF65-F5344CB8AC3E}">
        <p14:creationId xmlns:p14="http://schemas.microsoft.com/office/powerpoint/2010/main" val="1986990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noProof="0" dirty="0"/>
          </a:p>
        </p:txBody>
      </p:sp>
      <p:sp>
        <p:nvSpPr>
          <p:cNvPr id="4" name="Slide Number Placeholder 3"/>
          <p:cNvSpPr>
            <a:spLocks noGrp="1"/>
          </p:cNvSpPr>
          <p:nvPr>
            <p:ph type="sldNum" sz="quarter" idx="5"/>
          </p:nvPr>
        </p:nvSpPr>
        <p:spPr/>
        <p:txBody>
          <a:bodyPr/>
          <a:lstStyle/>
          <a:p>
            <a:pPr>
              <a:defRPr/>
            </a:pPr>
            <a:fld id="{EAF53790-747E-40CC-8000-B49197795865}" type="slidenum">
              <a:rPr lang="en-GB" smtClean="0"/>
              <a:pPr>
                <a:defRPr/>
              </a:pPr>
              <a:t>31</a:t>
            </a:fld>
            <a:endParaRPr lang="en-GB" dirty="0"/>
          </a:p>
        </p:txBody>
      </p:sp>
    </p:spTree>
    <p:extLst>
      <p:ext uri="{BB962C8B-B14F-4D97-AF65-F5344CB8AC3E}">
        <p14:creationId xmlns:p14="http://schemas.microsoft.com/office/powerpoint/2010/main" val="1933459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endParaRPr lang="fr-FR" dirty="0"/>
          </a:p>
        </p:txBody>
      </p:sp>
      <p:sp>
        <p:nvSpPr>
          <p:cNvPr id="4" name="Slide Number Placeholder 3"/>
          <p:cNvSpPr>
            <a:spLocks noGrp="1"/>
          </p:cNvSpPr>
          <p:nvPr>
            <p:ph type="sldNum" sz="quarter" idx="5"/>
          </p:nvPr>
        </p:nvSpPr>
        <p:spPr/>
        <p:txBody>
          <a:bodyPr/>
          <a:lstStyle/>
          <a:p>
            <a:pPr>
              <a:defRPr/>
            </a:pPr>
            <a:fld id="{5C733C9A-7968-4E02-A62F-470BBB2F02E9}" type="slidenum">
              <a:rPr lang="en-GB" smtClean="0"/>
              <a:pPr>
                <a:defRPr/>
              </a:pPr>
              <a:t>32</a:t>
            </a:fld>
            <a:endParaRPr lang="en-GB" dirty="0"/>
          </a:p>
        </p:txBody>
      </p:sp>
    </p:spTree>
    <p:extLst>
      <p:ext uri="{BB962C8B-B14F-4D97-AF65-F5344CB8AC3E}">
        <p14:creationId xmlns:p14="http://schemas.microsoft.com/office/powerpoint/2010/main" val="3256347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6486BA1-19ED-4189-A68F-617D9DB83BF9}" type="slidenum">
              <a:rPr lang="en-GB" smtClean="0"/>
              <a:pPr>
                <a:defRPr/>
              </a:pPr>
              <a:t>33</a:t>
            </a:fld>
            <a:endParaRPr lang="en-GB" dirty="0"/>
          </a:p>
        </p:txBody>
      </p:sp>
    </p:spTree>
    <p:extLst>
      <p:ext uri="{BB962C8B-B14F-4D97-AF65-F5344CB8AC3E}">
        <p14:creationId xmlns:p14="http://schemas.microsoft.com/office/powerpoint/2010/main" val="253368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t>NOTES FOR PRESENTERS:</a:t>
            </a:r>
          </a:p>
          <a:p>
            <a:r>
              <a:rPr lang="en-US" altLang="en-US"/>
              <a:t>This is not a key priority for implementation, however it is an important feature for holistic care for people with chronic physical health problems and depression.</a:t>
            </a:r>
          </a:p>
          <a:p>
            <a:r>
              <a:rPr lang="en-GB" altLang="en-US"/>
              <a:t>Colour code denotes intensity of intervention, with orange (Step 4) being the most intense, and light yellow (Step 1) being the least.</a:t>
            </a:r>
          </a:p>
          <a:p>
            <a:endParaRPr lang="en-US" altLang="en-US"/>
          </a:p>
          <a:p>
            <a:r>
              <a:rPr lang="en-GB" altLang="en-US" b="1"/>
              <a:t>Additional information </a:t>
            </a:r>
            <a:r>
              <a:rPr lang="en-GB" altLang="en-US"/>
              <a:t>from section 1.2 of NICE guideline: </a:t>
            </a:r>
          </a:p>
          <a:p>
            <a:r>
              <a:rPr lang="en-GB" altLang="en-US"/>
              <a:t>The stepped-care model provides a framework in which to organise the provision of services, and supports patients, carers and practitioners in identifying and accessing the most effective interventions (see figure 1). In stepped care the least intrusive, most effective intervention is provided first; if a patient does not benefit from the intervention initially offered, or declines an intervention, they should be offered an appropriate intervention from the next step.</a:t>
            </a:r>
            <a:endParaRPr lang="en-GB" altLang="en-US" b="1"/>
          </a:p>
          <a:p>
            <a:r>
              <a:rPr lang="en-GB" altLang="en-US" baseline="30000"/>
              <a:t>1</a:t>
            </a:r>
            <a:r>
              <a:rPr lang="en-GB" altLang="en-US"/>
              <a:t> Complex depression includes depression that shows an inadequate response to multiple treatments, is complicated by psychotic symptoms, and/or is associated with significant psychiatric comorbidity or psychosocial factors.</a:t>
            </a:r>
          </a:p>
          <a:p>
            <a:r>
              <a:rPr lang="en-GB" altLang="en-US" baseline="30000"/>
              <a:t>2</a:t>
            </a:r>
            <a:r>
              <a:rPr lang="en-GB" altLang="en-US"/>
              <a:t> Only for depression where the patient also has a chronic physical health problem and associated functional impairment (see ‘Depression in adults with a chronic physical health problem: treatment and management’ NICE clinical guideline 91).</a:t>
            </a:r>
          </a:p>
          <a:p>
            <a:endParaRPr lang="en-GB" altLang="en-US" b="1"/>
          </a:p>
          <a:p>
            <a:br>
              <a:rPr lang="en-GB" altLang="en-US"/>
            </a:br>
            <a:endParaRPr lang="en-US" altLang="en-US"/>
          </a:p>
          <a:p>
            <a:endParaRPr lang="en-GB" altLang="en-US"/>
          </a:p>
        </p:txBody>
      </p:sp>
    </p:spTree>
    <p:extLst>
      <p:ext uri="{BB962C8B-B14F-4D97-AF65-F5344CB8AC3E}">
        <p14:creationId xmlns:p14="http://schemas.microsoft.com/office/powerpoint/2010/main" val="673314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Interpersonal Psychotherapy for Depression</a:t>
            </a:r>
          </a:p>
        </p:txBody>
      </p:sp>
      <p:sp>
        <p:nvSpPr>
          <p:cNvPr id="6" name="Rectangle 6"/>
          <p:cNvSpPr>
            <a:spLocks noGrp="1" noChangeArrowheads="1"/>
          </p:cNvSpPr>
          <p:nvPr>
            <p:ph type="ftr" sz="quarter" idx="4"/>
          </p:nvPr>
        </p:nvSpPr>
        <p:spPr>
          <a:ln/>
        </p:spPr>
        <p:txBody>
          <a:bodyPr/>
          <a:lstStyle/>
          <a:p>
            <a:r>
              <a:rPr lang="en-US" altLang="en-US"/>
              <a:t>Bob Hill, Ph.D., Psychology, Appalachain State University</a:t>
            </a:r>
          </a:p>
        </p:txBody>
      </p:sp>
      <p:sp>
        <p:nvSpPr>
          <p:cNvPr id="7" name="Rectangle 7"/>
          <p:cNvSpPr>
            <a:spLocks noGrp="1" noChangeArrowheads="1"/>
          </p:cNvSpPr>
          <p:nvPr>
            <p:ph type="sldNum" sz="quarter" idx="5"/>
          </p:nvPr>
        </p:nvSpPr>
        <p:spPr>
          <a:ln/>
        </p:spPr>
        <p:txBody>
          <a:bodyPr/>
          <a:lstStyle/>
          <a:p>
            <a:fld id="{86386BC4-79CF-4D52-B170-D791491FDC8A}" type="slidenum">
              <a:rPr lang="en-US" altLang="en-US"/>
              <a:pPr/>
              <a:t>34</a:t>
            </a:fld>
            <a:endParaRPr lang="en-US" altLang="en-US"/>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765787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Interpersonal Psychotherapy for Depression</a:t>
            </a:r>
          </a:p>
        </p:txBody>
      </p:sp>
      <p:sp>
        <p:nvSpPr>
          <p:cNvPr id="6" name="Rectangle 6"/>
          <p:cNvSpPr>
            <a:spLocks noGrp="1" noChangeArrowheads="1"/>
          </p:cNvSpPr>
          <p:nvPr>
            <p:ph type="ftr" sz="quarter" idx="4"/>
          </p:nvPr>
        </p:nvSpPr>
        <p:spPr>
          <a:ln/>
        </p:spPr>
        <p:txBody>
          <a:bodyPr/>
          <a:lstStyle/>
          <a:p>
            <a:r>
              <a:rPr lang="en-US" altLang="en-US"/>
              <a:t>Bob Hill, Ph.D., Psychology, Appalachain State University</a:t>
            </a:r>
          </a:p>
        </p:txBody>
      </p:sp>
      <p:sp>
        <p:nvSpPr>
          <p:cNvPr id="7" name="Rectangle 7"/>
          <p:cNvSpPr>
            <a:spLocks noGrp="1" noChangeArrowheads="1"/>
          </p:cNvSpPr>
          <p:nvPr>
            <p:ph type="sldNum" sz="quarter" idx="5"/>
          </p:nvPr>
        </p:nvSpPr>
        <p:spPr>
          <a:ln/>
        </p:spPr>
        <p:txBody>
          <a:bodyPr/>
          <a:lstStyle/>
          <a:p>
            <a:fld id="{24A395F4-3C77-4C86-8C10-C27F15DF6D31}" type="slidenum">
              <a:rPr lang="en-US" altLang="en-US"/>
              <a:pPr/>
              <a:t>35</a:t>
            </a:fld>
            <a:endParaRPr lang="en-US" altLang="en-US"/>
          </a:p>
        </p:txBody>
      </p:sp>
      <p:sp>
        <p:nvSpPr>
          <p:cNvPr id="36866" name="Rectangle 2"/>
          <p:cNvSpPr>
            <a:spLocks noGrp="1" noRot="1" noChangeAspect="1" noChangeArrowheads="1" noTextEdit="1"/>
          </p:cNvSpPr>
          <p:nvPr>
            <p:ph type="sldImg"/>
          </p:nvPr>
        </p:nvSpPr>
        <p:spPr>
          <a:ln cap="flat"/>
        </p:spPr>
      </p:sp>
      <p:sp>
        <p:nvSpPr>
          <p:cNvPr id="36867"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664904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76AFE-B11D-45CA-9653-AB8492951F63}" type="slidenum">
              <a:rPr lang="en-US" altLang="en-US"/>
              <a:pPr/>
              <a:t>36</a:t>
            </a:fld>
            <a:endParaRPr lang="en-US" altLang="en-US"/>
          </a:p>
        </p:txBody>
      </p:sp>
      <p:sp>
        <p:nvSpPr>
          <p:cNvPr id="139266" name="Rectangle 2"/>
          <p:cNvSpPr>
            <a:spLocks noGrp="1" noRot="1" noChangeAspect="1"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04715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b="1"/>
              <a:t>NOTES FOR PRESENTERS:</a:t>
            </a:r>
          </a:p>
          <a:p>
            <a:pPr>
              <a:lnSpc>
                <a:spcPct val="80000"/>
              </a:lnSpc>
            </a:pPr>
            <a:r>
              <a:rPr lang="en-US" altLang="en-US" b="1"/>
              <a:t>Key points to raise: </a:t>
            </a:r>
          </a:p>
          <a:p>
            <a:pPr>
              <a:lnSpc>
                <a:spcPct val="80000"/>
              </a:lnSpc>
            </a:pPr>
            <a:r>
              <a:rPr lang="en-GB" altLang="en-US"/>
              <a:t>This recommendation (and recommendation 1.4.2.1 in CG91) updates the recommendations on depression only in ‘Computerised cognitive behavioural therapy for depression and anxiety (review)’ (NICE technology appraisal 97)</a:t>
            </a:r>
            <a:endParaRPr lang="en-US" altLang="en-US"/>
          </a:p>
          <a:p>
            <a:pPr>
              <a:lnSpc>
                <a:spcPct val="80000"/>
              </a:lnSpc>
            </a:pPr>
            <a:r>
              <a:rPr lang="en-US" altLang="en-US" b="1"/>
              <a:t>Recommendation in full: </a:t>
            </a:r>
            <a:r>
              <a:rPr lang="en-US" altLang="en-US"/>
              <a:t>shown on slide  </a:t>
            </a:r>
            <a:r>
              <a:rPr lang="en-US" altLang="en-US" b="1"/>
              <a:t>(1.4.2.1)</a:t>
            </a:r>
          </a:p>
          <a:p>
            <a:pPr>
              <a:lnSpc>
                <a:spcPct val="80000"/>
              </a:lnSpc>
            </a:pPr>
            <a:endParaRPr lang="en-GB" altLang="en-US" b="1"/>
          </a:p>
          <a:p>
            <a:pPr>
              <a:lnSpc>
                <a:spcPct val="90000"/>
              </a:lnSpc>
            </a:pPr>
            <a:r>
              <a:rPr lang="en-GB" altLang="en-US" b="1"/>
              <a:t>Related recommendations: </a:t>
            </a:r>
            <a:r>
              <a:rPr lang="en-GB" altLang="en-US"/>
              <a:t>see 1.4.2.2 to 1.4.2.4 in the NICE guideline.</a:t>
            </a:r>
            <a:endParaRPr lang="en-GB" altLang="en-US" b="1"/>
          </a:p>
          <a:p>
            <a:pPr>
              <a:lnSpc>
                <a:spcPct val="90000"/>
              </a:lnSpc>
            </a:pPr>
            <a:r>
              <a:rPr lang="en-GB" altLang="en-US"/>
              <a:t>The related recommendations contain specifications for:</a:t>
            </a:r>
          </a:p>
          <a:p>
            <a:pPr>
              <a:lnSpc>
                <a:spcPct val="90000"/>
              </a:lnSpc>
              <a:buFontTx/>
              <a:buChar char="•"/>
            </a:pPr>
            <a:r>
              <a:rPr lang="en-GB" altLang="en-US"/>
              <a:t> Individual guided self-help programmes based on the principles of CBT (and including behavioural activation and problem-solving techniques) </a:t>
            </a:r>
          </a:p>
          <a:p>
            <a:pPr>
              <a:lnSpc>
                <a:spcPct val="90000"/>
              </a:lnSpc>
              <a:buFontTx/>
              <a:buChar char="•"/>
            </a:pPr>
            <a:r>
              <a:rPr lang="en-GB" altLang="en-US"/>
              <a:t> CCBT</a:t>
            </a:r>
          </a:p>
          <a:p>
            <a:pPr>
              <a:buFontTx/>
              <a:buChar char="•"/>
            </a:pPr>
            <a:r>
              <a:rPr lang="en-GB" altLang="en-US"/>
              <a:t> physical activity programmes.</a:t>
            </a:r>
          </a:p>
          <a:p>
            <a:pPr>
              <a:lnSpc>
                <a:spcPct val="90000"/>
              </a:lnSpc>
            </a:pPr>
            <a:endParaRPr lang="en-US" altLang="en-US"/>
          </a:p>
        </p:txBody>
      </p:sp>
    </p:spTree>
    <p:extLst>
      <p:ext uri="{BB962C8B-B14F-4D97-AF65-F5344CB8AC3E}">
        <p14:creationId xmlns:p14="http://schemas.microsoft.com/office/powerpoint/2010/main" val="63620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t>NOTES FOR PRESENTERS:</a:t>
            </a:r>
            <a:endParaRPr lang="en-US" altLang="en-US"/>
          </a:p>
          <a:p>
            <a:r>
              <a:rPr lang="en-GB" altLang="en-US" b="1"/>
              <a:t>Recommendation in full: </a:t>
            </a:r>
            <a:endParaRPr lang="en-GB" altLang="en-US"/>
          </a:p>
          <a:p>
            <a:r>
              <a:rPr lang="en-GB" altLang="en-US"/>
              <a:t>Do not use antidepressants routinely to treat persistent subthreshold depressive symptoms or mild depression because the risk–benefit ratio is poor, but consider them for people with: </a:t>
            </a:r>
          </a:p>
          <a:p>
            <a:r>
              <a:rPr lang="en-GB" altLang="en-US"/>
              <a:t>•a past history of moderate or severe depression or</a:t>
            </a:r>
          </a:p>
          <a:p>
            <a:r>
              <a:rPr lang="en-GB" altLang="en-US"/>
              <a:t>•initial presentation of subthreshold depressive symptoms that have been present for a long period (typically at least 2 years) or</a:t>
            </a:r>
          </a:p>
          <a:p>
            <a:r>
              <a:rPr lang="en-GB" altLang="en-US"/>
              <a:t>•subthreshold depressive symptoms or mild depression that persist(s) after other interventions. </a:t>
            </a:r>
            <a:r>
              <a:rPr lang="en-GB" altLang="en-US" b="1"/>
              <a:t>(1.4.4.1)</a:t>
            </a:r>
            <a:endParaRPr lang="en-US" altLang="en-US" b="1"/>
          </a:p>
          <a:p>
            <a:endParaRPr lang="en-US" altLang="en-US"/>
          </a:p>
          <a:p>
            <a:r>
              <a:rPr lang="en-US" altLang="en-US" b="1"/>
              <a:t>Related recommendation:</a:t>
            </a:r>
          </a:p>
          <a:p>
            <a:r>
              <a:rPr lang="en-GB" altLang="en-US"/>
              <a:t>Although there is evidence that St John’s wort may be of benefit in mild or moderate depression, practitioners should:</a:t>
            </a:r>
          </a:p>
          <a:p>
            <a:r>
              <a:rPr lang="en-GB" altLang="en-US"/>
              <a:t>•not prescribe or advise its use by people with depression because of uncertainty about appropriate doses, persistence of effect, variation in the nature of preparations and potential serious interactions with other drugs (including oral contraceptives, anticoagulants and anticonvulsants)</a:t>
            </a:r>
          </a:p>
          <a:p>
            <a:r>
              <a:rPr lang="en-GB" altLang="en-US"/>
              <a:t>•advise people with depression of the different potencies of the preparations available and of the potential serious interactions of St John’s wort with other drugs. </a:t>
            </a:r>
            <a:r>
              <a:rPr lang="en-GB" altLang="en-US" b="1"/>
              <a:t>(1.4.4.2)</a:t>
            </a:r>
          </a:p>
          <a:p>
            <a:r>
              <a:rPr lang="en-GB" altLang="en-US"/>
              <a:t> </a:t>
            </a:r>
          </a:p>
          <a:p>
            <a:endParaRPr lang="en-US" altLang="en-US" b="1"/>
          </a:p>
          <a:p>
            <a:pPr lvl="1"/>
            <a:endParaRPr lang="en-US" altLang="en-US"/>
          </a:p>
          <a:p>
            <a:endParaRPr lang="en-GB" altLang="en-US"/>
          </a:p>
        </p:txBody>
      </p:sp>
    </p:spTree>
    <p:extLst>
      <p:ext uri="{BB962C8B-B14F-4D97-AF65-F5344CB8AC3E}">
        <p14:creationId xmlns:p14="http://schemas.microsoft.com/office/powerpoint/2010/main" val="372285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CFC2B-03D7-4F67-9D1A-09ABCCAB7900}" type="slidenum">
              <a:rPr lang="en-US" altLang="en-US"/>
              <a:pPr/>
              <a:t>9</a:t>
            </a:fld>
            <a:endParaRPr lang="en-US" altLang="en-US"/>
          </a:p>
        </p:txBody>
      </p:sp>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53026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55063-6D96-47A0-B63B-6EB060B44CC4}" type="slidenum">
              <a:rPr lang="en-US" altLang="en-US"/>
              <a:pPr/>
              <a:t>10</a:t>
            </a:fld>
            <a:endParaRPr lang="en-US" altLang="en-US"/>
          </a:p>
        </p:txBody>
      </p:sp>
      <p:sp>
        <p:nvSpPr>
          <p:cNvPr id="43010" name="Rectangle 2"/>
          <p:cNvSpPr>
            <a:spLocks noGrp="1" noRot="1" noChangeAspect="1" noChangeArrowheads="1" noTextEdit="1"/>
          </p:cNvSpPr>
          <p:nvPr>
            <p:ph type="sldImg"/>
          </p:nvPr>
        </p:nvSpPr>
        <p:spPr>
          <a:xfrm>
            <a:off x="1150938" y="692150"/>
            <a:ext cx="4556125" cy="3416300"/>
          </a:xfrm>
          <a:ln/>
        </p:spPr>
      </p:sp>
      <p:sp>
        <p:nvSpPr>
          <p:cNvPr id="4301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56193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6D721-8E05-4BA2-B497-EC337F37D36F}" type="slidenum">
              <a:rPr lang="en-US" altLang="en-US"/>
              <a:pPr/>
              <a:t>11</a:t>
            </a:fld>
            <a:endParaRPr lang="en-US" altLang="en-US"/>
          </a:p>
        </p:txBody>
      </p:sp>
      <p:sp>
        <p:nvSpPr>
          <p:cNvPr id="51202" name="Rectangle 2"/>
          <p:cNvSpPr>
            <a:spLocks noGrp="1" noRot="1" noChangeAspect="1"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244058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89764-0D33-4EFB-96C9-94631A904C32}" type="slidenum">
              <a:rPr lang="en-US" altLang="en-US"/>
              <a:pPr/>
              <a:t>12</a:t>
            </a:fld>
            <a:endParaRPr lang="en-US" altLang="en-US"/>
          </a:p>
        </p:txBody>
      </p:sp>
      <p:sp>
        <p:nvSpPr>
          <p:cNvPr id="53250" name="Rectangle 2"/>
          <p:cNvSpPr>
            <a:spLocks noGrp="1" noRot="1" noChangeAspect="1" noChangeArrowheads="1" noTextEdit="1"/>
          </p:cNvSpPr>
          <p:nvPr>
            <p:ph type="sldImg"/>
          </p:nvPr>
        </p:nvSpPr>
        <p:spPr>
          <a:xfrm>
            <a:off x="1150938" y="692150"/>
            <a:ext cx="4556125" cy="3416300"/>
          </a:xfrm>
          <a:ln/>
        </p:spPr>
      </p:sp>
      <p:sp>
        <p:nvSpPr>
          <p:cNvPr id="5325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61080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EF94DE-D054-456C-BDAB-A34A0C1E9610}" type="datetimeFigureOut">
              <a:rPr lang="en-GB" smtClean="0"/>
              <a:t>29/06/2020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511A6D-94C2-4F58-A544-666DEF93BEC6}" type="slidenum">
              <a:rPr lang="en-GB" smtClean="0"/>
              <a:t>‹#›</a:t>
            </a:fld>
            <a:endParaRPr lang="en-GB"/>
          </a:p>
        </p:txBody>
      </p:sp>
    </p:spTree>
    <p:extLst>
      <p:ext uri="{BB962C8B-B14F-4D97-AF65-F5344CB8AC3E}">
        <p14:creationId xmlns:p14="http://schemas.microsoft.com/office/powerpoint/2010/main" val="1258381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FEF94DE-D054-456C-BDAB-A34A0C1E9610}" type="datetimeFigureOut">
              <a:rPr lang="en-GB" smtClean="0"/>
              <a:t>29/06/2020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7511A6D-94C2-4F58-A544-666DEF93BEC6}" type="slidenum">
              <a:rPr lang="en-GB" smtClean="0"/>
              <a:t>‹#›</a:t>
            </a:fld>
            <a:endParaRPr lang="en-GB"/>
          </a:p>
        </p:txBody>
      </p:sp>
    </p:spTree>
    <p:extLst>
      <p:ext uri="{BB962C8B-B14F-4D97-AF65-F5344CB8AC3E}">
        <p14:creationId xmlns:p14="http://schemas.microsoft.com/office/powerpoint/2010/main" val="319617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nice.org.uk/cg90"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a:solidFill>
                  <a:srgbClr val="A00054"/>
                </a:solidFill>
              </a:rPr>
              <a:t>General Adult</a:t>
            </a:r>
          </a:p>
        </p:txBody>
      </p:sp>
      <p:sp>
        <p:nvSpPr>
          <p:cNvPr id="2" name="TextBox 1"/>
          <p:cNvSpPr txBox="1"/>
          <p:nvPr/>
        </p:nvSpPr>
        <p:spPr>
          <a:xfrm>
            <a:off x="725714" y="3120571"/>
            <a:ext cx="7613424" cy="1754327"/>
          </a:xfrm>
          <a:prstGeom prst="rect">
            <a:avLst/>
          </a:prstGeom>
          <a:noFill/>
        </p:spPr>
        <p:txBody>
          <a:bodyPr wrap="square" rtlCol="0">
            <a:spAutoFit/>
          </a:bodyPr>
          <a:lstStyle/>
          <a:p>
            <a:pPr algn="ctr"/>
            <a:r>
              <a:rPr lang="en-US" sz="3600" b="1" dirty="0">
                <a:solidFill>
                  <a:srgbClr val="A00054"/>
                </a:solidFill>
              </a:rPr>
              <a:t>Depression 3</a:t>
            </a:r>
          </a:p>
          <a:p>
            <a:pPr algn="ctr"/>
            <a:r>
              <a:rPr lang="en-US" sz="3600" b="1" dirty="0">
                <a:solidFill>
                  <a:srgbClr val="A00054"/>
                </a:solidFill>
              </a:rPr>
              <a:t>(Semester 3)</a:t>
            </a:r>
          </a:p>
          <a:p>
            <a:pPr algn="ctr"/>
            <a:endParaRPr lang="en-US" b="1" dirty="0">
              <a:solidFill>
                <a:srgbClr val="A00054"/>
              </a:solidFill>
            </a:endParaRPr>
          </a:p>
          <a:p>
            <a:pPr algn="ctr"/>
            <a:endParaRPr lang="en-US"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869925052"/>
              </p:ext>
            </p:extLst>
          </p:nvPr>
        </p:nvGraphicFramePr>
        <p:xfrm>
          <a:off x="3048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6" name="Rectangle 2"/>
          <p:cNvSpPr>
            <a:spLocks noGrp="1" noChangeArrowheads="1"/>
          </p:cNvSpPr>
          <p:nvPr>
            <p:ph type="title"/>
          </p:nvPr>
        </p:nvSpPr>
        <p:spPr>
          <a:xfrm>
            <a:off x="457200" y="889000"/>
            <a:ext cx="8229600" cy="528638"/>
          </a:xfrm>
        </p:spPr>
        <p:txBody>
          <a:bodyPr>
            <a:normAutofit fontScale="90000"/>
          </a:bodyPr>
          <a:lstStyle/>
          <a:p>
            <a:pPr algn="l"/>
            <a:r>
              <a:rPr lang="en-US" altLang="en-US" sz="3600" b="1" dirty="0">
                <a:solidFill>
                  <a:srgbClr val="E28C05"/>
                </a:solidFill>
              </a:rPr>
              <a:t>Tricyclic Antidepressants (TCAs)</a:t>
            </a:r>
          </a:p>
        </p:txBody>
      </p:sp>
    </p:spTree>
    <p:extLst>
      <p:ext uri="{BB962C8B-B14F-4D97-AF65-F5344CB8AC3E}">
        <p14:creationId xmlns:p14="http://schemas.microsoft.com/office/powerpoint/2010/main" val="32716032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2336799"/>
            <a:ext cx="5469467" cy="3467630"/>
          </a:xfrm>
        </p:spPr>
        <p:txBody>
          <a:bodyPr/>
          <a:lstStyle/>
          <a:p>
            <a:pPr>
              <a:buClr>
                <a:srgbClr val="063DE8"/>
              </a:buClr>
              <a:buFont typeface="Wingdings" charset="2"/>
              <a:buChar char="§"/>
            </a:pPr>
            <a:r>
              <a:rPr lang="en-US" altLang="en-US" sz="2400" dirty="0"/>
              <a:t>Inhibit monoamine uptake (NE and 5-HT)</a:t>
            </a:r>
          </a:p>
          <a:p>
            <a:pPr>
              <a:buClr>
                <a:srgbClr val="063DE8"/>
              </a:buClr>
              <a:buFont typeface="Wingdings" charset="2"/>
              <a:buChar char="§"/>
            </a:pPr>
            <a:endParaRPr lang="en-US" altLang="en-US" sz="2400" dirty="0"/>
          </a:p>
          <a:p>
            <a:pPr>
              <a:buClr>
                <a:srgbClr val="063DE8"/>
              </a:buClr>
              <a:buFont typeface="Wingdings" charset="2"/>
              <a:buChar char="§"/>
            </a:pPr>
            <a:r>
              <a:rPr lang="en-US" altLang="en-US" sz="2400" dirty="0"/>
              <a:t>Muscarinic cholinergic antagonism</a:t>
            </a:r>
          </a:p>
          <a:p>
            <a:pPr>
              <a:buClr>
                <a:srgbClr val="063DE8"/>
              </a:buClr>
              <a:buFont typeface="Wingdings" charset="2"/>
              <a:buChar char="§"/>
            </a:pPr>
            <a:endParaRPr lang="en-US" altLang="en-US" sz="2400" dirty="0"/>
          </a:p>
          <a:p>
            <a:pPr>
              <a:buClr>
                <a:srgbClr val="063DE8"/>
              </a:buClr>
              <a:buFont typeface="Wingdings" charset="2"/>
              <a:buChar char="§"/>
            </a:pPr>
            <a:r>
              <a:rPr lang="en-US" altLang="en-US" sz="2400" dirty="0"/>
              <a:t>H</a:t>
            </a:r>
            <a:r>
              <a:rPr lang="en-US" altLang="en-US" sz="2400" baseline="-25000" dirty="0"/>
              <a:t>1</a:t>
            </a:r>
            <a:r>
              <a:rPr lang="en-US" altLang="en-US" sz="2400" dirty="0"/>
              <a:t> histamine antagonism</a:t>
            </a:r>
          </a:p>
          <a:p>
            <a:pPr>
              <a:buClr>
                <a:srgbClr val="063DE8"/>
              </a:buClr>
              <a:buFont typeface="Wingdings" charset="2"/>
              <a:buChar char="§"/>
            </a:pPr>
            <a:endParaRPr lang="en-US" altLang="en-US" sz="2400" dirty="0"/>
          </a:p>
          <a:p>
            <a:pPr>
              <a:buClr>
                <a:srgbClr val="063DE8"/>
              </a:buClr>
              <a:buFont typeface="Wingdings" charset="2"/>
              <a:buChar char="§"/>
            </a:pPr>
            <a:r>
              <a:rPr lang="en-US" altLang="en-US" sz="2400" dirty="0">
                <a:sym typeface="Symbol" pitchFamily="18" charset="2"/>
              </a:rPr>
              <a:t></a:t>
            </a:r>
            <a:r>
              <a:rPr lang="en-US" altLang="en-US" sz="2400" baseline="-25000" dirty="0">
                <a:sym typeface="Symbol" pitchFamily="18" charset="2"/>
              </a:rPr>
              <a:t>1</a:t>
            </a:r>
            <a:r>
              <a:rPr lang="en-US" altLang="en-US" sz="2400" dirty="0">
                <a:sym typeface="Symbol" pitchFamily="18" charset="2"/>
              </a:rPr>
              <a:t>-adrenergic antagonism</a:t>
            </a:r>
            <a:endParaRPr lang="en-US" altLang="en-US" sz="2400" dirty="0"/>
          </a:p>
        </p:txBody>
      </p:sp>
      <p:sp>
        <p:nvSpPr>
          <p:cNvPr id="50178" name="Rectangle 2"/>
          <p:cNvSpPr>
            <a:spLocks noGrp="1" noChangeArrowheads="1"/>
          </p:cNvSpPr>
          <p:nvPr>
            <p:ph type="title"/>
          </p:nvPr>
        </p:nvSpPr>
        <p:spPr>
          <a:xfrm>
            <a:off x="457200" y="1625600"/>
            <a:ext cx="8229600" cy="1143000"/>
          </a:xfrm>
        </p:spPr>
        <p:txBody>
          <a:bodyPr/>
          <a:lstStyle/>
          <a:p>
            <a:pPr algn="l"/>
            <a:r>
              <a:rPr lang="en-US" altLang="en-US" sz="2400" b="1" dirty="0">
                <a:solidFill>
                  <a:srgbClr val="A00054"/>
                </a:solidFill>
              </a:rPr>
              <a:t>Neuropharmacology</a:t>
            </a:r>
          </a:p>
        </p:txBody>
      </p:sp>
      <p:sp>
        <p:nvSpPr>
          <p:cNvPr id="4" name="Rectangle 2"/>
          <p:cNvSpPr txBox="1">
            <a:spLocks noChangeArrowheads="1"/>
          </p:cNvSpPr>
          <p:nvPr/>
        </p:nvSpPr>
        <p:spPr>
          <a:xfrm>
            <a:off x="457200" y="1019705"/>
            <a:ext cx="8229600" cy="528638"/>
          </a:xfrm>
          <a:prstGeom prst="rect">
            <a:avLst/>
          </a:prstGeom>
        </p:spPr>
        <p:txBody>
          <a:bodyPr>
            <a:normAutofit fontScale="90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lgn="l"/>
            <a:r>
              <a:rPr lang="en-US" altLang="en-US" sz="3600" b="1">
                <a:solidFill>
                  <a:srgbClr val="E28C05"/>
                </a:solidFill>
              </a:rPr>
              <a:t>Tricyclic Antidepressants (TCAs)</a:t>
            </a:r>
            <a:endParaRPr lang="en-US" altLang="en-US" sz="3600" b="1" dirty="0">
              <a:solidFill>
                <a:srgbClr val="E28C05"/>
              </a:solidFill>
            </a:endParaRPr>
          </a:p>
        </p:txBody>
      </p:sp>
      <p:sp>
        <p:nvSpPr>
          <p:cNvPr id="2" name="TextBox 1"/>
          <p:cNvSpPr txBox="1"/>
          <p:nvPr/>
        </p:nvSpPr>
        <p:spPr>
          <a:xfrm>
            <a:off x="6256867" y="1659466"/>
            <a:ext cx="2429933" cy="3508653"/>
          </a:xfrm>
          <a:prstGeom prst="rect">
            <a:avLst/>
          </a:prstGeom>
          <a:noFill/>
        </p:spPr>
        <p:txBody>
          <a:bodyPr wrap="square" rtlCol="0">
            <a:spAutoFit/>
          </a:bodyPr>
          <a:lstStyle/>
          <a:p>
            <a:r>
              <a:rPr lang="en-US" sz="2400" b="1" dirty="0">
                <a:solidFill>
                  <a:srgbClr val="A00054"/>
                </a:solidFill>
              </a:rPr>
              <a:t>Side effects</a:t>
            </a:r>
          </a:p>
          <a:p>
            <a:endParaRPr lang="en-US" dirty="0"/>
          </a:p>
          <a:p>
            <a:pPr marL="285750" indent="-285750">
              <a:buClr>
                <a:srgbClr val="063DE8"/>
              </a:buClr>
              <a:buFont typeface="Arial"/>
              <a:buChar char="•"/>
            </a:pPr>
            <a:r>
              <a:rPr lang="en-US" altLang="en-US" dirty="0"/>
              <a:t>Dry mouth</a:t>
            </a:r>
          </a:p>
          <a:p>
            <a:pPr marL="285750" indent="-285750">
              <a:buClr>
                <a:srgbClr val="063DE8"/>
              </a:buClr>
              <a:buFont typeface="Arial"/>
              <a:buChar char="•"/>
            </a:pPr>
            <a:r>
              <a:rPr lang="en-US" altLang="en-US" dirty="0"/>
              <a:t>Constipation</a:t>
            </a:r>
          </a:p>
          <a:p>
            <a:pPr marL="285750" indent="-285750">
              <a:buClr>
                <a:srgbClr val="063DE8"/>
              </a:buClr>
              <a:buFont typeface="Arial"/>
              <a:buChar char="•"/>
            </a:pPr>
            <a:r>
              <a:rPr lang="en-US" altLang="en-US" dirty="0"/>
              <a:t>Dizziness</a:t>
            </a:r>
          </a:p>
          <a:p>
            <a:pPr marL="285750" indent="-285750">
              <a:buClr>
                <a:srgbClr val="063DE8"/>
              </a:buClr>
              <a:buFont typeface="Arial"/>
              <a:buChar char="•"/>
            </a:pPr>
            <a:r>
              <a:rPr lang="en-US" altLang="en-US" dirty="0"/>
              <a:t>Tachycardia</a:t>
            </a:r>
          </a:p>
          <a:p>
            <a:pPr marL="285750" indent="-285750">
              <a:buClr>
                <a:srgbClr val="063DE8"/>
              </a:buClr>
              <a:buFont typeface="Arial"/>
              <a:buChar char="•"/>
            </a:pPr>
            <a:r>
              <a:rPr lang="en-US" altLang="en-US" dirty="0"/>
              <a:t>Urinary retention</a:t>
            </a:r>
          </a:p>
          <a:p>
            <a:pPr marL="285750" indent="-285750">
              <a:buClr>
                <a:srgbClr val="063DE8"/>
              </a:buClr>
              <a:buFont typeface="Arial"/>
              <a:buChar char="•"/>
            </a:pPr>
            <a:r>
              <a:rPr lang="en-US" altLang="en-US" dirty="0"/>
              <a:t>Impaired sexual function</a:t>
            </a:r>
          </a:p>
          <a:p>
            <a:pPr marL="285750" indent="-285750">
              <a:buClr>
                <a:srgbClr val="063DE8"/>
              </a:buClr>
              <a:buFont typeface="Arial"/>
              <a:buChar char="•"/>
            </a:pPr>
            <a:r>
              <a:rPr lang="en-US" altLang="en-US" dirty="0"/>
              <a:t>Orthostatic hypotension</a:t>
            </a:r>
          </a:p>
          <a:p>
            <a:endParaRPr lang="en-US" dirty="0"/>
          </a:p>
        </p:txBody>
      </p:sp>
    </p:spTree>
    <p:extLst>
      <p:ext uri="{BB962C8B-B14F-4D97-AF65-F5344CB8AC3E}">
        <p14:creationId xmlns:p14="http://schemas.microsoft.com/office/powerpoint/2010/main" val="32389485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944084"/>
            <a:ext cx="8229600" cy="528638"/>
          </a:xfrm>
          <a:prstGeom prst="rect">
            <a:avLst/>
          </a:prstGeom>
        </p:spPr>
        <p:txBody>
          <a:bodyPr>
            <a:normAutofit fontScale="90000" lnSpcReduction="20000"/>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lgn="l"/>
            <a:r>
              <a:rPr lang="en-US" altLang="en-US" sz="3600" b="1" dirty="0">
                <a:solidFill>
                  <a:srgbClr val="E28C05"/>
                </a:solidFill>
              </a:rPr>
              <a:t>Tricyclic Antidepressants (TCAs)</a:t>
            </a:r>
          </a:p>
        </p:txBody>
      </p:sp>
      <p:sp>
        <p:nvSpPr>
          <p:cNvPr id="5" name="Rectangle 2"/>
          <p:cNvSpPr txBox="1">
            <a:spLocks noChangeArrowheads="1"/>
          </p:cNvSpPr>
          <p:nvPr/>
        </p:nvSpPr>
        <p:spPr>
          <a:xfrm>
            <a:off x="381000" y="3830638"/>
            <a:ext cx="8229600" cy="37253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lgn="l"/>
            <a:r>
              <a:rPr lang="en-US" altLang="en-US" sz="2400" dirty="0">
                <a:solidFill>
                  <a:srgbClr val="A00054"/>
                </a:solidFill>
                <a:latin typeface="+mn-lt"/>
              </a:rPr>
              <a:t>Complications</a:t>
            </a:r>
          </a:p>
          <a:p>
            <a:pPr marL="342900" indent="-342900" algn="l">
              <a:buClr>
                <a:srgbClr val="063DE8"/>
              </a:buClr>
              <a:buFont typeface="Arial"/>
              <a:buChar char="•"/>
            </a:pPr>
            <a:r>
              <a:rPr lang="en-US" altLang="en-US" sz="2000" dirty="0">
                <a:latin typeface="+mn-lt"/>
              </a:rPr>
              <a:t>Cardiotoxicity: resulting from combination of:</a:t>
            </a:r>
          </a:p>
          <a:p>
            <a:pPr marL="800100" lvl="1" indent="-342900" algn="l">
              <a:buClr>
                <a:schemeClr val="hlink"/>
              </a:buClr>
              <a:buFont typeface="Arial"/>
              <a:buChar char="•"/>
            </a:pPr>
            <a:r>
              <a:rPr lang="en-US" altLang="en-US" sz="2000" dirty="0">
                <a:latin typeface="+mn-lt"/>
              </a:rPr>
              <a:t>Conduction defects, arrhythmias</a:t>
            </a:r>
          </a:p>
          <a:p>
            <a:pPr marL="342900" indent="-342900" algn="l">
              <a:buClr>
                <a:srgbClr val="063DE8"/>
              </a:buClr>
              <a:buFont typeface="Arial"/>
              <a:buChar char="•"/>
            </a:pPr>
            <a:r>
              <a:rPr lang="en-US" altLang="en-US" sz="2000" dirty="0">
                <a:latin typeface="+mn-lt"/>
              </a:rPr>
              <a:t>Delirium</a:t>
            </a:r>
          </a:p>
          <a:p>
            <a:pPr marL="342900" indent="-342900" algn="l">
              <a:buClr>
                <a:srgbClr val="063DE8"/>
              </a:buClr>
              <a:buFont typeface="Arial"/>
              <a:buChar char="•"/>
            </a:pPr>
            <a:r>
              <a:rPr lang="en-US" altLang="en-US" sz="2000" dirty="0">
                <a:latin typeface="+mn-lt"/>
              </a:rPr>
              <a:t>Potentiation of effects of other sedating drugs</a:t>
            </a:r>
          </a:p>
          <a:p>
            <a:pPr algn="l"/>
            <a:endParaRPr lang="en-US" altLang="en-US" sz="2400" dirty="0">
              <a:solidFill>
                <a:srgbClr val="A00054"/>
              </a:solidFill>
              <a:latin typeface="+mn-lt"/>
            </a:endParaRPr>
          </a:p>
          <a:p>
            <a:pPr algn="l"/>
            <a:r>
              <a:rPr lang="en-US" altLang="en-US" sz="2400" dirty="0">
                <a:latin typeface="+mn-lt"/>
              </a:rPr>
              <a:t> </a:t>
            </a:r>
          </a:p>
        </p:txBody>
      </p:sp>
      <p:sp>
        <p:nvSpPr>
          <p:cNvPr id="3" name="Rectangle 2"/>
          <p:cNvSpPr/>
          <p:nvPr/>
        </p:nvSpPr>
        <p:spPr>
          <a:xfrm>
            <a:off x="381000" y="1438855"/>
            <a:ext cx="8305800" cy="2000548"/>
          </a:xfrm>
          <a:prstGeom prst="rect">
            <a:avLst/>
          </a:prstGeom>
        </p:spPr>
        <p:txBody>
          <a:bodyPr wrap="square">
            <a:spAutoFit/>
          </a:bodyPr>
          <a:lstStyle/>
          <a:p>
            <a:r>
              <a:rPr lang="en-US" altLang="en-US" sz="2400" dirty="0">
                <a:solidFill>
                  <a:srgbClr val="A00054"/>
                </a:solidFill>
              </a:rPr>
              <a:t>Contraindications</a:t>
            </a:r>
          </a:p>
          <a:p>
            <a:pPr marL="342900" indent="-342900">
              <a:buClr>
                <a:srgbClr val="063DE8"/>
              </a:buClr>
              <a:buFont typeface="Arial"/>
              <a:buChar char="•"/>
            </a:pPr>
            <a:r>
              <a:rPr lang="en-US" altLang="en-US" sz="2000" dirty="0"/>
              <a:t>QTc greater than 450 </a:t>
            </a:r>
            <a:r>
              <a:rPr lang="en-US" altLang="en-US" sz="2000" dirty="0" err="1"/>
              <a:t>msec</a:t>
            </a:r>
            <a:r>
              <a:rPr lang="en-US" altLang="en-US" sz="2000" dirty="0"/>
              <a:t> </a:t>
            </a:r>
          </a:p>
          <a:p>
            <a:pPr marL="342900" indent="-342900">
              <a:buClr>
                <a:srgbClr val="063DE8"/>
              </a:buClr>
              <a:buFont typeface="Arial"/>
              <a:buChar char="•"/>
            </a:pPr>
            <a:r>
              <a:rPr lang="en-US" altLang="en-US" sz="2000" dirty="0"/>
              <a:t>Conditions worsened by muscarinic blockade (</a:t>
            </a:r>
            <a:r>
              <a:rPr lang="en-US" altLang="en-US" sz="2000" dirty="0" err="1"/>
              <a:t>eg</a:t>
            </a:r>
            <a:r>
              <a:rPr lang="en-US" altLang="en-US" sz="2000" dirty="0"/>
              <a:t> myasthenia gravis, BPH)</a:t>
            </a:r>
          </a:p>
          <a:p>
            <a:pPr marL="342900" indent="-342900">
              <a:buClr>
                <a:srgbClr val="063DE8"/>
              </a:buClr>
              <a:buFont typeface="Arial"/>
              <a:buChar char="•"/>
            </a:pPr>
            <a:r>
              <a:rPr lang="en-US" altLang="en-US" sz="2000" dirty="0"/>
              <a:t>pre-existing orthostatic hypotension</a:t>
            </a:r>
          </a:p>
          <a:p>
            <a:pPr marL="342900" indent="-342900">
              <a:buClr>
                <a:srgbClr val="063DE8"/>
              </a:buClr>
              <a:buFont typeface="Arial"/>
              <a:buChar char="•"/>
            </a:pPr>
            <a:r>
              <a:rPr lang="en-US" altLang="en-US" sz="2000" dirty="0"/>
              <a:t>Seizure  disorder</a:t>
            </a:r>
          </a:p>
        </p:txBody>
      </p:sp>
    </p:spTree>
    <p:extLst>
      <p:ext uri="{BB962C8B-B14F-4D97-AF65-F5344CB8AC3E}">
        <p14:creationId xmlns:p14="http://schemas.microsoft.com/office/powerpoint/2010/main" val="8445959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539552" y="1556792"/>
            <a:ext cx="8071048" cy="4082008"/>
          </a:xfrm>
        </p:spPr>
        <p:txBody>
          <a:bodyPr>
            <a:normAutofit fontScale="92500"/>
          </a:bodyPr>
          <a:lstStyle/>
          <a:p>
            <a:pPr>
              <a:buFont typeface="Wingdings" pitchFamily="2" charset="2"/>
              <a:buNone/>
            </a:pPr>
            <a:endParaRPr lang="en-US" altLang="en-US" sz="4000" dirty="0"/>
          </a:p>
          <a:p>
            <a:pPr>
              <a:buClr>
                <a:srgbClr val="063DE8"/>
              </a:buClr>
              <a:buFont typeface="Arial"/>
              <a:buChar char="•"/>
            </a:pPr>
            <a:r>
              <a:rPr lang="en-US" altLang="en-US" sz="2400" dirty="0"/>
              <a:t>Irreversibly inhibit monoamine oxidase enzymes</a:t>
            </a:r>
          </a:p>
          <a:p>
            <a:pPr>
              <a:buClr>
                <a:srgbClr val="063DE8"/>
              </a:buClr>
              <a:buFont typeface="Arial"/>
              <a:buChar char="•"/>
            </a:pPr>
            <a:r>
              <a:rPr lang="en-US" altLang="en-US" sz="2400" dirty="0"/>
              <a:t>Effective for major depression, panic disorder, social phobia</a:t>
            </a:r>
          </a:p>
          <a:p>
            <a:pPr>
              <a:buClr>
                <a:srgbClr val="063DE8"/>
              </a:buClr>
              <a:buFont typeface="Arial"/>
              <a:buChar char="•"/>
            </a:pPr>
            <a:r>
              <a:rPr lang="en-US" altLang="en-US" sz="2400" dirty="0"/>
              <a:t>Drug  interactions and dietary restrictions limit use</a:t>
            </a:r>
          </a:p>
          <a:p>
            <a:pPr marL="0" indent="0">
              <a:buClr>
                <a:srgbClr val="063DE8"/>
              </a:buClr>
              <a:buNone/>
            </a:pPr>
            <a:endParaRPr lang="en-US" altLang="en-US" sz="2400" dirty="0"/>
          </a:p>
          <a:p>
            <a:pPr>
              <a:buClr>
                <a:srgbClr val="063DE8"/>
              </a:buClr>
              <a:buFont typeface="Arial"/>
              <a:buChar char="•"/>
            </a:pPr>
            <a:r>
              <a:rPr lang="en-US" altLang="en-US" sz="2400" dirty="0"/>
              <a:t>Occurs as two </a:t>
            </a:r>
            <a:r>
              <a:rPr lang="en-US" altLang="en-US" sz="2400" dirty="0" err="1"/>
              <a:t>isoenzymes</a:t>
            </a:r>
            <a:endParaRPr lang="en-US" altLang="en-US" sz="2400" dirty="0"/>
          </a:p>
          <a:p>
            <a:pPr lvl="2">
              <a:buClr>
                <a:schemeClr val="hlink"/>
              </a:buClr>
              <a:buFont typeface="Arial"/>
              <a:buChar char="•"/>
            </a:pPr>
            <a:r>
              <a:rPr lang="en-US" altLang="en-US" dirty="0"/>
              <a:t>MAO-A – Oxidizes norepinephrine, serotonin, </a:t>
            </a:r>
            <a:r>
              <a:rPr lang="en-US" altLang="en-US" dirty="0" err="1"/>
              <a:t>tyramine</a:t>
            </a:r>
            <a:endParaRPr lang="en-US" altLang="en-US" dirty="0"/>
          </a:p>
          <a:p>
            <a:pPr lvl="2">
              <a:buClr>
                <a:schemeClr val="hlink"/>
              </a:buClr>
              <a:buFont typeface="Arial"/>
              <a:buChar char="•"/>
            </a:pPr>
            <a:r>
              <a:rPr lang="en-US" altLang="en-US" dirty="0"/>
              <a:t>MAO-B - selective for dopamine metabolism</a:t>
            </a:r>
          </a:p>
          <a:p>
            <a:pPr>
              <a:buClr>
                <a:srgbClr val="063DE8"/>
              </a:buClr>
              <a:buFont typeface="Arial"/>
              <a:buChar char="•"/>
            </a:pPr>
            <a:endParaRPr lang="en-US" altLang="en-US" sz="2400" dirty="0"/>
          </a:p>
          <a:p>
            <a:endParaRPr lang="en-US" altLang="en-US" sz="4000" dirty="0"/>
          </a:p>
        </p:txBody>
      </p:sp>
      <p:sp>
        <p:nvSpPr>
          <p:cNvPr id="58370" name="Rectangle 2"/>
          <p:cNvSpPr>
            <a:spLocks noGrp="1" noChangeArrowheads="1"/>
          </p:cNvSpPr>
          <p:nvPr>
            <p:ph type="title"/>
          </p:nvPr>
        </p:nvSpPr>
        <p:spPr>
          <a:xfrm>
            <a:off x="203200" y="1299104"/>
            <a:ext cx="8788400" cy="1143000"/>
          </a:xfrm>
        </p:spPr>
        <p:txBody>
          <a:bodyPr>
            <a:noAutofit/>
          </a:bodyPr>
          <a:lstStyle/>
          <a:p>
            <a:pPr algn="l"/>
            <a:r>
              <a:rPr lang="en-US" altLang="en-US" sz="3600" b="1" dirty="0">
                <a:solidFill>
                  <a:srgbClr val="E28C05"/>
                </a:solidFill>
              </a:rPr>
              <a:t>Monoamine Oxidase Inhibitors (MAOIs)</a:t>
            </a:r>
          </a:p>
        </p:txBody>
      </p:sp>
    </p:spTree>
    <p:extLst>
      <p:ext uri="{BB962C8B-B14F-4D97-AF65-F5344CB8AC3E}">
        <p14:creationId xmlns:p14="http://schemas.microsoft.com/office/powerpoint/2010/main" val="22074316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330199" y="1693332"/>
            <a:ext cx="8204201" cy="3945467"/>
          </a:xfrm>
        </p:spPr>
        <p:txBody>
          <a:bodyPr>
            <a:normAutofit fontScale="92500" lnSpcReduction="20000"/>
          </a:bodyPr>
          <a:lstStyle/>
          <a:p>
            <a:pPr>
              <a:lnSpc>
                <a:spcPct val="90000"/>
              </a:lnSpc>
              <a:buClr>
                <a:srgbClr val="063DE8"/>
              </a:buClr>
            </a:pPr>
            <a:r>
              <a:rPr lang="en-US" altLang="en-US" sz="2400" dirty="0"/>
              <a:t>Increased stores of </a:t>
            </a:r>
            <a:r>
              <a:rPr lang="en-US" altLang="en-US" sz="2400" dirty="0" err="1"/>
              <a:t>catecholamines</a:t>
            </a:r>
            <a:r>
              <a:rPr lang="en-US" altLang="en-US" sz="2400" dirty="0"/>
              <a:t> sensitize patients to effects of </a:t>
            </a:r>
            <a:r>
              <a:rPr lang="en-US" altLang="en-US" sz="2400" dirty="0" err="1"/>
              <a:t>sympathomimetics</a:t>
            </a:r>
            <a:endParaRPr lang="en-US" altLang="en-US" sz="2400" dirty="0"/>
          </a:p>
          <a:p>
            <a:pPr marL="0" indent="0">
              <a:lnSpc>
                <a:spcPct val="90000"/>
              </a:lnSpc>
              <a:buClr>
                <a:srgbClr val="063DE8"/>
              </a:buClr>
              <a:buNone/>
            </a:pPr>
            <a:endParaRPr lang="en-US" altLang="en-US" sz="2400" dirty="0"/>
          </a:p>
          <a:p>
            <a:pPr>
              <a:lnSpc>
                <a:spcPct val="90000"/>
              </a:lnSpc>
              <a:buClr>
                <a:srgbClr val="063DE8"/>
              </a:buClr>
            </a:pPr>
            <a:r>
              <a:rPr lang="en-US" altLang="en-US" sz="2400" dirty="0"/>
              <a:t>Accumulation of </a:t>
            </a:r>
            <a:r>
              <a:rPr lang="en-US" altLang="en-US" sz="2400" dirty="0" err="1"/>
              <a:t>tyramine</a:t>
            </a:r>
            <a:r>
              <a:rPr lang="en-US" altLang="en-US" sz="2400" dirty="0"/>
              <a:t> (sympathomimetic) = high risk of hypertensive reactions to dietary </a:t>
            </a:r>
            <a:r>
              <a:rPr lang="en-US" altLang="en-US" sz="2400" dirty="0" err="1"/>
              <a:t>tyramine</a:t>
            </a:r>
            <a:endParaRPr lang="en-US" altLang="en-US" sz="2400" dirty="0"/>
          </a:p>
          <a:p>
            <a:pPr lvl="1">
              <a:lnSpc>
                <a:spcPct val="90000"/>
              </a:lnSpc>
              <a:buClr>
                <a:schemeClr val="hlink"/>
              </a:buClr>
            </a:pPr>
            <a:r>
              <a:rPr lang="en-US" altLang="en-US" sz="2400" dirty="0"/>
              <a:t>requires dietary restrictions</a:t>
            </a:r>
          </a:p>
          <a:p>
            <a:pPr marL="457200" lvl="1" indent="0">
              <a:lnSpc>
                <a:spcPct val="90000"/>
              </a:lnSpc>
              <a:buClr>
                <a:schemeClr val="hlink"/>
              </a:buClr>
              <a:buNone/>
            </a:pPr>
            <a:endParaRPr lang="en-US" altLang="en-US" sz="2400" dirty="0"/>
          </a:p>
          <a:p>
            <a:pPr>
              <a:lnSpc>
                <a:spcPct val="90000"/>
              </a:lnSpc>
              <a:buClr>
                <a:srgbClr val="063DE8"/>
              </a:buClr>
            </a:pPr>
            <a:r>
              <a:rPr lang="en-US" altLang="en-US" sz="2400" dirty="0"/>
              <a:t>Interactions with other sympathomimetic drugs</a:t>
            </a:r>
          </a:p>
          <a:p>
            <a:pPr lvl="1">
              <a:lnSpc>
                <a:spcPct val="90000"/>
              </a:lnSpc>
              <a:buClr>
                <a:schemeClr val="hlink"/>
              </a:buClr>
            </a:pPr>
            <a:r>
              <a:rPr lang="en-US" altLang="en-US" sz="2400" dirty="0"/>
              <a:t>Antidepressants</a:t>
            </a:r>
          </a:p>
          <a:p>
            <a:pPr lvl="1">
              <a:lnSpc>
                <a:spcPct val="90000"/>
              </a:lnSpc>
              <a:buClr>
                <a:schemeClr val="hlink"/>
              </a:buClr>
            </a:pPr>
            <a:r>
              <a:rPr lang="en-US" altLang="en-US" sz="2400" dirty="0"/>
              <a:t>OTC cold remedies</a:t>
            </a:r>
          </a:p>
          <a:p>
            <a:pPr lvl="2">
              <a:lnSpc>
                <a:spcPct val="90000"/>
              </a:lnSpc>
              <a:buClr>
                <a:srgbClr val="00FF00"/>
              </a:buClr>
            </a:pPr>
            <a:r>
              <a:rPr lang="en-US" altLang="en-US" dirty="0"/>
              <a:t>phenylpropanolamine</a:t>
            </a:r>
          </a:p>
          <a:p>
            <a:pPr lvl="1">
              <a:lnSpc>
                <a:spcPct val="90000"/>
              </a:lnSpc>
              <a:buClr>
                <a:schemeClr val="hlink"/>
              </a:buClr>
            </a:pPr>
            <a:r>
              <a:rPr lang="en-US" altLang="en-US" sz="2400" dirty="0" err="1"/>
              <a:t>Meperidine</a:t>
            </a:r>
            <a:endParaRPr lang="en-US" altLang="en-US" sz="2400" dirty="0"/>
          </a:p>
          <a:p>
            <a:pPr lvl="1">
              <a:lnSpc>
                <a:spcPct val="90000"/>
              </a:lnSpc>
              <a:buClr>
                <a:schemeClr val="hlink"/>
              </a:buClr>
            </a:pPr>
            <a:r>
              <a:rPr lang="en-US" altLang="en-US" sz="2400" dirty="0"/>
              <a:t>L-dopa </a:t>
            </a:r>
          </a:p>
          <a:p>
            <a:pPr>
              <a:lnSpc>
                <a:spcPct val="90000"/>
              </a:lnSpc>
              <a:buFont typeface="Wingdings" pitchFamily="2" charset="2"/>
              <a:buNone/>
            </a:pPr>
            <a:endParaRPr lang="en-US" altLang="en-US" sz="2400" dirty="0"/>
          </a:p>
        </p:txBody>
      </p:sp>
      <p:sp>
        <p:nvSpPr>
          <p:cNvPr id="62466" name="Rectangle 2"/>
          <p:cNvSpPr>
            <a:spLocks noGrp="1" noChangeArrowheads="1"/>
          </p:cNvSpPr>
          <p:nvPr>
            <p:ph type="title"/>
          </p:nvPr>
        </p:nvSpPr>
        <p:spPr>
          <a:xfrm>
            <a:off x="330199" y="914400"/>
            <a:ext cx="8551333" cy="1219200"/>
          </a:xfrm>
        </p:spPr>
        <p:txBody>
          <a:bodyPr/>
          <a:lstStyle/>
          <a:p>
            <a:pPr algn="l"/>
            <a:r>
              <a:rPr lang="en-US" altLang="en-US" sz="3600" b="1" dirty="0">
                <a:solidFill>
                  <a:srgbClr val="A00054"/>
                </a:solidFill>
              </a:rPr>
              <a:t>MAOIs - Dietary and Drug Interactions</a:t>
            </a:r>
          </a:p>
        </p:txBody>
      </p:sp>
    </p:spTree>
    <p:extLst>
      <p:ext uri="{BB962C8B-B14F-4D97-AF65-F5344CB8AC3E}">
        <p14:creationId xmlns:p14="http://schemas.microsoft.com/office/powerpoint/2010/main" val="6896290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685800" y="1693332"/>
            <a:ext cx="7772400" cy="3793067"/>
          </a:xfrm>
        </p:spPr>
        <p:txBody>
          <a:bodyPr>
            <a:normAutofit fontScale="92500" lnSpcReduction="10000"/>
          </a:bodyPr>
          <a:lstStyle/>
          <a:p>
            <a:pPr>
              <a:lnSpc>
                <a:spcPct val="80000"/>
              </a:lnSpc>
              <a:buClr>
                <a:srgbClr val="063DE8"/>
              </a:buClr>
              <a:buFont typeface="Arial"/>
              <a:buChar char="•"/>
            </a:pPr>
            <a:r>
              <a:rPr lang="en-US" altLang="en-US" sz="2400" dirty="0"/>
              <a:t>Irreversible, non-selective MAOIs</a:t>
            </a:r>
          </a:p>
          <a:p>
            <a:pPr lvl="1">
              <a:lnSpc>
                <a:spcPct val="80000"/>
              </a:lnSpc>
              <a:buClr>
                <a:schemeClr val="hlink"/>
              </a:buClr>
              <a:buFont typeface="Arial"/>
              <a:buChar char="•"/>
            </a:pPr>
            <a:r>
              <a:rPr lang="en-US" altLang="en-US" sz="2400" dirty="0" err="1"/>
              <a:t>phenelzine</a:t>
            </a:r>
            <a:r>
              <a:rPr lang="en-US" altLang="en-US" sz="2400" dirty="0"/>
              <a:t> </a:t>
            </a:r>
          </a:p>
          <a:p>
            <a:pPr lvl="1">
              <a:lnSpc>
                <a:spcPct val="80000"/>
              </a:lnSpc>
              <a:buClr>
                <a:schemeClr val="hlink"/>
              </a:buClr>
              <a:buFont typeface="Arial"/>
              <a:buChar char="•"/>
            </a:pPr>
            <a:r>
              <a:rPr lang="en-US" altLang="en-US" sz="2400" dirty="0" err="1"/>
              <a:t>isocarboxazid</a:t>
            </a:r>
            <a:endParaRPr lang="en-US" altLang="en-US" sz="2400" dirty="0"/>
          </a:p>
          <a:p>
            <a:pPr lvl="1">
              <a:lnSpc>
                <a:spcPct val="80000"/>
              </a:lnSpc>
              <a:buClr>
                <a:schemeClr val="hlink"/>
              </a:buClr>
              <a:buFont typeface="Arial"/>
              <a:buChar char="•"/>
            </a:pPr>
            <a:r>
              <a:rPr lang="en-US" altLang="en-US" sz="2400" dirty="0"/>
              <a:t>tranylcypromine </a:t>
            </a:r>
          </a:p>
          <a:p>
            <a:pPr marL="457200" lvl="1" indent="0">
              <a:lnSpc>
                <a:spcPct val="80000"/>
              </a:lnSpc>
              <a:buClr>
                <a:schemeClr val="hlink"/>
              </a:buClr>
              <a:buNone/>
            </a:pPr>
            <a:endParaRPr lang="en-US" altLang="en-US" sz="2400" dirty="0"/>
          </a:p>
          <a:p>
            <a:pPr>
              <a:lnSpc>
                <a:spcPct val="80000"/>
              </a:lnSpc>
              <a:buFont typeface="Arial"/>
              <a:buChar char="•"/>
            </a:pPr>
            <a:r>
              <a:rPr lang="en-US" altLang="en-US" sz="2400" dirty="0"/>
              <a:t>S</a:t>
            </a:r>
            <a:r>
              <a:rPr lang="en-US" altLang="en-US" sz="2400" noProof="1"/>
              <a:t>elective MAO-B</a:t>
            </a:r>
            <a:r>
              <a:rPr lang="en-US" altLang="en-US" sz="2400" dirty="0"/>
              <a:t> inhibitors</a:t>
            </a:r>
          </a:p>
          <a:p>
            <a:pPr lvl="1">
              <a:lnSpc>
                <a:spcPct val="80000"/>
              </a:lnSpc>
              <a:buClr>
                <a:schemeClr val="hlink"/>
              </a:buClr>
              <a:buFont typeface="Arial"/>
              <a:buChar char="•"/>
            </a:pPr>
            <a:r>
              <a:rPr lang="en-US" altLang="en-US" sz="2400" noProof="1"/>
              <a:t>deprenyl </a:t>
            </a:r>
            <a:r>
              <a:rPr lang="en-US" altLang="en-US" sz="2400" dirty="0"/>
              <a:t>(</a:t>
            </a:r>
            <a:r>
              <a:rPr lang="en-US" altLang="en-US" sz="2400" dirty="0" err="1"/>
              <a:t>selegiline</a:t>
            </a:r>
            <a:r>
              <a:rPr lang="en-US" altLang="en-US" sz="2400" dirty="0"/>
              <a:t>)</a:t>
            </a:r>
          </a:p>
          <a:p>
            <a:pPr lvl="1">
              <a:lnSpc>
                <a:spcPct val="80000"/>
              </a:lnSpc>
              <a:buClr>
                <a:schemeClr val="hlink"/>
              </a:buClr>
              <a:buFont typeface="Arial"/>
              <a:buChar char="•"/>
            </a:pPr>
            <a:r>
              <a:rPr lang="en-US" altLang="en-US" sz="2400" dirty="0"/>
              <a:t>loses its specificity for MAO-B in antidepressant doses</a:t>
            </a:r>
          </a:p>
          <a:p>
            <a:pPr marL="457200" lvl="1" indent="0">
              <a:lnSpc>
                <a:spcPct val="80000"/>
              </a:lnSpc>
              <a:buClr>
                <a:schemeClr val="hlink"/>
              </a:buClr>
              <a:buNone/>
            </a:pPr>
            <a:endParaRPr lang="en-US" altLang="en-US" sz="2400" dirty="0"/>
          </a:p>
          <a:p>
            <a:pPr>
              <a:lnSpc>
                <a:spcPct val="80000"/>
              </a:lnSpc>
              <a:buClr>
                <a:srgbClr val="063DE8"/>
              </a:buClr>
              <a:buFont typeface="Arial"/>
              <a:buChar char="•"/>
            </a:pPr>
            <a:r>
              <a:rPr lang="en-US" altLang="en-US" sz="2400" dirty="0"/>
              <a:t>Reversible monoamine oxidase inhibitors (RIMAs)</a:t>
            </a:r>
          </a:p>
          <a:p>
            <a:pPr lvl="1">
              <a:lnSpc>
                <a:spcPct val="80000"/>
              </a:lnSpc>
              <a:buClr>
                <a:schemeClr val="hlink"/>
              </a:buClr>
              <a:buFont typeface="Arial"/>
              <a:buChar char="•"/>
            </a:pPr>
            <a:r>
              <a:rPr lang="en-US" altLang="en-US" sz="2400" dirty="0" err="1"/>
              <a:t>Moclobemide</a:t>
            </a:r>
            <a:r>
              <a:rPr lang="en-US" altLang="en-US" sz="2400" dirty="0"/>
              <a:t> </a:t>
            </a:r>
          </a:p>
          <a:p>
            <a:pPr lvl="1">
              <a:lnSpc>
                <a:spcPct val="80000"/>
              </a:lnSpc>
              <a:buClr>
                <a:schemeClr val="hlink"/>
              </a:buClr>
              <a:buFont typeface="Arial"/>
              <a:buChar char="•"/>
            </a:pPr>
            <a:r>
              <a:rPr lang="en-US" altLang="en-US" sz="2400" dirty="0"/>
              <a:t>Appears to be relatively free of food/drug interactions</a:t>
            </a:r>
            <a:endParaRPr lang="en-US" altLang="en-US" sz="2400" noProof="1"/>
          </a:p>
          <a:p>
            <a:pPr lvl="1">
              <a:lnSpc>
                <a:spcPct val="80000"/>
              </a:lnSpc>
              <a:buFontTx/>
              <a:buNone/>
            </a:pPr>
            <a:endParaRPr lang="en-US" altLang="en-US" sz="2100" dirty="0"/>
          </a:p>
          <a:p>
            <a:pPr>
              <a:lnSpc>
                <a:spcPct val="80000"/>
              </a:lnSpc>
            </a:pPr>
            <a:endParaRPr lang="en-US" altLang="en-US" sz="2000" dirty="0"/>
          </a:p>
        </p:txBody>
      </p:sp>
      <p:sp>
        <p:nvSpPr>
          <p:cNvPr id="64514" name="Rectangle 2"/>
          <p:cNvSpPr>
            <a:spLocks noGrp="1" noChangeArrowheads="1"/>
          </p:cNvSpPr>
          <p:nvPr>
            <p:ph type="title"/>
          </p:nvPr>
        </p:nvSpPr>
        <p:spPr>
          <a:xfrm>
            <a:off x="177272" y="850900"/>
            <a:ext cx="7124700" cy="954088"/>
          </a:xfrm>
        </p:spPr>
        <p:txBody>
          <a:bodyPr/>
          <a:lstStyle/>
          <a:p>
            <a:pPr algn="l"/>
            <a:r>
              <a:rPr lang="en-US" altLang="en-US" sz="3600" b="1" dirty="0">
                <a:solidFill>
                  <a:srgbClr val="A00054"/>
                </a:solidFill>
              </a:rPr>
              <a:t>Examples of MAOIs</a:t>
            </a:r>
          </a:p>
        </p:txBody>
      </p:sp>
    </p:spTree>
    <p:extLst>
      <p:ext uri="{BB962C8B-B14F-4D97-AF65-F5344CB8AC3E}">
        <p14:creationId xmlns:p14="http://schemas.microsoft.com/office/powerpoint/2010/main" val="163093184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381000" y="2057400"/>
            <a:ext cx="8229600" cy="5364163"/>
          </a:xfrm>
        </p:spPr>
        <p:txBody>
          <a:bodyPr/>
          <a:lstStyle/>
          <a:p>
            <a:pPr>
              <a:lnSpc>
                <a:spcPct val="90000"/>
              </a:lnSpc>
              <a:buClr>
                <a:srgbClr val="063DE8"/>
              </a:buClr>
              <a:buFont typeface="Wingdings" pitchFamily="2" charset="2"/>
              <a:buNone/>
            </a:pPr>
            <a:endParaRPr lang="en-US" altLang="en-US" sz="2400" dirty="0"/>
          </a:p>
          <a:p>
            <a:pPr>
              <a:lnSpc>
                <a:spcPct val="90000"/>
              </a:lnSpc>
              <a:buClr>
                <a:srgbClr val="063DE8"/>
              </a:buClr>
              <a:buFont typeface="Arial"/>
              <a:buChar char="•"/>
            </a:pPr>
            <a:r>
              <a:rPr lang="en-US" altLang="en-US" sz="2000" dirty="0"/>
              <a:t>Currently marketed medications</a:t>
            </a:r>
          </a:p>
          <a:p>
            <a:pPr lvl="1">
              <a:lnSpc>
                <a:spcPct val="90000"/>
              </a:lnSpc>
              <a:buClr>
                <a:schemeClr val="hlink"/>
              </a:buClr>
              <a:buFont typeface="Arial"/>
              <a:buChar char="•"/>
            </a:pPr>
            <a:r>
              <a:rPr lang="en-US" altLang="en-US" sz="2000" noProof="1"/>
              <a:t>Fluoxetine (Prozac).</a:t>
            </a:r>
          </a:p>
          <a:p>
            <a:pPr lvl="1">
              <a:lnSpc>
                <a:spcPct val="90000"/>
              </a:lnSpc>
              <a:buClr>
                <a:schemeClr val="hlink"/>
              </a:buClr>
              <a:buFont typeface="Arial"/>
              <a:buChar char="•"/>
            </a:pPr>
            <a:r>
              <a:rPr lang="en-US" altLang="en-US" sz="2000" noProof="1"/>
              <a:t>Sertraline (Lustral).</a:t>
            </a:r>
          </a:p>
          <a:p>
            <a:pPr lvl="1">
              <a:lnSpc>
                <a:spcPct val="90000"/>
              </a:lnSpc>
              <a:buClr>
                <a:schemeClr val="hlink"/>
              </a:buClr>
              <a:buFont typeface="Arial"/>
              <a:buChar char="•"/>
            </a:pPr>
            <a:r>
              <a:rPr lang="en-US" altLang="en-US" sz="2000" noProof="1"/>
              <a:t>Paroxetine (Seroxat)</a:t>
            </a:r>
            <a:endParaRPr lang="en-US" altLang="en-US" sz="2000" dirty="0"/>
          </a:p>
          <a:p>
            <a:pPr lvl="1">
              <a:lnSpc>
                <a:spcPct val="90000"/>
              </a:lnSpc>
              <a:buClr>
                <a:schemeClr val="hlink"/>
              </a:buClr>
              <a:buFont typeface="Arial"/>
              <a:buChar char="•"/>
            </a:pPr>
            <a:r>
              <a:rPr lang="en-US" altLang="en-US" sz="2000" dirty="0"/>
              <a:t>Fluvoxamine (</a:t>
            </a:r>
            <a:r>
              <a:rPr lang="en-US" altLang="en-US" sz="2000" dirty="0" err="1"/>
              <a:t>Luvox</a:t>
            </a:r>
            <a:r>
              <a:rPr lang="en-US" altLang="en-US" sz="2000" dirty="0"/>
              <a:t>)</a:t>
            </a:r>
            <a:endParaRPr lang="en-US" altLang="en-US" sz="2000" noProof="1"/>
          </a:p>
          <a:p>
            <a:pPr lvl="1">
              <a:lnSpc>
                <a:spcPct val="90000"/>
              </a:lnSpc>
              <a:buClr>
                <a:schemeClr val="hlink"/>
              </a:buClr>
              <a:buFont typeface="Arial"/>
              <a:buChar char="•"/>
            </a:pPr>
            <a:r>
              <a:rPr lang="en-US" altLang="en-US" sz="2000" noProof="1"/>
              <a:t>Citalopram (Cipramil)</a:t>
            </a:r>
            <a:endParaRPr lang="en-US" altLang="en-US" sz="2000" dirty="0"/>
          </a:p>
          <a:p>
            <a:pPr lvl="1">
              <a:lnSpc>
                <a:spcPct val="90000"/>
              </a:lnSpc>
              <a:buClr>
                <a:schemeClr val="hlink"/>
              </a:buClr>
              <a:buFont typeface="Arial"/>
              <a:buChar char="•"/>
            </a:pPr>
            <a:r>
              <a:rPr lang="en-US" altLang="en-US" sz="2000" dirty="0" err="1"/>
              <a:t>Escitalopram</a:t>
            </a:r>
            <a:r>
              <a:rPr lang="en-US" altLang="en-US" sz="2000" dirty="0"/>
              <a:t> (</a:t>
            </a:r>
            <a:r>
              <a:rPr lang="en-US" altLang="en-US" sz="2000" dirty="0" err="1"/>
              <a:t>Cipralex</a:t>
            </a:r>
            <a:r>
              <a:rPr lang="en-US" altLang="en-US" sz="2000" dirty="0"/>
              <a:t>)</a:t>
            </a:r>
          </a:p>
          <a:p>
            <a:pPr lvl="1">
              <a:lnSpc>
                <a:spcPct val="90000"/>
              </a:lnSpc>
              <a:buClr>
                <a:schemeClr val="hlink"/>
              </a:buClr>
              <a:buFont typeface="Arial"/>
              <a:buChar char="•"/>
            </a:pPr>
            <a:endParaRPr lang="en-US" altLang="en-US" sz="2000" noProof="1"/>
          </a:p>
          <a:p>
            <a:pPr>
              <a:lnSpc>
                <a:spcPct val="90000"/>
              </a:lnSpc>
              <a:buClr>
                <a:srgbClr val="063DE8"/>
              </a:buClr>
              <a:buFont typeface="Arial"/>
              <a:buChar char="•"/>
            </a:pPr>
            <a:r>
              <a:rPr lang="en-US" altLang="en-US" sz="2000" noProof="1"/>
              <a:t>Selectively inhibit 5-HT (not NE) uptake</a:t>
            </a:r>
          </a:p>
          <a:p>
            <a:pPr>
              <a:lnSpc>
                <a:spcPct val="90000"/>
              </a:lnSpc>
              <a:buClr>
                <a:srgbClr val="063DE8"/>
              </a:buClr>
              <a:buFont typeface="Arial"/>
              <a:buChar char="•"/>
            </a:pPr>
            <a:r>
              <a:rPr lang="en-US" altLang="en-US" sz="2000" noProof="1"/>
              <a:t>Differ from TCAs by having little affinity for muscarinic, as well as many other neuroreceptors</a:t>
            </a:r>
            <a:endParaRPr lang="en-US" altLang="en-US" sz="2000" dirty="0"/>
          </a:p>
        </p:txBody>
      </p:sp>
      <p:sp>
        <p:nvSpPr>
          <p:cNvPr id="70658" name="Rectangle 2"/>
          <p:cNvSpPr>
            <a:spLocks noGrp="1" noChangeArrowheads="1"/>
          </p:cNvSpPr>
          <p:nvPr>
            <p:ph type="title"/>
          </p:nvPr>
        </p:nvSpPr>
        <p:spPr>
          <a:xfrm>
            <a:off x="228071" y="1151466"/>
            <a:ext cx="8822796" cy="1143000"/>
          </a:xfrm>
        </p:spPr>
        <p:txBody>
          <a:bodyPr>
            <a:normAutofit fontScale="90000"/>
          </a:bodyPr>
          <a:lstStyle/>
          <a:p>
            <a:pPr algn="l"/>
            <a:r>
              <a:rPr lang="en-US" altLang="en-US" sz="3600" b="1" dirty="0">
                <a:solidFill>
                  <a:srgbClr val="E28C05"/>
                </a:solidFill>
              </a:rPr>
              <a:t>Selective Serotonin Uptake Inhibitors</a:t>
            </a:r>
            <a:br>
              <a:rPr lang="en-US" altLang="en-US" sz="3600" b="1" dirty="0">
                <a:solidFill>
                  <a:srgbClr val="E28C05"/>
                </a:solidFill>
              </a:rPr>
            </a:br>
            <a:r>
              <a:rPr lang="en-US" altLang="en-US" sz="3600" b="1" dirty="0">
                <a:solidFill>
                  <a:srgbClr val="E28C05"/>
                </a:solidFill>
              </a:rPr>
              <a:t>(SSRIs)</a:t>
            </a:r>
          </a:p>
        </p:txBody>
      </p:sp>
    </p:spTree>
    <p:extLst>
      <p:ext uri="{BB962C8B-B14F-4D97-AF65-F5344CB8AC3E}">
        <p14:creationId xmlns:p14="http://schemas.microsoft.com/office/powerpoint/2010/main" val="40814248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246063" y="2260600"/>
            <a:ext cx="8156575" cy="3808413"/>
          </a:xfrm>
        </p:spPr>
        <p:txBody>
          <a:bodyPr/>
          <a:lstStyle/>
          <a:p>
            <a:pPr>
              <a:buClr>
                <a:srgbClr val="063DE8"/>
              </a:buClr>
              <a:buFont typeface="Arial"/>
              <a:buChar char="•"/>
            </a:pPr>
            <a:r>
              <a:rPr lang="en-US" altLang="en-US" sz="2000" dirty="0"/>
              <a:t>Much higher therapeutic index than TCAs or MAO-I’s</a:t>
            </a:r>
            <a:endParaRPr lang="en-US" altLang="en-US" sz="2000" noProof="1"/>
          </a:p>
          <a:p>
            <a:pPr>
              <a:buClr>
                <a:srgbClr val="063DE8"/>
              </a:buClr>
              <a:buFont typeface="Arial"/>
              <a:buChar char="•"/>
            </a:pPr>
            <a:r>
              <a:rPr lang="en-US" altLang="en-US" sz="2000" noProof="1"/>
              <a:t>Much better tolerated in early therapy</a:t>
            </a:r>
          </a:p>
          <a:p>
            <a:pPr>
              <a:buClr>
                <a:srgbClr val="063DE8"/>
              </a:buClr>
              <a:buFont typeface="Arial"/>
              <a:buChar char="•"/>
            </a:pPr>
            <a:r>
              <a:rPr lang="en-US" altLang="en-US" sz="2000" noProof="1"/>
              <a:t>Equal or almost equal in efficacy to TCAs</a:t>
            </a:r>
          </a:p>
          <a:p>
            <a:pPr marL="0" indent="0">
              <a:buClr>
                <a:srgbClr val="063DE8"/>
              </a:buClr>
              <a:buNone/>
            </a:pPr>
            <a:endParaRPr lang="en-US" altLang="en-US" sz="2000" noProof="1"/>
          </a:p>
          <a:p>
            <a:pPr marL="0" indent="0">
              <a:buClr>
                <a:srgbClr val="063DE8"/>
              </a:buClr>
              <a:buNone/>
            </a:pPr>
            <a:r>
              <a:rPr lang="en-US" altLang="en-US" sz="2400" b="1" noProof="1">
                <a:solidFill>
                  <a:srgbClr val="A00054"/>
                </a:solidFill>
              </a:rPr>
              <a:t>Side effects</a:t>
            </a:r>
          </a:p>
          <a:p>
            <a:pPr>
              <a:lnSpc>
                <a:spcPct val="90000"/>
              </a:lnSpc>
              <a:buClr>
                <a:srgbClr val="063DE8"/>
              </a:buClr>
            </a:pPr>
            <a:r>
              <a:rPr lang="en-US" altLang="en-US" sz="2000" dirty="0"/>
              <a:t>Nausea</a:t>
            </a:r>
          </a:p>
          <a:p>
            <a:pPr>
              <a:lnSpc>
                <a:spcPct val="90000"/>
              </a:lnSpc>
              <a:buClr>
                <a:srgbClr val="063DE8"/>
              </a:buClr>
            </a:pPr>
            <a:r>
              <a:rPr lang="en-US" altLang="en-US" sz="2000" dirty="0"/>
              <a:t>Sexual dysfunction</a:t>
            </a:r>
          </a:p>
          <a:p>
            <a:pPr lvl="1">
              <a:lnSpc>
                <a:spcPct val="90000"/>
              </a:lnSpc>
              <a:buClr>
                <a:schemeClr val="hlink"/>
              </a:buClr>
            </a:pPr>
            <a:r>
              <a:rPr lang="en-US" altLang="en-US" sz="2000" dirty="0"/>
              <a:t>Delayed ejaculation/</a:t>
            </a:r>
            <a:r>
              <a:rPr lang="en-US" altLang="en-US" sz="2000" dirty="0" err="1"/>
              <a:t>anorgasmia</a:t>
            </a:r>
            <a:endParaRPr lang="en-US" altLang="en-US" sz="2000" dirty="0"/>
          </a:p>
          <a:p>
            <a:pPr>
              <a:lnSpc>
                <a:spcPct val="90000"/>
              </a:lnSpc>
              <a:buClr>
                <a:srgbClr val="063DE8"/>
              </a:buClr>
            </a:pPr>
            <a:r>
              <a:rPr lang="en-US" altLang="en-US" sz="2000" dirty="0"/>
              <a:t>Anxiety</a:t>
            </a:r>
          </a:p>
          <a:p>
            <a:pPr>
              <a:lnSpc>
                <a:spcPct val="90000"/>
              </a:lnSpc>
              <a:buClr>
                <a:srgbClr val="063DE8"/>
              </a:buClr>
            </a:pPr>
            <a:r>
              <a:rPr lang="en-US" altLang="en-US" sz="2000" dirty="0"/>
              <a:t>Insomnia</a:t>
            </a:r>
          </a:p>
          <a:p>
            <a:pPr>
              <a:lnSpc>
                <a:spcPct val="90000"/>
              </a:lnSpc>
              <a:buClr>
                <a:srgbClr val="063DE8"/>
              </a:buClr>
            </a:pPr>
            <a:r>
              <a:rPr lang="en-US" altLang="en-US" sz="2000" dirty="0" err="1"/>
              <a:t>Hyponatremia</a:t>
            </a:r>
            <a:endParaRPr lang="en-US" altLang="en-US" sz="2000" dirty="0"/>
          </a:p>
          <a:p>
            <a:pPr>
              <a:buClr>
                <a:srgbClr val="063DE8"/>
              </a:buClr>
            </a:pPr>
            <a:endParaRPr lang="en-US" altLang="en-US" sz="2000" noProof="1"/>
          </a:p>
        </p:txBody>
      </p:sp>
      <p:sp>
        <p:nvSpPr>
          <p:cNvPr id="72706" name="Rectangle 2"/>
          <p:cNvSpPr>
            <a:spLocks noGrp="1" noChangeArrowheads="1"/>
          </p:cNvSpPr>
          <p:nvPr>
            <p:ph type="title"/>
          </p:nvPr>
        </p:nvSpPr>
        <p:spPr>
          <a:xfrm>
            <a:off x="246063" y="1184275"/>
            <a:ext cx="7788275" cy="1143000"/>
          </a:xfrm>
        </p:spPr>
        <p:txBody>
          <a:bodyPr>
            <a:normAutofit fontScale="90000"/>
          </a:bodyPr>
          <a:lstStyle/>
          <a:p>
            <a:pPr algn="l"/>
            <a:r>
              <a:rPr lang="en-US" altLang="en-US" sz="3200" b="1" dirty="0">
                <a:solidFill>
                  <a:srgbClr val="A00054"/>
                </a:solidFill>
              </a:rPr>
              <a:t>Selective Serotonin Reuptake Inhibitors</a:t>
            </a:r>
            <a:br>
              <a:rPr lang="en-US" altLang="en-US" sz="3200" b="1" dirty="0">
                <a:solidFill>
                  <a:srgbClr val="A00054"/>
                </a:solidFill>
              </a:rPr>
            </a:br>
            <a:r>
              <a:rPr lang="en-US" altLang="en-US" sz="3200" b="1" dirty="0">
                <a:solidFill>
                  <a:srgbClr val="A00054"/>
                </a:solidFill>
              </a:rPr>
              <a:t>(SSRIs)</a:t>
            </a:r>
          </a:p>
        </p:txBody>
      </p:sp>
    </p:spTree>
    <p:extLst>
      <p:ext uri="{BB962C8B-B14F-4D97-AF65-F5344CB8AC3E}">
        <p14:creationId xmlns:p14="http://schemas.microsoft.com/office/powerpoint/2010/main" val="30644584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lstStyle/>
          <a:p>
            <a:pPr>
              <a:lnSpc>
                <a:spcPct val="90000"/>
              </a:lnSpc>
              <a:buClr>
                <a:srgbClr val="063DE8"/>
              </a:buClr>
            </a:pPr>
            <a:r>
              <a:rPr lang="en-US" altLang="en-US" sz="2000" dirty="0"/>
              <a:t>Evoked by interaction between serotonergic agents</a:t>
            </a:r>
          </a:p>
          <a:p>
            <a:pPr lvl="1">
              <a:lnSpc>
                <a:spcPct val="90000"/>
              </a:lnSpc>
              <a:buClr>
                <a:schemeClr val="hlink"/>
              </a:buClr>
            </a:pPr>
            <a:r>
              <a:rPr lang="en-US" altLang="en-US" sz="2000" dirty="0"/>
              <a:t>e.g., SSRIs and MAOIs</a:t>
            </a:r>
          </a:p>
          <a:p>
            <a:pPr lvl="1">
              <a:lnSpc>
                <a:spcPct val="90000"/>
              </a:lnSpc>
              <a:buClr>
                <a:schemeClr val="hlink"/>
              </a:buClr>
            </a:pPr>
            <a:r>
              <a:rPr lang="en-US" altLang="en-US" sz="2000" dirty="0"/>
              <a:t>Combination of increased stores plus inhibition of reuptake after release</a:t>
            </a:r>
          </a:p>
          <a:p>
            <a:pPr marL="457200" lvl="1" indent="0">
              <a:lnSpc>
                <a:spcPct val="90000"/>
              </a:lnSpc>
              <a:buClr>
                <a:schemeClr val="hlink"/>
              </a:buClr>
              <a:buNone/>
            </a:pPr>
            <a:endParaRPr lang="en-US" altLang="en-US" sz="2000" dirty="0"/>
          </a:p>
          <a:p>
            <a:pPr>
              <a:lnSpc>
                <a:spcPct val="90000"/>
              </a:lnSpc>
              <a:buClr>
                <a:srgbClr val="063DE8"/>
              </a:buClr>
            </a:pPr>
            <a:r>
              <a:rPr lang="en-US" altLang="en-US" sz="2000" dirty="0"/>
              <a:t>Symptoms</a:t>
            </a:r>
          </a:p>
          <a:p>
            <a:pPr lvl="1">
              <a:lnSpc>
                <a:spcPct val="90000"/>
              </a:lnSpc>
              <a:buClr>
                <a:schemeClr val="hlink"/>
              </a:buClr>
            </a:pPr>
            <a:r>
              <a:rPr lang="en-US" altLang="en-US" sz="2000" dirty="0"/>
              <a:t>Hyperthermia</a:t>
            </a:r>
          </a:p>
          <a:p>
            <a:pPr lvl="1">
              <a:lnSpc>
                <a:spcPct val="90000"/>
              </a:lnSpc>
              <a:buClr>
                <a:schemeClr val="hlink"/>
              </a:buClr>
            </a:pPr>
            <a:r>
              <a:rPr lang="en-US" altLang="en-US" sz="2000" dirty="0"/>
              <a:t>Muscle rigidity</a:t>
            </a:r>
          </a:p>
          <a:p>
            <a:pPr lvl="1">
              <a:lnSpc>
                <a:spcPct val="90000"/>
              </a:lnSpc>
              <a:buClr>
                <a:schemeClr val="hlink"/>
              </a:buClr>
            </a:pPr>
            <a:r>
              <a:rPr lang="en-US" altLang="en-US" sz="2000" dirty="0"/>
              <a:t>Myoclonus</a:t>
            </a:r>
          </a:p>
          <a:p>
            <a:pPr lvl="1">
              <a:lnSpc>
                <a:spcPct val="90000"/>
              </a:lnSpc>
              <a:buClr>
                <a:schemeClr val="hlink"/>
              </a:buClr>
            </a:pPr>
            <a:r>
              <a:rPr lang="en-US" altLang="en-US" sz="2000" dirty="0"/>
              <a:t>Rapid changes in mental status and vital signs</a:t>
            </a:r>
          </a:p>
          <a:p>
            <a:pPr marL="457200" lvl="1" indent="0">
              <a:lnSpc>
                <a:spcPct val="90000"/>
              </a:lnSpc>
              <a:buClr>
                <a:schemeClr val="hlink"/>
              </a:buClr>
              <a:buNone/>
            </a:pPr>
            <a:endParaRPr lang="en-US" altLang="en-US" sz="2000" dirty="0"/>
          </a:p>
          <a:p>
            <a:pPr>
              <a:lnSpc>
                <a:spcPct val="90000"/>
              </a:lnSpc>
              <a:buClr>
                <a:srgbClr val="063DE8"/>
              </a:buClr>
            </a:pPr>
            <a:r>
              <a:rPr lang="en-US" altLang="en-US" sz="2000" dirty="0"/>
              <a:t>Can be fatal</a:t>
            </a:r>
          </a:p>
        </p:txBody>
      </p:sp>
      <p:sp>
        <p:nvSpPr>
          <p:cNvPr id="68610" name="Rectangle 2"/>
          <p:cNvSpPr>
            <a:spLocks noGrp="1" noChangeArrowheads="1"/>
          </p:cNvSpPr>
          <p:nvPr>
            <p:ph type="title"/>
          </p:nvPr>
        </p:nvSpPr>
        <p:spPr>
          <a:xfrm>
            <a:off x="457200" y="897466"/>
            <a:ext cx="7772400" cy="918105"/>
          </a:xfrm>
        </p:spPr>
        <p:txBody>
          <a:bodyPr/>
          <a:lstStyle/>
          <a:p>
            <a:pPr algn="l"/>
            <a:r>
              <a:rPr lang="en-US" altLang="en-US" sz="3200" b="1" dirty="0">
                <a:solidFill>
                  <a:srgbClr val="A00054"/>
                </a:solidFill>
              </a:rPr>
              <a:t>Serotonin syndrome</a:t>
            </a:r>
          </a:p>
        </p:txBody>
      </p:sp>
    </p:spTree>
    <p:extLst>
      <p:ext uri="{BB962C8B-B14F-4D97-AF65-F5344CB8AC3E}">
        <p14:creationId xmlns:p14="http://schemas.microsoft.com/office/powerpoint/2010/main" val="15143085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457200" y="2269067"/>
            <a:ext cx="8229600" cy="3857096"/>
          </a:xfrm>
        </p:spPr>
        <p:txBody>
          <a:bodyPr/>
          <a:lstStyle/>
          <a:p>
            <a:pPr>
              <a:lnSpc>
                <a:spcPct val="90000"/>
              </a:lnSpc>
              <a:buClr>
                <a:srgbClr val="063DE8"/>
              </a:buClr>
            </a:pPr>
            <a:r>
              <a:rPr lang="en-US" altLang="en-US" sz="2400" b="1" dirty="0">
                <a:solidFill>
                  <a:srgbClr val="003893"/>
                </a:solidFill>
              </a:rPr>
              <a:t>V</a:t>
            </a:r>
            <a:r>
              <a:rPr lang="en-US" altLang="en-US" sz="2400" b="1" noProof="1">
                <a:solidFill>
                  <a:srgbClr val="003893"/>
                </a:solidFill>
              </a:rPr>
              <a:t>enlafaxine (Effexor)</a:t>
            </a:r>
            <a:r>
              <a:rPr lang="en-US" altLang="en-US" sz="2400" b="1" dirty="0">
                <a:solidFill>
                  <a:srgbClr val="003893"/>
                </a:solidFill>
              </a:rPr>
              <a:t>,  Duloxetine (Cymbalta), </a:t>
            </a:r>
            <a:r>
              <a:rPr lang="en-US" altLang="en-US" sz="2400" b="1" noProof="1">
                <a:solidFill>
                  <a:srgbClr val="003893"/>
                </a:solidFill>
              </a:rPr>
              <a:t> </a:t>
            </a:r>
          </a:p>
          <a:p>
            <a:pPr lvl="1">
              <a:lnSpc>
                <a:spcPct val="90000"/>
              </a:lnSpc>
              <a:buClr>
                <a:schemeClr val="hlink"/>
              </a:buClr>
            </a:pPr>
            <a:r>
              <a:rPr lang="en-US" altLang="en-US" sz="2400" noProof="1"/>
              <a:t>relatively devoid of antihistaminergic, anticholinergic, and antiadrenergic properties</a:t>
            </a:r>
          </a:p>
          <a:p>
            <a:pPr lvl="1">
              <a:lnSpc>
                <a:spcPct val="90000"/>
              </a:lnSpc>
              <a:buClr>
                <a:schemeClr val="hlink"/>
              </a:buClr>
            </a:pPr>
            <a:r>
              <a:rPr lang="en-US" altLang="en-US" sz="2400" dirty="0"/>
              <a:t>nonselective</a:t>
            </a:r>
            <a:r>
              <a:rPr lang="en-US" altLang="en-US" sz="2400" noProof="1"/>
              <a:t> inhibitor of both NE and 5-HT uptake.</a:t>
            </a:r>
          </a:p>
          <a:p>
            <a:pPr marL="0" indent="0">
              <a:lnSpc>
                <a:spcPct val="90000"/>
              </a:lnSpc>
              <a:buNone/>
            </a:pPr>
            <a:endParaRPr lang="en-US" altLang="en-US" sz="2400" dirty="0"/>
          </a:p>
          <a:p>
            <a:pPr marL="0" indent="0">
              <a:lnSpc>
                <a:spcPct val="90000"/>
              </a:lnSpc>
              <a:buNone/>
            </a:pPr>
            <a:r>
              <a:rPr lang="en-US" altLang="en-US" sz="2400" dirty="0">
                <a:solidFill>
                  <a:srgbClr val="A00054"/>
                </a:solidFill>
              </a:rPr>
              <a:t>Side effects:  </a:t>
            </a:r>
          </a:p>
          <a:p>
            <a:pPr marL="0" indent="0">
              <a:lnSpc>
                <a:spcPct val="90000"/>
              </a:lnSpc>
              <a:buNone/>
            </a:pPr>
            <a:r>
              <a:rPr lang="en-US" altLang="en-US" sz="2400" dirty="0"/>
              <a:t>GI , Sexual dysfunction, hypertension (venlafaxine), </a:t>
            </a:r>
            <a:r>
              <a:rPr lang="en-US" altLang="en-US" sz="2400" dirty="0" err="1"/>
              <a:t>hyponatremia</a:t>
            </a:r>
            <a:endParaRPr lang="en-US" altLang="en-US" sz="2400" dirty="0"/>
          </a:p>
        </p:txBody>
      </p:sp>
      <p:sp>
        <p:nvSpPr>
          <p:cNvPr id="76802" name="Rectangle 2"/>
          <p:cNvSpPr>
            <a:spLocks noGrp="1" noChangeArrowheads="1"/>
          </p:cNvSpPr>
          <p:nvPr>
            <p:ph type="title"/>
          </p:nvPr>
        </p:nvSpPr>
        <p:spPr>
          <a:xfrm>
            <a:off x="609600" y="889000"/>
            <a:ext cx="8001000" cy="847725"/>
          </a:xfrm>
        </p:spPr>
        <p:txBody>
          <a:bodyPr/>
          <a:lstStyle/>
          <a:p>
            <a:pPr algn="l"/>
            <a:r>
              <a:rPr lang="en-US" altLang="en-US" sz="3600" b="1" dirty="0">
                <a:solidFill>
                  <a:srgbClr val="E28C05"/>
                </a:solidFill>
              </a:rPr>
              <a:t>SNRIs - Selective Norepinephrine-Serotonin Reuptake Inhibitors</a:t>
            </a:r>
          </a:p>
        </p:txBody>
      </p:sp>
    </p:spTree>
    <p:extLst>
      <p:ext uri="{BB962C8B-B14F-4D97-AF65-F5344CB8AC3E}">
        <p14:creationId xmlns:p14="http://schemas.microsoft.com/office/powerpoint/2010/main" val="21784970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Depression - 3</a:t>
            </a:r>
          </a:p>
        </p:txBody>
      </p:sp>
      <p:sp>
        <p:nvSpPr>
          <p:cNvPr id="5" name="Subtitle 4"/>
          <p:cNvSpPr>
            <a:spLocks noGrp="1"/>
          </p:cNvSpPr>
          <p:nvPr>
            <p:ph type="subTitle" idx="1"/>
          </p:nvPr>
        </p:nvSpPr>
        <p:spPr>
          <a:xfrm>
            <a:off x="457199" y="1757362"/>
            <a:ext cx="8069943" cy="581025"/>
          </a:xfrm>
        </p:spPr>
        <p:txBody>
          <a:bodyPr/>
          <a:lstStyle/>
          <a:p>
            <a:r>
              <a:rPr lang="en-US" dirty="0"/>
              <a:t>Aims and Objectives</a:t>
            </a:r>
          </a:p>
        </p:txBody>
      </p:sp>
      <p:sp>
        <p:nvSpPr>
          <p:cNvPr id="6" name="Text Placeholder 5"/>
          <p:cNvSpPr>
            <a:spLocks noGrp="1"/>
          </p:cNvSpPr>
          <p:nvPr>
            <p:ph type="body" sz="quarter" idx="13"/>
          </p:nvPr>
        </p:nvSpPr>
        <p:spPr>
          <a:xfrm>
            <a:off x="457200" y="2486025"/>
            <a:ext cx="7839075" cy="3120118"/>
          </a:xfrm>
        </p:spPr>
        <p:txBody>
          <a:bodyPr/>
          <a:lstStyle/>
          <a:p>
            <a:pPr lvl="0"/>
            <a:r>
              <a:rPr lang="en-GB" dirty="0"/>
              <a:t>To develop an understanding of the bio-psychosocial management of Depression. </a:t>
            </a:r>
          </a:p>
          <a:p>
            <a:pPr lvl="0"/>
            <a:r>
              <a:rPr lang="en-GB" dirty="0"/>
              <a:t>To develop an understanding of evidence based treatment.</a:t>
            </a:r>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541867" y="1566333"/>
            <a:ext cx="7759171" cy="4224867"/>
          </a:xfrm>
        </p:spPr>
        <p:txBody>
          <a:bodyPr>
            <a:normAutofit fontScale="92500" lnSpcReduction="20000"/>
          </a:bodyPr>
          <a:lstStyle/>
          <a:p>
            <a:pPr>
              <a:lnSpc>
                <a:spcPct val="90000"/>
              </a:lnSpc>
              <a:buClr>
                <a:srgbClr val="063DE8"/>
              </a:buClr>
            </a:pPr>
            <a:r>
              <a:rPr lang="en-US" altLang="en-US" sz="2400" dirty="0" err="1"/>
              <a:t>Trazodone</a:t>
            </a:r>
            <a:r>
              <a:rPr lang="en-US" altLang="en-US" sz="2400" dirty="0"/>
              <a:t> </a:t>
            </a:r>
          </a:p>
          <a:p>
            <a:pPr lvl="1">
              <a:lnSpc>
                <a:spcPct val="90000"/>
              </a:lnSpc>
              <a:buClr>
                <a:srgbClr val="063DE8"/>
              </a:buClr>
            </a:pPr>
            <a:r>
              <a:rPr lang="en-US" altLang="en-US" sz="2400" dirty="0"/>
              <a:t>mixed 5-HT agonist/antagonist</a:t>
            </a:r>
          </a:p>
          <a:p>
            <a:pPr lvl="2">
              <a:lnSpc>
                <a:spcPct val="90000"/>
              </a:lnSpc>
              <a:buClr>
                <a:srgbClr val="990099"/>
              </a:buClr>
            </a:pPr>
            <a:r>
              <a:rPr lang="en-US" altLang="en-US" dirty="0">
                <a:sym typeface="Symbol" pitchFamily="18" charset="2"/>
              </a:rPr>
              <a:t></a:t>
            </a:r>
            <a:r>
              <a:rPr lang="en-US" altLang="en-US" baseline="-25000" dirty="0">
                <a:sym typeface="Symbol" pitchFamily="18" charset="2"/>
              </a:rPr>
              <a:t>1 </a:t>
            </a:r>
            <a:r>
              <a:rPr lang="en-US" altLang="en-US" dirty="0">
                <a:sym typeface="Symbol" pitchFamily="18" charset="2"/>
              </a:rPr>
              <a:t>antagonist</a:t>
            </a:r>
          </a:p>
          <a:p>
            <a:pPr lvl="2">
              <a:lnSpc>
                <a:spcPct val="90000"/>
              </a:lnSpc>
              <a:buClr>
                <a:srgbClr val="990099"/>
              </a:buClr>
            </a:pPr>
            <a:r>
              <a:rPr lang="en-US" altLang="en-US" dirty="0">
                <a:sym typeface="Symbol" pitchFamily="18" charset="2"/>
              </a:rPr>
              <a:t>H</a:t>
            </a:r>
            <a:r>
              <a:rPr lang="en-US" altLang="en-US" baseline="-25000" dirty="0">
                <a:sym typeface="Symbol" pitchFamily="18" charset="2"/>
              </a:rPr>
              <a:t>1</a:t>
            </a:r>
            <a:r>
              <a:rPr lang="en-US" altLang="en-US" dirty="0">
                <a:sym typeface="Symbol" pitchFamily="18" charset="2"/>
              </a:rPr>
              <a:t> antagonist</a:t>
            </a:r>
            <a:endParaRPr lang="en-US" altLang="en-US" dirty="0"/>
          </a:p>
          <a:p>
            <a:pPr>
              <a:lnSpc>
                <a:spcPct val="90000"/>
              </a:lnSpc>
              <a:buClr>
                <a:srgbClr val="063DE8"/>
              </a:buClr>
            </a:pPr>
            <a:r>
              <a:rPr lang="en-US" altLang="en-US" sz="2400" dirty="0" err="1"/>
              <a:t>Nefazodone</a:t>
            </a:r>
            <a:r>
              <a:rPr lang="en-US" altLang="en-US" sz="2400" dirty="0"/>
              <a:t> (</a:t>
            </a:r>
            <a:r>
              <a:rPr lang="en-US" altLang="en-US" sz="2400" dirty="0" err="1"/>
              <a:t>Serzone</a:t>
            </a:r>
            <a:r>
              <a:rPr lang="en-US" altLang="en-US" sz="2400" dirty="0"/>
              <a:t>)</a:t>
            </a:r>
          </a:p>
          <a:p>
            <a:pPr lvl="1">
              <a:lnSpc>
                <a:spcPct val="90000"/>
              </a:lnSpc>
              <a:buClr>
                <a:schemeClr val="hlink"/>
              </a:buClr>
            </a:pPr>
            <a:r>
              <a:rPr lang="en-US" altLang="en-US" sz="2400" dirty="0"/>
              <a:t>5 HT</a:t>
            </a:r>
            <a:r>
              <a:rPr lang="en-US" altLang="en-US" sz="2400" baseline="-25000" dirty="0"/>
              <a:t>2</a:t>
            </a:r>
            <a:r>
              <a:rPr lang="en-US" altLang="en-US" sz="2400" dirty="0"/>
              <a:t> antagonist</a:t>
            </a:r>
          </a:p>
          <a:p>
            <a:pPr marL="457200" lvl="1" indent="0">
              <a:lnSpc>
                <a:spcPct val="90000"/>
              </a:lnSpc>
              <a:buClr>
                <a:schemeClr val="hlink"/>
              </a:buClr>
              <a:buNone/>
            </a:pPr>
            <a:endParaRPr lang="en-US" altLang="en-US" sz="2400" dirty="0"/>
          </a:p>
          <a:p>
            <a:pPr>
              <a:lnSpc>
                <a:spcPct val="90000"/>
              </a:lnSpc>
              <a:buClr>
                <a:srgbClr val="063DE8"/>
              </a:buClr>
            </a:pPr>
            <a:r>
              <a:rPr lang="en-US" altLang="en-US" sz="2400" dirty="0"/>
              <a:t>Bupropion (</a:t>
            </a:r>
            <a:r>
              <a:rPr lang="en-US" altLang="en-US" sz="2400" dirty="0" err="1"/>
              <a:t>Wellbutrin</a:t>
            </a:r>
            <a:r>
              <a:rPr lang="en-US" altLang="en-US" sz="2400" dirty="0"/>
              <a:t>; </a:t>
            </a:r>
            <a:r>
              <a:rPr lang="en-US" altLang="en-US" sz="2400" dirty="0" err="1"/>
              <a:t>Zyban</a:t>
            </a:r>
            <a:r>
              <a:rPr lang="en-US" altLang="en-US" sz="2400" dirty="0"/>
              <a:t>)</a:t>
            </a:r>
          </a:p>
          <a:p>
            <a:pPr lvl="1">
              <a:lnSpc>
                <a:spcPct val="90000"/>
              </a:lnSpc>
              <a:buClr>
                <a:schemeClr val="hlink"/>
              </a:buClr>
            </a:pPr>
            <a:r>
              <a:rPr lang="en-US" altLang="en-US" sz="2400" dirty="0"/>
              <a:t>Inhibits uptake of DA and NE</a:t>
            </a:r>
          </a:p>
          <a:p>
            <a:pPr lvl="1">
              <a:lnSpc>
                <a:spcPct val="90000"/>
              </a:lnSpc>
              <a:buClr>
                <a:schemeClr val="hlink"/>
              </a:buClr>
            </a:pPr>
            <a:r>
              <a:rPr lang="en-US" altLang="en-US" sz="2400" dirty="0"/>
              <a:t>antismoking properties probably involves parent molecule</a:t>
            </a:r>
          </a:p>
          <a:p>
            <a:pPr lvl="1">
              <a:lnSpc>
                <a:spcPct val="90000"/>
              </a:lnSpc>
              <a:buClr>
                <a:schemeClr val="hlink"/>
              </a:buClr>
            </a:pPr>
            <a:r>
              <a:rPr lang="en-US" altLang="en-US" sz="2400" dirty="0"/>
              <a:t>Lacks sexual side effects</a:t>
            </a:r>
          </a:p>
          <a:p>
            <a:pPr lvl="1">
              <a:lnSpc>
                <a:spcPct val="90000"/>
              </a:lnSpc>
              <a:buClr>
                <a:schemeClr val="hlink"/>
              </a:buClr>
            </a:pPr>
            <a:r>
              <a:rPr lang="en-US" altLang="en-US" sz="2400" dirty="0"/>
              <a:t>Seizure risk</a:t>
            </a:r>
          </a:p>
          <a:p>
            <a:pPr>
              <a:lnSpc>
                <a:spcPct val="90000"/>
              </a:lnSpc>
            </a:pPr>
            <a:endParaRPr lang="en-US" altLang="en-US" sz="2400" dirty="0"/>
          </a:p>
        </p:txBody>
      </p:sp>
      <p:sp>
        <p:nvSpPr>
          <p:cNvPr id="78850" name="Rectangle 2"/>
          <p:cNvSpPr>
            <a:spLocks noGrp="1" noChangeArrowheads="1"/>
          </p:cNvSpPr>
          <p:nvPr>
            <p:ph type="title"/>
          </p:nvPr>
        </p:nvSpPr>
        <p:spPr>
          <a:xfrm>
            <a:off x="431800" y="723900"/>
            <a:ext cx="8054975" cy="955675"/>
          </a:xfrm>
        </p:spPr>
        <p:txBody>
          <a:bodyPr/>
          <a:lstStyle/>
          <a:p>
            <a:pPr algn="l"/>
            <a:r>
              <a:rPr lang="en-US" altLang="en-US" sz="3600" b="1" dirty="0">
                <a:solidFill>
                  <a:srgbClr val="E28C05"/>
                </a:solidFill>
              </a:rPr>
              <a:t>Other antidepressants</a:t>
            </a:r>
          </a:p>
        </p:txBody>
      </p:sp>
    </p:spTree>
    <p:extLst>
      <p:ext uri="{BB962C8B-B14F-4D97-AF65-F5344CB8AC3E}">
        <p14:creationId xmlns:p14="http://schemas.microsoft.com/office/powerpoint/2010/main" val="35623303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711200" y="1998132"/>
            <a:ext cx="7772400" cy="3285068"/>
          </a:xfrm>
        </p:spPr>
        <p:txBody>
          <a:bodyPr>
            <a:normAutofit fontScale="77500" lnSpcReduction="20000"/>
          </a:bodyPr>
          <a:lstStyle/>
          <a:p>
            <a:pPr>
              <a:lnSpc>
                <a:spcPct val="90000"/>
              </a:lnSpc>
              <a:buClr>
                <a:srgbClr val="063DE8"/>
              </a:buClr>
              <a:buFont typeface="Wingdings" pitchFamily="2" charset="2"/>
              <a:buNone/>
            </a:pPr>
            <a:endParaRPr lang="en-US" altLang="en-US" sz="2800" dirty="0"/>
          </a:p>
          <a:p>
            <a:pPr>
              <a:lnSpc>
                <a:spcPct val="90000"/>
              </a:lnSpc>
              <a:buClr>
                <a:srgbClr val="063DE8"/>
              </a:buClr>
            </a:pPr>
            <a:r>
              <a:rPr lang="en-US" altLang="en-US" sz="4000" dirty="0"/>
              <a:t>Mirtazapine</a:t>
            </a:r>
          </a:p>
          <a:p>
            <a:pPr lvl="1">
              <a:lnSpc>
                <a:spcPct val="90000"/>
              </a:lnSpc>
              <a:buClr>
                <a:schemeClr val="hlink"/>
              </a:buClr>
            </a:pPr>
            <a:r>
              <a:rPr lang="en-US" altLang="en-US" sz="3200" dirty="0">
                <a:sym typeface="Symbol" pitchFamily="18" charset="2"/>
              </a:rPr>
              <a:t></a:t>
            </a:r>
            <a:r>
              <a:rPr lang="en-US" altLang="en-US" sz="3200" baseline="-25000" dirty="0">
                <a:sym typeface="Symbol" pitchFamily="18" charset="2"/>
              </a:rPr>
              <a:t>2 </a:t>
            </a:r>
            <a:r>
              <a:rPr lang="en-US" altLang="en-US" sz="3200" dirty="0">
                <a:sym typeface="Symbol" pitchFamily="18" charset="2"/>
              </a:rPr>
              <a:t>antagonist</a:t>
            </a:r>
          </a:p>
          <a:p>
            <a:pPr lvl="1">
              <a:lnSpc>
                <a:spcPct val="90000"/>
              </a:lnSpc>
              <a:buClr>
                <a:schemeClr val="hlink"/>
              </a:buClr>
            </a:pPr>
            <a:r>
              <a:rPr lang="en-US" altLang="en-US" sz="3200" dirty="0">
                <a:sym typeface="Symbol" pitchFamily="18" charset="2"/>
              </a:rPr>
              <a:t>5H</a:t>
            </a:r>
            <a:r>
              <a:rPr lang="en-US" altLang="en-US" sz="3200" baseline="-25000" dirty="0">
                <a:sym typeface="Symbol" pitchFamily="18" charset="2"/>
              </a:rPr>
              <a:t>2 </a:t>
            </a:r>
            <a:r>
              <a:rPr lang="en-US" altLang="en-US" sz="3200" dirty="0">
                <a:sym typeface="Symbol" pitchFamily="18" charset="2"/>
              </a:rPr>
              <a:t>and 5HT</a:t>
            </a:r>
            <a:r>
              <a:rPr lang="en-US" altLang="en-US" sz="3200" baseline="-25000" dirty="0">
                <a:sym typeface="Symbol" pitchFamily="18" charset="2"/>
              </a:rPr>
              <a:t>3</a:t>
            </a:r>
            <a:r>
              <a:rPr lang="en-US" altLang="en-US" sz="3200" dirty="0">
                <a:sym typeface="Symbol" pitchFamily="18" charset="2"/>
              </a:rPr>
              <a:t> antagonist</a:t>
            </a:r>
          </a:p>
          <a:p>
            <a:pPr lvl="1">
              <a:lnSpc>
                <a:spcPct val="90000"/>
              </a:lnSpc>
              <a:buClr>
                <a:schemeClr val="hlink"/>
              </a:buClr>
            </a:pPr>
            <a:r>
              <a:rPr lang="en-US" altLang="en-US" sz="3200" dirty="0"/>
              <a:t>Net effect selective increase in 5HT</a:t>
            </a:r>
            <a:r>
              <a:rPr lang="en-US" altLang="en-US" sz="3200" baseline="-25000" dirty="0"/>
              <a:t>1A</a:t>
            </a:r>
            <a:r>
              <a:rPr lang="en-US" altLang="en-US" sz="3200" dirty="0"/>
              <a:t> function</a:t>
            </a:r>
          </a:p>
          <a:p>
            <a:pPr lvl="1">
              <a:lnSpc>
                <a:spcPct val="90000"/>
              </a:lnSpc>
              <a:buClr>
                <a:schemeClr val="hlink"/>
              </a:buClr>
            </a:pPr>
            <a:r>
              <a:rPr lang="en-US" altLang="en-US" sz="3200" dirty="0">
                <a:sym typeface="Symbol" pitchFamily="18" charset="2"/>
              </a:rPr>
              <a:t>H</a:t>
            </a:r>
            <a:r>
              <a:rPr lang="en-US" altLang="en-US" sz="3200" baseline="-25000" dirty="0">
                <a:sym typeface="Symbol" pitchFamily="18" charset="2"/>
              </a:rPr>
              <a:t>1</a:t>
            </a:r>
            <a:r>
              <a:rPr lang="en-US" altLang="en-US" sz="3200" dirty="0">
                <a:sym typeface="Symbol" pitchFamily="18" charset="2"/>
              </a:rPr>
              <a:t> antagonist</a:t>
            </a:r>
          </a:p>
          <a:p>
            <a:pPr lvl="1">
              <a:lnSpc>
                <a:spcPct val="90000"/>
              </a:lnSpc>
              <a:buClr>
                <a:schemeClr val="hlink"/>
              </a:buClr>
            </a:pPr>
            <a:endParaRPr lang="en-US" altLang="en-US" sz="3200" dirty="0">
              <a:sym typeface="Symbol" pitchFamily="18" charset="2"/>
            </a:endParaRPr>
          </a:p>
          <a:p>
            <a:pPr lvl="1">
              <a:lnSpc>
                <a:spcPct val="90000"/>
              </a:lnSpc>
              <a:buClr>
                <a:schemeClr val="hlink"/>
              </a:buClr>
            </a:pPr>
            <a:r>
              <a:rPr lang="en-US" altLang="en-US" dirty="0"/>
              <a:t>advantages: sedation, no adverse sexual effects</a:t>
            </a:r>
          </a:p>
          <a:p>
            <a:pPr>
              <a:lnSpc>
                <a:spcPct val="90000"/>
              </a:lnSpc>
              <a:buFont typeface="Wingdings" pitchFamily="2" charset="2"/>
              <a:buNone/>
            </a:pPr>
            <a:r>
              <a:rPr lang="en-US" altLang="en-US" sz="3600" dirty="0"/>
              <a:t>    </a:t>
            </a:r>
          </a:p>
        </p:txBody>
      </p:sp>
    </p:spTree>
    <p:extLst>
      <p:ext uri="{BB962C8B-B14F-4D97-AF65-F5344CB8AC3E}">
        <p14:creationId xmlns:p14="http://schemas.microsoft.com/office/powerpoint/2010/main" val="31114996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DF48-630D-AE40-B08A-A7FEFFF5A7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F682E06-EB5A-4246-89E4-3FDB83982DB8}"/>
              </a:ext>
            </a:extLst>
          </p:cNvPr>
          <p:cNvSpPr>
            <a:spLocks noGrp="1"/>
          </p:cNvSpPr>
          <p:nvPr>
            <p:ph idx="1"/>
          </p:nvPr>
        </p:nvSpPr>
        <p:spPr/>
        <p:txBody>
          <a:bodyPr/>
          <a:lstStyle/>
          <a:p>
            <a:r>
              <a:rPr lang="en-US" dirty="0"/>
              <a:t>Vortioxetine (Brintellix, Trintellix)</a:t>
            </a:r>
          </a:p>
          <a:p>
            <a:pPr>
              <a:buFontTx/>
              <a:buChar char="-"/>
            </a:pPr>
            <a:r>
              <a:rPr lang="en-US" sz="2400" dirty="0"/>
              <a:t>Serotonin reuptake inhibitor </a:t>
            </a:r>
          </a:p>
          <a:p>
            <a:pPr>
              <a:buFontTx/>
              <a:buChar char="-"/>
            </a:pPr>
            <a:r>
              <a:rPr lang="en-US" sz="2400" dirty="0"/>
              <a:t>5HT1A partial agonist</a:t>
            </a:r>
          </a:p>
          <a:p>
            <a:pPr>
              <a:buFontTx/>
              <a:buChar char="-"/>
            </a:pPr>
            <a:r>
              <a:rPr lang="en-US" sz="2400" dirty="0"/>
              <a:t>5HT3 receptor antagonist </a:t>
            </a:r>
          </a:p>
          <a:p>
            <a:pPr marL="0" indent="0">
              <a:buNone/>
            </a:pPr>
            <a:endParaRPr lang="en-US" dirty="0"/>
          </a:p>
          <a:p>
            <a:pPr marL="0" indent="0">
              <a:buNone/>
            </a:pPr>
            <a:r>
              <a:rPr lang="en-US" dirty="0"/>
              <a:t>Recommended by NICE after 2 failed trials of antidepressants </a:t>
            </a:r>
          </a:p>
        </p:txBody>
      </p:sp>
    </p:spTree>
    <p:extLst>
      <p:ext uri="{BB962C8B-B14F-4D97-AF65-F5344CB8AC3E}">
        <p14:creationId xmlns:p14="http://schemas.microsoft.com/office/powerpoint/2010/main" val="877170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p:txBody>
          <a:bodyPr/>
          <a:lstStyle/>
          <a:p>
            <a:pPr algn="ctr">
              <a:buFont typeface="Wingdings" pitchFamily="2" charset="2"/>
              <a:buNone/>
            </a:pPr>
            <a:endParaRPr lang="en-US" altLang="en-US" sz="2800" dirty="0"/>
          </a:p>
          <a:p>
            <a:pPr algn="ctr">
              <a:buFont typeface="Wingdings" pitchFamily="2" charset="2"/>
              <a:buNone/>
            </a:pPr>
            <a:endParaRPr lang="en-US" altLang="en-US" sz="2800" dirty="0"/>
          </a:p>
          <a:p>
            <a:pPr algn="ctr">
              <a:buFont typeface="Wingdings" pitchFamily="2" charset="2"/>
              <a:buNone/>
            </a:pPr>
            <a:endParaRPr lang="en-US" altLang="en-US" sz="2800" b="1" dirty="0">
              <a:solidFill>
                <a:srgbClr val="E28C05"/>
              </a:solidFill>
            </a:endParaRPr>
          </a:p>
          <a:p>
            <a:pPr algn="ctr">
              <a:buFont typeface="Wingdings" pitchFamily="2" charset="2"/>
              <a:buNone/>
            </a:pPr>
            <a:endParaRPr lang="en-US" altLang="en-US" sz="2800" b="1" dirty="0">
              <a:solidFill>
                <a:srgbClr val="E28C05"/>
              </a:solidFill>
            </a:endParaRPr>
          </a:p>
          <a:p>
            <a:pPr algn="ctr">
              <a:buFont typeface="Wingdings" pitchFamily="2" charset="2"/>
              <a:buNone/>
            </a:pPr>
            <a:r>
              <a:rPr lang="en-US" altLang="en-US" sz="2800" b="1" dirty="0">
                <a:solidFill>
                  <a:srgbClr val="E28C05"/>
                </a:solidFill>
              </a:rPr>
              <a:t>6-8 weeks of at least a middle range dose without remission</a:t>
            </a:r>
          </a:p>
        </p:txBody>
      </p:sp>
      <p:sp>
        <p:nvSpPr>
          <p:cNvPr id="91138" name="Rectangle 2"/>
          <p:cNvSpPr>
            <a:spLocks noGrp="1" noChangeArrowheads="1"/>
          </p:cNvSpPr>
          <p:nvPr>
            <p:ph type="title"/>
          </p:nvPr>
        </p:nvSpPr>
        <p:spPr>
          <a:xfrm>
            <a:off x="457200" y="1600200"/>
            <a:ext cx="8229600" cy="1143000"/>
          </a:xfrm>
        </p:spPr>
        <p:txBody>
          <a:bodyPr>
            <a:noAutofit/>
          </a:bodyPr>
          <a:lstStyle/>
          <a:p>
            <a:r>
              <a:rPr lang="en-US" altLang="en-US" sz="3600" dirty="0">
                <a:solidFill>
                  <a:srgbClr val="003893"/>
                </a:solidFill>
              </a:rPr>
              <a:t>A Working Definition of </a:t>
            </a:r>
            <a:br>
              <a:rPr lang="en-US" altLang="en-US" sz="3600" dirty="0">
                <a:solidFill>
                  <a:srgbClr val="003893"/>
                </a:solidFill>
              </a:rPr>
            </a:br>
            <a:r>
              <a:rPr lang="en-US" altLang="en-US" sz="3600" dirty="0">
                <a:solidFill>
                  <a:srgbClr val="003893"/>
                </a:solidFill>
              </a:rPr>
              <a:t>Treatment Resistant Depression</a:t>
            </a:r>
          </a:p>
        </p:txBody>
      </p:sp>
    </p:spTree>
    <p:extLst>
      <p:ext uri="{BB962C8B-B14F-4D97-AF65-F5344CB8AC3E}">
        <p14:creationId xmlns:p14="http://schemas.microsoft.com/office/powerpoint/2010/main" val="18992831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875771"/>
            <a:ext cx="8229600" cy="1143000"/>
          </a:xfrm>
        </p:spPr>
        <p:txBody>
          <a:bodyPr/>
          <a:lstStyle/>
          <a:p>
            <a:pPr algn="l"/>
            <a:r>
              <a:rPr lang="en-US" altLang="en-US" sz="3600" b="1" dirty="0">
                <a:solidFill>
                  <a:srgbClr val="A00054"/>
                </a:solidFill>
              </a:rPr>
              <a:t>TRD-Strategies (as per Maudsley guidelines)</a:t>
            </a:r>
          </a:p>
        </p:txBody>
      </p:sp>
      <p:graphicFrame>
        <p:nvGraphicFramePr>
          <p:cNvPr id="2" name="Diagram 1"/>
          <p:cNvGraphicFramePr/>
          <p:nvPr>
            <p:extLst>
              <p:ext uri="{D42A27DB-BD31-4B8C-83A1-F6EECF244321}">
                <p14:modId xmlns:p14="http://schemas.microsoft.com/office/powerpoint/2010/main" val="197285346"/>
              </p:ext>
            </p:extLst>
          </p:nvPr>
        </p:nvGraphicFramePr>
        <p:xfrm>
          <a:off x="457200" y="2018771"/>
          <a:ext cx="811106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9947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idx="1"/>
          </p:nvPr>
        </p:nvSpPr>
        <p:spPr>
          <a:xfrm>
            <a:off x="457200" y="1286934"/>
            <a:ext cx="8229600" cy="4839230"/>
          </a:xfrm>
        </p:spPr>
        <p:txBody>
          <a:bodyPr/>
          <a:lstStyle/>
          <a:p>
            <a:r>
              <a:rPr lang="en-US" altLang="en-US" sz="2000" dirty="0"/>
              <a:t>Patients suffering from major depression (primarily with chronic disease and multiple recurrences) in Primary and Specialty Care settings have a 30% chance of  achieving full remission with an adequate dose of Citalopram</a:t>
            </a:r>
          </a:p>
          <a:p>
            <a:pPr marL="0" indent="0">
              <a:buNone/>
            </a:pPr>
            <a:endParaRPr lang="en-US" altLang="en-US" sz="2000" dirty="0"/>
          </a:p>
          <a:p>
            <a:r>
              <a:rPr lang="en-US" altLang="en-US" sz="2000" dirty="0"/>
              <a:t>Patients who did not remit with citalopram had a 1 in 4 chance of achieving remission by switching to bupropion, sertraline or venlafaxine and a 1 in 3 chance of responding to augmentation of the citalopram with bupropion or </a:t>
            </a:r>
            <a:r>
              <a:rPr lang="en-US" altLang="en-US" sz="2000" dirty="0" err="1"/>
              <a:t>buspirone</a:t>
            </a:r>
            <a:endParaRPr lang="en-US" altLang="en-US" sz="2000" dirty="0"/>
          </a:p>
          <a:p>
            <a:pPr marL="0" indent="0">
              <a:buNone/>
            </a:pPr>
            <a:endParaRPr lang="en-US" altLang="en-US" sz="2000" dirty="0"/>
          </a:p>
          <a:p>
            <a:r>
              <a:rPr lang="en-US" altLang="en-US" sz="2000" dirty="0"/>
              <a:t>Depressed patients who fail to respond to two  antidepressant trials are have a 12-20% remission rate with another single antidepressant agent and a 16-25% remission rate with T3 or lithium augmentation</a:t>
            </a:r>
          </a:p>
          <a:p>
            <a:endParaRPr lang="en-US" altLang="en-US" sz="2000" dirty="0"/>
          </a:p>
          <a:p>
            <a:pPr marL="0" indent="0">
              <a:buNone/>
            </a:pPr>
            <a:endParaRPr lang="en-US" altLang="en-US" sz="2000" dirty="0"/>
          </a:p>
          <a:p>
            <a:endParaRPr lang="en-US" altLang="en-US" sz="2000" dirty="0"/>
          </a:p>
          <a:p>
            <a:endParaRPr lang="en-US" altLang="en-US" sz="2000" dirty="0"/>
          </a:p>
          <a:p>
            <a:pPr>
              <a:buFont typeface="Wingdings" pitchFamily="2" charset="2"/>
              <a:buNone/>
            </a:pPr>
            <a:endParaRPr lang="en-US" altLang="en-US" sz="2000" dirty="0"/>
          </a:p>
          <a:p>
            <a:endParaRPr lang="en-US" altLang="en-US" sz="2000" dirty="0"/>
          </a:p>
        </p:txBody>
      </p:sp>
    </p:spTree>
    <p:extLst>
      <p:ext uri="{BB962C8B-B14F-4D97-AF65-F5344CB8AC3E}">
        <p14:creationId xmlns:p14="http://schemas.microsoft.com/office/powerpoint/2010/main" val="42277555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635000" y="1007532"/>
            <a:ext cx="7819182" cy="4939069"/>
          </a:xfrm>
        </p:spPr>
        <p:txBody>
          <a:bodyPr/>
          <a:lstStyle/>
          <a:p>
            <a:pPr marL="0" indent="0">
              <a:lnSpc>
                <a:spcPct val="90000"/>
              </a:lnSpc>
              <a:buNone/>
            </a:pPr>
            <a:r>
              <a:rPr lang="en-US" altLang="en-US" sz="3600" b="1" dirty="0">
                <a:solidFill>
                  <a:srgbClr val="E28C05"/>
                </a:solidFill>
              </a:rPr>
              <a:t>Electroconvulsive Therapy</a:t>
            </a:r>
          </a:p>
          <a:p>
            <a:pPr lvl="1">
              <a:lnSpc>
                <a:spcPct val="90000"/>
              </a:lnSpc>
            </a:pPr>
            <a:r>
              <a:rPr lang="en-US" altLang="en-US" sz="2400" dirty="0"/>
              <a:t>Response rate in patients with</a:t>
            </a:r>
          </a:p>
          <a:p>
            <a:pPr lvl="2">
              <a:lnSpc>
                <a:spcPct val="90000"/>
              </a:lnSpc>
            </a:pPr>
            <a:r>
              <a:rPr lang="en-US" altLang="en-US" dirty="0"/>
              <a:t>inadequate medication trials: 86% </a:t>
            </a:r>
          </a:p>
          <a:p>
            <a:pPr lvl="2">
              <a:lnSpc>
                <a:spcPct val="90000"/>
              </a:lnSpc>
            </a:pPr>
            <a:r>
              <a:rPr lang="en-US" altLang="en-US" dirty="0"/>
              <a:t>adequate trials: 50%</a:t>
            </a:r>
          </a:p>
          <a:p>
            <a:pPr marL="914400" lvl="2" indent="0">
              <a:lnSpc>
                <a:spcPct val="90000"/>
              </a:lnSpc>
              <a:buNone/>
            </a:pPr>
            <a:endParaRPr lang="en-US" altLang="en-US" dirty="0"/>
          </a:p>
          <a:p>
            <a:pPr lvl="1">
              <a:lnSpc>
                <a:spcPct val="90000"/>
              </a:lnSpc>
            </a:pPr>
            <a:r>
              <a:rPr lang="en-US" altLang="en-US" sz="2400" dirty="0"/>
              <a:t>Probably treatment of choice for catatonic states</a:t>
            </a:r>
          </a:p>
          <a:p>
            <a:pPr marL="457200" lvl="1" indent="0">
              <a:lnSpc>
                <a:spcPct val="90000"/>
              </a:lnSpc>
              <a:buNone/>
            </a:pPr>
            <a:endParaRPr lang="en-US" altLang="en-US" sz="2400" dirty="0"/>
          </a:p>
          <a:p>
            <a:pPr lvl="1">
              <a:lnSpc>
                <a:spcPct val="90000"/>
              </a:lnSpc>
            </a:pPr>
            <a:r>
              <a:rPr lang="en-US" altLang="en-US" sz="2400" dirty="0"/>
              <a:t>Relapse rate of 50% without out relapse prevention medication – Li best evidence for relapse prevention</a:t>
            </a:r>
          </a:p>
          <a:p>
            <a:pPr lvl="1">
              <a:lnSpc>
                <a:spcPct val="90000"/>
              </a:lnSpc>
              <a:buFontTx/>
              <a:buNone/>
            </a:pPr>
            <a:endParaRPr lang="en-US" altLang="en-US" dirty="0"/>
          </a:p>
        </p:txBody>
      </p:sp>
    </p:spTree>
    <p:extLst>
      <p:ext uri="{BB962C8B-B14F-4D97-AF65-F5344CB8AC3E}">
        <p14:creationId xmlns:p14="http://schemas.microsoft.com/office/powerpoint/2010/main" val="402736291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237" y="1101991"/>
            <a:ext cx="8064500" cy="646112"/>
          </a:xfrm>
          <a:prstGeom prst="rect">
            <a:avLst/>
          </a:prstGeom>
          <a:noFill/>
        </p:spPr>
        <p:txBody>
          <a:bodyPr>
            <a:spAutoFit/>
          </a:bodyPr>
          <a:lstStyle/>
          <a:p>
            <a:pPr>
              <a:defRPr/>
            </a:pPr>
            <a:r>
              <a:rPr lang="en-GB" sz="3600" b="1" dirty="0">
                <a:solidFill>
                  <a:srgbClr val="E28C05"/>
                </a:solidFill>
                <a:latin typeface="Cambria" pitchFamily="18" charset="0"/>
              </a:rPr>
              <a:t>Cognitive Behavioural Therapy (CBT)</a:t>
            </a:r>
          </a:p>
        </p:txBody>
      </p:sp>
      <p:sp>
        <p:nvSpPr>
          <p:cNvPr id="21506" name="TextBox 2"/>
          <p:cNvSpPr txBox="1">
            <a:spLocks noChangeArrowheads="1"/>
          </p:cNvSpPr>
          <p:nvPr/>
        </p:nvSpPr>
        <p:spPr bwMode="auto">
          <a:xfrm>
            <a:off x="619237" y="3283843"/>
            <a:ext cx="7848872" cy="2677656"/>
          </a:xfrm>
          <a:prstGeom prst="rect">
            <a:avLst/>
          </a:prstGeom>
          <a:noFill/>
          <a:ln w="9525">
            <a:noFill/>
            <a:miter lim="800000"/>
            <a:headEnd/>
            <a:tailEnd/>
          </a:ln>
        </p:spPr>
        <p:txBody>
          <a:bodyPr wrap="square">
            <a:spAutoFit/>
          </a:bodyPr>
          <a:lstStyle/>
          <a:p>
            <a:pPr marL="342900" indent="-342900">
              <a:buFont typeface="Arial"/>
              <a:buChar char="•"/>
            </a:pPr>
            <a:r>
              <a:rPr lang="en-GB" sz="2400" dirty="0">
                <a:latin typeface="Calibri" pitchFamily="34" charset="0"/>
              </a:rPr>
              <a:t>CBT encompasses a number of therapeutic cognitive and behavioural approaches. The compelling evidence base for CBT lead to an announcement in 2007 that there would be £173 million into an Improving Access to Psychological Therapies Program (IAPT) based on the finding that  CBTs were more efficient than pharmacotherapy or other interventions </a:t>
            </a:r>
            <a:r>
              <a:rPr lang="en-GB" sz="2000" dirty="0">
                <a:latin typeface="Calibri" pitchFamily="34" charset="0"/>
              </a:rPr>
              <a:t>(Rachman &amp; Wilson, 2008).</a:t>
            </a:r>
          </a:p>
        </p:txBody>
      </p:sp>
      <p:sp>
        <p:nvSpPr>
          <p:cNvPr id="5" name="TextBox 4"/>
          <p:cNvSpPr txBox="1"/>
          <p:nvPr/>
        </p:nvSpPr>
        <p:spPr>
          <a:xfrm>
            <a:off x="647762" y="1940932"/>
            <a:ext cx="7848872" cy="1200329"/>
          </a:xfrm>
          <a:prstGeom prst="rect">
            <a:avLst/>
          </a:prstGeom>
          <a:noFill/>
          <a:ln>
            <a:noFill/>
          </a:ln>
        </p:spPr>
        <p:txBody>
          <a:bodyPr wrap="square" rtlCol="0">
            <a:spAutoFit/>
          </a:bodyPr>
          <a:lstStyle/>
          <a:p>
            <a:pPr marL="342900" indent="-342900">
              <a:buFont typeface="Arial"/>
              <a:buChar char="•"/>
            </a:pPr>
            <a:r>
              <a:rPr lang="en-GB" sz="2400" dirty="0">
                <a:latin typeface="Calibri" pitchFamily="34" charset="0"/>
              </a:rPr>
              <a:t>One of the most extensively researched forms of psychotherapy with over 325 outcome studies looking at CBT effectiveness published in 2006 </a:t>
            </a:r>
            <a:r>
              <a:rPr lang="en-GB" dirty="0">
                <a:latin typeface="Calibri" pitchFamily="34" charset="0"/>
              </a:rPr>
              <a:t>(Butler et al., 2006).</a:t>
            </a:r>
            <a:endParaRPr lang="fr-FR" dirty="0">
              <a:latin typeface="Calibri" pitchFamily="34" charset="0"/>
            </a:endParaRPr>
          </a:p>
        </p:txBody>
      </p:sp>
    </p:spTree>
    <p:extLst>
      <p:ext uri="{BB962C8B-B14F-4D97-AF65-F5344CB8AC3E}">
        <p14:creationId xmlns:p14="http://schemas.microsoft.com/office/powerpoint/2010/main" val="512229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16" y="4070559"/>
            <a:ext cx="3908995" cy="800219"/>
          </a:xfrm>
          <a:prstGeom prst="rect">
            <a:avLst/>
          </a:prstGeom>
          <a:noFill/>
        </p:spPr>
        <p:txBody>
          <a:bodyPr wrap="square" rtlCol="0">
            <a:spAutoFit/>
          </a:bodyPr>
          <a:lstStyle/>
          <a:p>
            <a:r>
              <a:rPr lang="en-GB" sz="2800" b="1" dirty="0">
                <a:solidFill>
                  <a:srgbClr val="E28C05"/>
                </a:solidFill>
                <a:latin typeface="Cambria" pitchFamily="18" charset="0"/>
                <a:cs typeface="Times New Roman" pitchFamily="18" charset="0"/>
              </a:rPr>
              <a:t>Beck’s cognitive model </a:t>
            </a:r>
            <a:r>
              <a:rPr lang="en-GB" b="1" dirty="0">
                <a:latin typeface="Calibri" pitchFamily="34" charset="0"/>
                <a:cs typeface="Times New Roman" pitchFamily="18" charset="0"/>
              </a:rPr>
              <a:t>From Dozois &amp; Beck (2008)</a:t>
            </a:r>
            <a:r>
              <a:rPr lang="en-GB" b="1" dirty="0">
                <a:cs typeface="Times New Roman" pitchFamily="18" charset="0"/>
              </a:rPr>
              <a:t> </a:t>
            </a:r>
          </a:p>
        </p:txBody>
      </p:sp>
      <p:graphicFrame>
        <p:nvGraphicFramePr>
          <p:cNvPr id="3" name="Diagram 2"/>
          <p:cNvGraphicFramePr/>
          <p:nvPr>
            <p:extLst>
              <p:ext uri="{D42A27DB-BD31-4B8C-83A1-F6EECF244321}">
                <p14:modId xmlns:p14="http://schemas.microsoft.com/office/powerpoint/2010/main" val="2880051732"/>
              </p:ext>
            </p:extLst>
          </p:nvPr>
        </p:nvGraphicFramePr>
        <p:xfrm>
          <a:off x="223428" y="484447"/>
          <a:ext cx="812265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198021" y="3058295"/>
            <a:ext cx="2130066" cy="615553"/>
          </a:xfrm>
          <a:prstGeom prst="rect">
            <a:avLst/>
          </a:prstGeom>
          <a:noFill/>
        </p:spPr>
        <p:txBody>
          <a:bodyPr wrap="square" rtlCol="0">
            <a:spAutoFit/>
          </a:bodyPr>
          <a:lstStyle/>
          <a:p>
            <a:pPr marL="285750" indent="-285750">
              <a:buFont typeface="Arial" pitchFamily="34" charset="0"/>
              <a:buChar char="•"/>
            </a:pPr>
            <a:r>
              <a:rPr lang="en-GB" sz="1700" dirty="0">
                <a:latin typeface="Calibri" pitchFamily="34" charset="0"/>
              </a:rPr>
              <a:t>Nothing ever goes right for me</a:t>
            </a:r>
          </a:p>
        </p:txBody>
      </p:sp>
      <p:sp>
        <p:nvSpPr>
          <p:cNvPr id="7" name="Curved Right Arrow 6"/>
          <p:cNvSpPr/>
          <p:nvPr/>
        </p:nvSpPr>
        <p:spPr>
          <a:xfrm>
            <a:off x="4121950" y="364307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Curved Left Arrow 7"/>
          <p:cNvSpPr/>
          <p:nvPr/>
        </p:nvSpPr>
        <p:spPr>
          <a:xfrm>
            <a:off x="7362310" y="3688247"/>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ounded Rectangle 8"/>
          <p:cNvSpPr/>
          <p:nvPr/>
        </p:nvSpPr>
        <p:spPr>
          <a:xfrm>
            <a:off x="3263574" y="5176442"/>
            <a:ext cx="24482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6372200" y="5181675"/>
            <a:ext cx="24482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3529794" y="5213208"/>
            <a:ext cx="2268252" cy="369332"/>
          </a:xfrm>
          <a:prstGeom prst="rect">
            <a:avLst/>
          </a:prstGeom>
          <a:noFill/>
        </p:spPr>
        <p:txBody>
          <a:bodyPr wrap="square" rtlCol="0">
            <a:spAutoFit/>
          </a:bodyPr>
          <a:lstStyle/>
          <a:p>
            <a:r>
              <a:rPr lang="en-GB" dirty="0">
                <a:latin typeface="Calibri" pitchFamily="34" charset="0"/>
              </a:rPr>
              <a:t>Cognitive biases </a:t>
            </a:r>
          </a:p>
        </p:txBody>
      </p:sp>
      <p:sp>
        <p:nvSpPr>
          <p:cNvPr id="11" name="TextBox 10"/>
          <p:cNvSpPr txBox="1"/>
          <p:nvPr/>
        </p:nvSpPr>
        <p:spPr>
          <a:xfrm>
            <a:off x="6458322" y="5176442"/>
            <a:ext cx="2276028" cy="646331"/>
          </a:xfrm>
          <a:prstGeom prst="rect">
            <a:avLst/>
          </a:prstGeom>
          <a:noFill/>
        </p:spPr>
        <p:txBody>
          <a:bodyPr wrap="square" rtlCol="0">
            <a:spAutoFit/>
          </a:bodyPr>
          <a:lstStyle/>
          <a:p>
            <a:r>
              <a:rPr lang="en-GB" dirty="0">
                <a:latin typeface="Calibri" pitchFamily="34" charset="0"/>
              </a:rPr>
              <a:t>Negative automatic thoughts</a:t>
            </a:r>
          </a:p>
        </p:txBody>
      </p:sp>
      <p:sp>
        <p:nvSpPr>
          <p:cNvPr id="15" name="Bent-Up Arrow 14"/>
          <p:cNvSpPr/>
          <p:nvPr/>
        </p:nvSpPr>
        <p:spPr>
          <a:xfrm rot="5400000">
            <a:off x="2283235" y="2162786"/>
            <a:ext cx="424920" cy="66022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Bent-Up Arrow 15"/>
          <p:cNvSpPr/>
          <p:nvPr/>
        </p:nvSpPr>
        <p:spPr>
          <a:xfrm rot="5400000">
            <a:off x="4065762" y="2945792"/>
            <a:ext cx="424920" cy="66022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Oval 12"/>
          <p:cNvSpPr/>
          <p:nvPr/>
        </p:nvSpPr>
        <p:spPr>
          <a:xfrm>
            <a:off x="4355976" y="6040267"/>
            <a:ext cx="324036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5220072" y="6083775"/>
            <a:ext cx="1728192" cy="461665"/>
          </a:xfrm>
          <a:prstGeom prst="rect">
            <a:avLst/>
          </a:prstGeom>
          <a:noFill/>
        </p:spPr>
        <p:txBody>
          <a:bodyPr wrap="square" rtlCol="0">
            <a:spAutoFit/>
          </a:bodyPr>
          <a:lstStyle/>
          <a:p>
            <a:r>
              <a:rPr lang="en-GB" sz="2400" dirty="0">
                <a:latin typeface="Calibri" pitchFamily="34" charset="0"/>
              </a:rPr>
              <a:t>Depression</a:t>
            </a:r>
          </a:p>
        </p:txBody>
      </p:sp>
    </p:spTree>
    <p:extLst>
      <p:ext uri="{BB962C8B-B14F-4D97-AF65-F5344CB8AC3E}">
        <p14:creationId xmlns:p14="http://schemas.microsoft.com/office/powerpoint/2010/main" val="384352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484784"/>
            <a:ext cx="3024336" cy="1077218"/>
          </a:xfrm>
          <a:prstGeom prst="rect">
            <a:avLst/>
          </a:prstGeom>
          <a:noFill/>
          <a:ln>
            <a:solidFill>
              <a:srgbClr val="FF0000"/>
            </a:solidFill>
          </a:ln>
        </p:spPr>
        <p:txBody>
          <a:bodyPr wrap="square" rtlCol="0">
            <a:spAutoFit/>
          </a:bodyPr>
          <a:lstStyle/>
          <a:p>
            <a:r>
              <a:rPr lang="fr-FR" sz="2400" dirty="0"/>
              <a:t> </a:t>
            </a:r>
            <a:r>
              <a:rPr lang="en-GB" sz="2000" b="1" dirty="0">
                <a:solidFill>
                  <a:srgbClr val="003893"/>
                </a:solidFill>
                <a:latin typeface="Calibri" pitchFamily="34" charset="0"/>
              </a:rPr>
              <a:t>Structured:</a:t>
            </a:r>
          </a:p>
          <a:p>
            <a:pPr marL="342900" indent="-342900">
              <a:buFont typeface="Arial" pitchFamily="34" charset="0"/>
              <a:buChar char="•"/>
            </a:pPr>
            <a:r>
              <a:rPr lang="en-GB" sz="2000" dirty="0">
                <a:latin typeface="Calibri" pitchFamily="34" charset="0"/>
              </a:rPr>
              <a:t>Time limited</a:t>
            </a:r>
          </a:p>
          <a:p>
            <a:pPr marL="342900" indent="-342900">
              <a:buFont typeface="Arial" pitchFamily="34" charset="0"/>
              <a:buChar char="•"/>
            </a:pPr>
            <a:r>
              <a:rPr lang="en-GB" sz="2000" dirty="0">
                <a:latin typeface="Calibri" pitchFamily="34" charset="0"/>
              </a:rPr>
              <a:t>Problem orientated</a:t>
            </a:r>
          </a:p>
        </p:txBody>
      </p:sp>
      <p:sp>
        <p:nvSpPr>
          <p:cNvPr id="4" name="TextBox 3"/>
          <p:cNvSpPr txBox="1"/>
          <p:nvPr/>
        </p:nvSpPr>
        <p:spPr>
          <a:xfrm>
            <a:off x="5868144" y="1303866"/>
            <a:ext cx="2725523" cy="1631216"/>
          </a:xfrm>
          <a:prstGeom prst="rect">
            <a:avLst/>
          </a:prstGeom>
          <a:noFill/>
          <a:ln>
            <a:solidFill>
              <a:srgbClr val="FF0000"/>
            </a:solidFill>
          </a:ln>
        </p:spPr>
        <p:txBody>
          <a:bodyPr wrap="square" rtlCol="0">
            <a:spAutoFit/>
          </a:bodyPr>
          <a:lstStyle/>
          <a:p>
            <a:r>
              <a:rPr lang="fr-FR" sz="2000" dirty="0">
                <a:latin typeface="Calibri" pitchFamily="34" charset="0"/>
              </a:rPr>
              <a:t> </a:t>
            </a:r>
            <a:r>
              <a:rPr lang="en-GB" sz="2000" b="1" dirty="0">
                <a:solidFill>
                  <a:srgbClr val="003893"/>
                </a:solidFill>
                <a:latin typeface="Calibri" pitchFamily="34" charset="0"/>
              </a:rPr>
              <a:t>Role of therapist</a:t>
            </a:r>
            <a:r>
              <a:rPr lang="en-GB" sz="2000" dirty="0">
                <a:latin typeface="Calibri" pitchFamily="34" charset="0"/>
              </a:rPr>
              <a:t>:</a:t>
            </a:r>
          </a:p>
          <a:p>
            <a:pPr marL="342900" indent="-342900">
              <a:buFont typeface="Arial" pitchFamily="34" charset="0"/>
              <a:buChar char="•"/>
            </a:pPr>
            <a:r>
              <a:rPr lang="en-GB" sz="2000" dirty="0">
                <a:latin typeface="Calibri" pitchFamily="34" charset="0"/>
              </a:rPr>
              <a:t> As a guide </a:t>
            </a:r>
          </a:p>
          <a:p>
            <a:pPr marL="342900" indent="-342900">
              <a:buFont typeface="Arial" pitchFamily="34" charset="0"/>
              <a:buChar char="•"/>
            </a:pPr>
            <a:r>
              <a:rPr lang="en-GB" sz="2000" dirty="0">
                <a:latin typeface="Calibri" pitchFamily="34" charset="0"/>
              </a:rPr>
              <a:t> As a scientist practitioner</a:t>
            </a:r>
          </a:p>
          <a:p>
            <a:pPr marL="342900" indent="-342900">
              <a:buFont typeface="Arial" pitchFamily="34" charset="0"/>
              <a:buChar char="•"/>
            </a:pPr>
            <a:r>
              <a:rPr lang="en-GB" sz="2000" dirty="0">
                <a:latin typeface="Calibri" pitchFamily="34" charset="0"/>
              </a:rPr>
              <a:t> Socratic method</a:t>
            </a:r>
          </a:p>
        </p:txBody>
      </p:sp>
      <p:sp>
        <p:nvSpPr>
          <p:cNvPr id="5" name="TextBox 4"/>
          <p:cNvSpPr txBox="1"/>
          <p:nvPr/>
        </p:nvSpPr>
        <p:spPr>
          <a:xfrm>
            <a:off x="395536" y="3501008"/>
            <a:ext cx="3024336" cy="2000548"/>
          </a:xfrm>
          <a:prstGeom prst="rect">
            <a:avLst/>
          </a:prstGeom>
          <a:noFill/>
          <a:ln>
            <a:solidFill>
              <a:srgbClr val="FF0000"/>
            </a:solidFill>
          </a:ln>
        </p:spPr>
        <p:txBody>
          <a:bodyPr wrap="square" rtlCol="0">
            <a:spAutoFit/>
          </a:bodyPr>
          <a:lstStyle/>
          <a:p>
            <a:r>
              <a:rPr lang="fr-FR" sz="2400" dirty="0"/>
              <a:t> </a:t>
            </a:r>
            <a:r>
              <a:rPr lang="en-GB" sz="2000" b="1" dirty="0">
                <a:solidFill>
                  <a:srgbClr val="003893"/>
                </a:solidFill>
              </a:rPr>
              <a:t>Cognitive techniques:</a:t>
            </a:r>
          </a:p>
          <a:p>
            <a:pPr marL="342900" indent="-342900">
              <a:buFont typeface="Arial" pitchFamily="34" charset="0"/>
              <a:buChar char="•"/>
            </a:pPr>
            <a:r>
              <a:rPr lang="en-GB" sz="2000" dirty="0"/>
              <a:t> Hot cognitions</a:t>
            </a:r>
          </a:p>
          <a:p>
            <a:r>
              <a:rPr lang="en-GB" sz="2000" dirty="0"/>
              <a:t>Recording cognitions (mood diaries)</a:t>
            </a:r>
          </a:p>
          <a:p>
            <a:pPr marL="342900" indent="-342900">
              <a:buFont typeface="Arial" pitchFamily="34" charset="0"/>
              <a:buChar char="•"/>
            </a:pPr>
            <a:r>
              <a:rPr lang="en-GB" sz="2000" dirty="0"/>
              <a:t> Identifying cognitive biases</a:t>
            </a:r>
          </a:p>
        </p:txBody>
      </p:sp>
      <p:sp>
        <p:nvSpPr>
          <p:cNvPr id="6" name="TextBox 5"/>
          <p:cNvSpPr txBox="1"/>
          <p:nvPr/>
        </p:nvSpPr>
        <p:spPr>
          <a:xfrm>
            <a:off x="5292080" y="3717032"/>
            <a:ext cx="3384376" cy="2000548"/>
          </a:xfrm>
          <a:prstGeom prst="rect">
            <a:avLst/>
          </a:prstGeom>
          <a:noFill/>
          <a:ln>
            <a:solidFill>
              <a:srgbClr val="FF0000"/>
            </a:solidFill>
          </a:ln>
        </p:spPr>
        <p:txBody>
          <a:bodyPr wrap="square" rtlCol="0">
            <a:spAutoFit/>
          </a:bodyPr>
          <a:lstStyle/>
          <a:p>
            <a:r>
              <a:rPr lang="fr-FR" sz="2400" dirty="0"/>
              <a:t> </a:t>
            </a:r>
            <a:r>
              <a:rPr lang="en-GB" sz="2000" b="1" dirty="0">
                <a:solidFill>
                  <a:srgbClr val="003893"/>
                </a:solidFill>
              </a:rPr>
              <a:t>Behavioural techniques</a:t>
            </a:r>
            <a:r>
              <a:rPr lang="en-GB" sz="2000" dirty="0"/>
              <a:t>:</a:t>
            </a:r>
          </a:p>
          <a:p>
            <a:pPr marL="342900" indent="-342900">
              <a:buFont typeface="Arial" pitchFamily="34" charset="0"/>
              <a:buChar char="•"/>
            </a:pPr>
            <a:r>
              <a:rPr lang="en-GB" sz="2000" dirty="0"/>
              <a:t> Behavioural experiments</a:t>
            </a:r>
          </a:p>
          <a:p>
            <a:pPr marL="342900" indent="-342900">
              <a:buFont typeface="Arial" pitchFamily="34" charset="0"/>
              <a:buChar char="•"/>
            </a:pPr>
            <a:r>
              <a:rPr lang="en-GB" sz="2000" dirty="0"/>
              <a:t> Experiments with therapist</a:t>
            </a:r>
          </a:p>
          <a:p>
            <a:pPr marL="342900" indent="-342900">
              <a:buFont typeface="Arial" pitchFamily="34" charset="0"/>
              <a:buChar char="•"/>
            </a:pPr>
            <a:r>
              <a:rPr lang="en-GB" sz="2000" dirty="0"/>
              <a:t> Experiments alone</a:t>
            </a:r>
          </a:p>
        </p:txBody>
      </p:sp>
      <p:sp>
        <p:nvSpPr>
          <p:cNvPr id="7" name="Oval 6"/>
          <p:cNvSpPr/>
          <p:nvPr/>
        </p:nvSpPr>
        <p:spPr>
          <a:xfrm>
            <a:off x="2411761" y="2685113"/>
            <a:ext cx="3684240" cy="1103926"/>
          </a:xfrm>
          <a:prstGeom prst="ellipse">
            <a:avLst/>
          </a:prstGeom>
          <a:solidFill>
            <a:schemeClr val="tx2">
              <a:lumMod val="10000"/>
            </a:schemeClr>
          </a:solidFill>
          <a:ln>
            <a:solidFill>
              <a:srgbClr val="00389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extBox 7"/>
          <p:cNvSpPr txBox="1"/>
          <p:nvPr/>
        </p:nvSpPr>
        <p:spPr>
          <a:xfrm>
            <a:off x="3144416" y="3012025"/>
            <a:ext cx="2621384" cy="461665"/>
          </a:xfrm>
          <a:prstGeom prst="rect">
            <a:avLst/>
          </a:prstGeom>
          <a:solidFill>
            <a:schemeClr val="tx2">
              <a:lumMod val="10000"/>
            </a:schemeClr>
          </a:solidFill>
        </p:spPr>
        <p:txBody>
          <a:bodyPr wrap="square" rtlCol="0">
            <a:spAutoFit/>
          </a:bodyPr>
          <a:lstStyle/>
          <a:p>
            <a:r>
              <a:rPr lang="fr-FR" sz="2400" b="1" dirty="0">
                <a:solidFill>
                  <a:srgbClr val="A00054"/>
                </a:solidFill>
                <a:latin typeface="Cambria" pitchFamily="18" charset="0"/>
              </a:rPr>
              <a:t>CBT STRUCTURE</a:t>
            </a:r>
          </a:p>
        </p:txBody>
      </p:sp>
      <p:sp>
        <p:nvSpPr>
          <p:cNvPr id="9" name="TextBox 82"/>
          <p:cNvSpPr txBox="1">
            <a:spLocks noChangeArrowheads="1"/>
          </p:cNvSpPr>
          <p:nvPr/>
        </p:nvSpPr>
        <p:spPr bwMode="auto">
          <a:xfrm>
            <a:off x="4967288" y="6452130"/>
            <a:ext cx="4176712" cy="338137"/>
          </a:xfrm>
          <a:prstGeom prst="rect">
            <a:avLst/>
          </a:prstGeom>
          <a:noFill/>
          <a:ln w="9525">
            <a:solidFill>
              <a:schemeClr val="tx1"/>
            </a:solidFill>
            <a:miter lim="800000"/>
            <a:headEnd/>
            <a:tailEnd/>
          </a:ln>
        </p:spPr>
        <p:txBody>
          <a:bodyPr>
            <a:spAutoFit/>
          </a:bodyPr>
          <a:lstStyle/>
          <a:p>
            <a:r>
              <a:rPr lang="en-GB" sz="1600" dirty="0"/>
              <a:t>From: Westbrook, Kennerley, &amp; Kirk (2007)</a:t>
            </a:r>
          </a:p>
        </p:txBody>
      </p:sp>
    </p:spTree>
    <p:extLst>
      <p:ext uri="{BB962C8B-B14F-4D97-AF65-F5344CB8AC3E}">
        <p14:creationId xmlns:p14="http://schemas.microsoft.com/office/powerpoint/2010/main" val="143360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- 3</a:t>
            </a:r>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a:xfrm>
            <a:off x="457200" y="2486024"/>
            <a:ext cx="7839075" cy="3138261"/>
          </a:xfrm>
        </p:spPr>
        <p:txBody>
          <a:bodyPr/>
          <a:lstStyle/>
          <a:p>
            <a:pPr marL="0" indent="0" algn="ctr">
              <a:buNone/>
            </a:pPr>
            <a:endParaRPr lang="en-US" dirty="0"/>
          </a:p>
          <a:p>
            <a:pPr marL="0" indent="0" algn="ctr">
              <a:buNone/>
            </a:pPr>
            <a:r>
              <a:rPr lang="en-GB" sz="4000" dirty="0">
                <a:solidFill>
                  <a:srgbClr val="A00054"/>
                </a:solidFill>
              </a:rPr>
              <a:t>Depression</a:t>
            </a:r>
            <a:r>
              <a:rPr lang="en-GB" sz="4000" dirty="0"/>
              <a:t> </a:t>
            </a:r>
          </a:p>
          <a:p>
            <a:pPr marL="0" indent="0" algn="ctr">
              <a:buNone/>
            </a:pPr>
            <a:r>
              <a:rPr lang="en-GB" sz="4000" dirty="0" err="1">
                <a:solidFill>
                  <a:srgbClr val="003893"/>
                </a:solidFill>
              </a:rPr>
              <a:t>Biopsychosocial</a:t>
            </a:r>
            <a:r>
              <a:rPr lang="en-GB" sz="4000" dirty="0">
                <a:solidFill>
                  <a:srgbClr val="003893"/>
                </a:solidFill>
              </a:rPr>
              <a:t> management and evidence-based treatment </a:t>
            </a:r>
            <a:endParaRPr lang="en-GB" dirty="0">
              <a:solidFill>
                <a:srgbClr val="003893"/>
              </a:solidFill>
            </a:endParaRPr>
          </a:p>
          <a:p>
            <a:pPr marL="0" indent="0">
              <a:buNone/>
            </a:pPr>
            <a:r>
              <a:rPr lang="en-US" dirty="0"/>
              <a:t>                </a:t>
            </a:r>
          </a:p>
        </p:txBody>
      </p:sp>
    </p:spTree>
    <p:extLst>
      <p:ext uri="{BB962C8B-B14F-4D97-AF65-F5344CB8AC3E}">
        <p14:creationId xmlns:p14="http://schemas.microsoft.com/office/powerpoint/2010/main" val="387191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2006600"/>
            <a:ext cx="8363272" cy="4259312"/>
          </a:xfrm>
        </p:spPr>
        <p:txBody>
          <a:bodyPr>
            <a:normAutofit fontScale="70000" lnSpcReduction="20000"/>
          </a:bodyPr>
          <a:lstStyle/>
          <a:p>
            <a:r>
              <a:rPr lang="en-GB" dirty="0"/>
              <a:t>Based on clinical trials evidence – NICE recommends CBT for depression </a:t>
            </a:r>
            <a:r>
              <a:rPr lang="en-GB" dirty="0">
                <a:hlinkClick r:id="rId3"/>
              </a:rPr>
              <a:t>http://www.nice.org.uk/cg90</a:t>
            </a:r>
            <a:endParaRPr lang="en-GB" dirty="0"/>
          </a:p>
          <a:p>
            <a:pPr marL="0" indent="0">
              <a:buNone/>
            </a:pPr>
            <a:endParaRPr lang="en-GB" dirty="0"/>
          </a:p>
          <a:p>
            <a:pPr marL="285750" indent="-285750"/>
            <a:r>
              <a:rPr lang="en-GB" dirty="0"/>
              <a:t>CBT is more effective than no intervention </a:t>
            </a:r>
          </a:p>
          <a:p>
            <a:pPr marL="685800" lvl="1"/>
            <a:r>
              <a:rPr lang="en-GB" sz="3200" dirty="0"/>
              <a:t>Based on meta-analysis of 97 studies, d = 0.67, Cuijpers et al., 2011</a:t>
            </a:r>
          </a:p>
          <a:p>
            <a:pPr marL="400050" lvl="1" indent="0">
              <a:buNone/>
            </a:pPr>
            <a:endParaRPr lang="en-GB" sz="3200" dirty="0"/>
          </a:p>
          <a:p>
            <a:pPr marL="285750" indent="-285750"/>
            <a:r>
              <a:rPr lang="en-GB" dirty="0"/>
              <a:t>Is equally effective as other types of psychological therapy </a:t>
            </a:r>
          </a:p>
          <a:p>
            <a:pPr marL="685800" lvl="1"/>
            <a:r>
              <a:rPr lang="en-GB" sz="3200" dirty="0"/>
              <a:t>Based on meta-analysis of 56 studies, d = 0.03, Cuijpers et al., 2011</a:t>
            </a:r>
          </a:p>
          <a:p>
            <a:pPr marL="400050" lvl="1" indent="0">
              <a:buNone/>
            </a:pPr>
            <a:endParaRPr lang="en-GB" sz="3200" dirty="0"/>
          </a:p>
          <a:p>
            <a:pPr marL="285750" indent="-285750"/>
            <a:r>
              <a:rPr lang="en-GB" dirty="0"/>
              <a:t>CBT is equally effective to antidepressant medication, and may be more effective at preventing relapse (De Rubeis et al., 2005)</a:t>
            </a:r>
          </a:p>
          <a:p>
            <a:pPr marL="0" indent="0">
              <a:buNone/>
            </a:pPr>
            <a:endParaRPr lang="en-GB" dirty="0"/>
          </a:p>
          <a:p>
            <a:pPr marL="285750" indent="-285750"/>
            <a:endParaRPr lang="en-GB" dirty="0"/>
          </a:p>
          <a:p>
            <a:pPr marL="285750" indent="-285750"/>
            <a:endParaRPr lang="en-GB" dirty="0"/>
          </a:p>
          <a:p>
            <a:endParaRPr lang="en-GB" dirty="0"/>
          </a:p>
        </p:txBody>
      </p:sp>
      <p:sp>
        <p:nvSpPr>
          <p:cNvPr id="8" name="TextBox 7"/>
          <p:cNvSpPr txBox="1"/>
          <p:nvPr/>
        </p:nvSpPr>
        <p:spPr>
          <a:xfrm>
            <a:off x="257312" y="998061"/>
            <a:ext cx="6696744" cy="584775"/>
          </a:xfrm>
          <a:prstGeom prst="rect">
            <a:avLst/>
          </a:prstGeom>
          <a:noFill/>
        </p:spPr>
        <p:txBody>
          <a:bodyPr wrap="square" rtlCol="0">
            <a:spAutoFit/>
          </a:bodyPr>
          <a:lstStyle/>
          <a:p>
            <a:r>
              <a:rPr lang="en-GB" sz="3200" b="1" dirty="0">
                <a:solidFill>
                  <a:srgbClr val="E28C05"/>
                </a:solidFill>
                <a:latin typeface="+mn-lt"/>
              </a:rPr>
              <a:t>Efficacy of CBT for depression</a:t>
            </a:r>
          </a:p>
        </p:txBody>
      </p:sp>
    </p:spTree>
    <p:extLst>
      <p:ext uri="{BB962C8B-B14F-4D97-AF65-F5344CB8AC3E}">
        <p14:creationId xmlns:p14="http://schemas.microsoft.com/office/powerpoint/2010/main" val="184011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332" y="1013883"/>
            <a:ext cx="8974667" cy="1200150"/>
          </a:xfrm>
          <a:prstGeom prst="rect">
            <a:avLst/>
          </a:prstGeom>
          <a:noFill/>
        </p:spPr>
        <p:txBody>
          <a:bodyPr wrap="square">
            <a:spAutoFit/>
          </a:bodyPr>
          <a:lstStyle/>
          <a:p>
            <a:pPr>
              <a:defRPr/>
            </a:pPr>
            <a:r>
              <a:rPr lang="en-GB" sz="3600" b="1" dirty="0">
                <a:solidFill>
                  <a:srgbClr val="E28C05"/>
                </a:solidFill>
                <a:latin typeface="Cambria" pitchFamily="18" charset="0"/>
              </a:rPr>
              <a:t>Mindfulness Based Cognitive Therapy (MBCT) </a:t>
            </a:r>
            <a:endParaRPr lang="en-GB" sz="2000" b="1" dirty="0">
              <a:solidFill>
                <a:srgbClr val="E28C05"/>
              </a:solidFill>
              <a:latin typeface="Cambria" pitchFamily="18" charset="0"/>
            </a:endParaRPr>
          </a:p>
        </p:txBody>
      </p:sp>
      <p:sp>
        <p:nvSpPr>
          <p:cNvPr id="38915" name="TextBox 3"/>
          <p:cNvSpPr txBox="1">
            <a:spLocks noChangeArrowheads="1"/>
          </p:cNvSpPr>
          <p:nvPr/>
        </p:nvSpPr>
        <p:spPr bwMode="auto">
          <a:xfrm>
            <a:off x="212138" y="2238375"/>
            <a:ext cx="8481805" cy="3508653"/>
          </a:xfrm>
          <a:prstGeom prst="rect">
            <a:avLst/>
          </a:prstGeom>
          <a:noFill/>
          <a:ln w="9525">
            <a:noFill/>
            <a:miter lim="800000"/>
            <a:headEnd/>
            <a:tailEnd/>
          </a:ln>
        </p:spPr>
        <p:txBody>
          <a:bodyPr wrap="square">
            <a:spAutoFit/>
          </a:bodyPr>
          <a:lstStyle/>
          <a:p>
            <a:pPr marL="342900" indent="-342900">
              <a:buFont typeface="Arial"/>
              <a:buChar char="•"/>
            </a:pPr>
            <a:r>
              <a:rPr lang="fr-FR" sz="2400" dirty="0">
                <a:latin typeface="Calibri" pitchFamily="34" charset="0"/>
              </a:rPr>
              <a:t> </a:t>
            </a:r>
            <a:r>
              <a:rPr lang="en-GB" sz="2400" dirty="0">
                <a:latin typeface="Calibri" pitchFamily="34" charset="0"/>
              </a:rPr>
              <a:t>MBCT aims to prevent depressive relapse by developing awareness of and changing the relationship with unwanted negative thoughts, feelings and bodily sensations. </a:t>
            </a:r>
          </a:p>
          <a:p>
            <a:pPr marL="342900" indent="-342900">
              <a:buFont typeface="Arial"/>
              <a:buChar char="•"/>
            </a:pPr>
            <a:endParaRPr lang="en-GB" sz="2400" dirty="0">
              <a:latin typeface="Calibri" pitchFamily="34" charset="0"/>
            </a:endParaRPr>
          </a:p>
          <a:p>
            <a:pPr marL="342900" indent="-342900">
              <a:buFont typeface="Arial"/>
              <a:buChar char="•"/>
            </a:pPr>
            <a:r>
              <a:rPr lang="en-GB" sz="2400" dirty="0">
                <a:latin typeface="Calibri" pitchFamily="34" charset="0"/>
              </a:rPr>
              <a:t>In this way previously depressed individuals respond to negative thoughts not in an automatic way, but in a skilful intentional way.</a:t>
            </a:r>
          </a:p>
          <a:p>
            <a:endParaRPr lang="en-GB" dirty="0">
              <a:latin typeface="Calibri" pitchFamily="34" charset="0"/>
            </a:endParaRPr>
          </a:p>
          <a:p>
            <a:endParaRPr lang="en-GB" dirty="0">
              <a:latin typeface="Calibri" pitchFamily="34" charset="0"/>
            </a:endParaRPr>
          </a:p>
          <a:p>
            <a:r>
              <a:rPr lang="en-GB" dirty="0">
                <a:latin typeface="Calibri" pitchFamily="34" charset="0"/>
              </a:rPr>
              <a:t>Ma &amp; Teasdale (2004)</a:t>
            </a:r>
          </a:p>
        </p:txBody>
      </p:sp>
    </p:spTree>
    <p:extLst>
      <p:ext uri="{BB962C8B-B14F-4D97-AF65-F5344CB8AC3E}">
        <p14:creationId xmlns:p14="http://schemas.microsoft.com/office/powerpoint/2010/main" val="3435721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67" y="863600"/>
            <a:ext cx="9000066" cy="646331"/>
          </a:xfrm>
          <a:prstGeom prst="rect">
            <a:avLst/>
          </a:prstGeom>
          <a:noFill/>
        </p:spPr>
        <p:txBody>
          <a:bodyPr wrap="square">
            <a:spAutoFit/>
          </a:bodyPr>
          <a:lstStyle/>
          <a:p>
            <a:pPr>
              <a:defRPr/>
            </a:pPr>
            <a:r>
              <a:rPr lang="en-GB" sz="3600" b="1" dirty="0">
                <a:solidFill>
                  <a:srgbClr val="E28C05"/>
                </a:solidFill>
                <a:latin typeface="Cambria" pitchFamily="18" charset="0"/>
              </a:rPr>
              <a:t>Core assumptions of MBCT</a:t>
            </a:r>
            <a:endParaRPr lang="en-GB" sz="2000" b="1" dirty="0">
              <a:solidFill>
                <a:srgbClr val="E28C05"/>
              </a:solidFill>
              <a:latin typeface="Cambria" pitchFamily="18" charset="0"/>
            </a:endParaRPr>
          </a:p>
        </p:txBody>
      </p:sp>
      <p:sp>
        <p:nvSpPr>
          <p:cNvPr id="40962" name="TextBox 2"/>
          <p:cNvSpPr txBox="1">
            <a:spLocks noChangeArrowheads="1"/>
          </p:cNvSpPr>
          <p:nvPr/>
        </p:nvSpPr>
        <p:spPr bwMode="auto">
          <a:xfrm>
            <a:off x="395486" y="1414197"/>
            <a:ext cx="8280400" cy="1323439"/>
          </a:xfrm>
          <a:prstGeom prst="rect">
            <a:avLst/>
          </a:prstGeom>
          <a:noFill/>
          <a:ln w="9525">
            <a:noFill/>
            <a:miter lim="800000"/>
            <a:headEnd/>
            <a:tailEnd/>
          </a:ln>
        </p:spPr>
        <p:txBody>
          <a:bodyPr>
            <a:spAutoFit/>
          </a:bodyPr>
          <a:lstStyle/>
          <a:p>
            <a:r>
              <a:rPr lang="en-GB" sz="2000" dirty="0">
                <a:latin typeface="Calibri" pitchFamily="34" charset="0"/>
              </a:rPr>
              <a:t>MBCT assumes that once in a mode of recovery from depression, previously depressed individuals  will still be vulnerable to experiencing low mood and patterns of negative thinking. </a:t>
            </a:r>
          </a:p>
          <a:p>
            <a:endParaRPr lang="en-GB" sz="2000" dirty="0">
              <a:latin typeface="Calibri" pitchFamily="34" charset="0"/>
            </a:endParaRPr>
          </a:p>
        </p:txBody>
      </p:sp>
      <p:cxnSp>
        <p:nvCxnSpPr>
          <p:cNvPr id="7" name="Straight Connector 6"/>
          <p:cNvCxnSpPr/>
          <p:nvPr/>
        </p:nvCxnSpPr>
        <p:spPr>
          <a:xfrm>
            <a:off x="971550" y="4459288"/>
            <a:ext cx="388778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64101" y="4317206"/>
            <a:ext cx="288925" cy="28733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cxnSp>
        <p:nvCxnSpPr>
          <p:cNvPr id="10" name="Straight Arrow Connector 9"/>
          <p:cNvCxnSpPr/>
          <p:nvPr/>
        </p:nvCxnSpPr>
        <p:spPr>
          <a:xfrm flipV="1">
            <a:off x="5149850" y="3515519"/>
            <a:ext cx="935038" cy="8350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76825" y="4604544"/>
            <a:ext cx="1008063" cy="7921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967" name="TextBox 16"/>
          <p:cNvSpPr txBox="1">
            <a:spLocks noChangeArrowheads="1"/>
          </p:cNvSpPr>
          <p:nvPr/>
        </p:nvSpPr>
        <p:spPr bwMode="auto">
          <a:xfrm>
            <a:off x="971550" y="3115469"/>
            <a:ext cx="1223963" cy="1201737"/>
          </a:xfrm>
          <a:prstGeom prst="rect">
            <a:avLst/>
          </a:prstGeom>
          <a:noFill/>
          <a:ln w="9525">
            <a:noFill/>
            <a:miter lim="800000"/>
            <a:headEnd/>
            <a:tailEnd/>
          </a:ln>
        </p:spPr>
        <p:txBody>
          <a:bodyPr>
            <a:spAutoFit/>
          </a:bodyPr>
          <a:lstStyle/>
          <a:p>
            <a:r>
              <a:rPr lang="en-GB" dirty="0">
                <a:latin typeface="Calibri" pitchFamily="34" charset="0"/>
              </a:rPr>
              <a:t>Negative thinking:</a:t>
            </a:r>
          </a:p>
          <a:p>
            <a:r>
              <a:rPr lang="en-GB" dirty="0">
                <a:latin typeface="Calibri" pitchFamily="34" charset="0"/>
              </a:rPr>
              <a:t>Depressive episode</a:t>
            </a:r>
          </a:p>
        </p:txBody>
      </p:sp>
      <p:sp>
        <p:nvSpPr>
          <p:cNvPr id="40968" name="TextBox 17"/>
          <p:cNvSpPr txBox="1">
            <a:spLocks noChangeArrowheads="1"/>
          </p:cNvSpPr>
          <p:nvPr/>
        </p:nvSpPr>
        <p:spPr bwMode="auto">
          <a:xfrm>
            <a:off x="2484438" y="3148807"/>
            <a:ext cx="1223962" cy="1201737"/>
          </a:xfrm>
          <a:prstGeom prst="rect">
            <a:avLst/>
          </a:prstGeom>
          <a:noFill/>
          <a:ln w="9525">
            <a:noFill/>
            <a:miter lim="800000"/>
            <a:headEnd/>
            <a:tailEnd/>
          </a:ln>
        </p:spPr>
        <p:txBody>
          <a:bodyPr>
            <a:spAutoFit/>
          </a:bodyPr>
          <a:lstStyle/>
          <a:p>
            <a:r>
              <a:rPr lang="en-GB" dirty="0">
                <a:latin typeface="Calibri" pitchFamily="34" charset="0"/>
              </a:rPr>
              <a:t>Non-negative thinking:</a:t>
            </a:r>
          </a:p>
          <a:p>
            <a:r>
              <a:rPr lang="en-GB" dirty="0">
                <a:latin typeface="Calibri" pitchFamily="34" charset="0"/>
              </a:rPr>
              <a:t>Remission</a:t>
            </a:r>
          </a:p>
        </p:txBody>
      </p:sp>
      <p:sp>
        <p:nvSpPr>
          <p:cNvPr id="40969" name="TextBox 18"/>
          <p:cNvSpPr txBox="1">
            <a:spLocks noChangeArrowheads="1"/>
          </p:cNvSpPr>
          <p:nvPr/>
        </p:nvSpPr>
        <p:spPr bwMode="auto">
          <a:xfrm>
            <a:off x="3924300" y="3671094"/>
            <a:ext cx="1295400" cy="646112"/>
          </a:xfrm>
          <a:prstGeom prst="rect">
            <a:avLst/>
          </a:prstGeom>
          <a:noFill/>
          <a:ln w="9525">
            <a:noFill/>
            <a:miter lim="800000"/>
            <a:headEnd/>
            <a:tailEnd/>
          </a:ln>
        </p:spPr>
        <p:txBody>
          <a:bodyPr>
            <a:spAutoFit/>
          </a:bodyPr>
          <a:lstStyle/>
          <a:p>
            <a:r>
              <a:rPr lang="en-GB" dirty="0">
                <a:latin typeface="Calibri" pitchFamily="34" charset="0"/>
              </a:rPr>
              <a:t>Potential RELAPSE</a:t>
            </a:r>
          </a:p>
        </p:txBody>
      </p:sp>
      <p:cxnSp>
        <p:nvCxnSpPr>
          <p:cNvPr id="23" name="Straight Arrow Connector 22"/>
          <p:cNvCxnSpPr/>
          <p:nvPr/>
        </p:nvCxnSpPr>
        <p:spPr>
          <a:xfrm flipV="1">
            <a:off x="4945593" y="4652962"/>
            <a:ext cx="0" cy="5762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971" name="TextBox 23"/>
          <p:cNvSpPr txBox="1">
            <a:spLocks noChangeArrowheads="1"/>
          </p:cNvSpPr>
          <p:nvPr/>
        </p:nvSpPr>
        <p:spPr bwMode="auto">
          <a:xfrm>
            <a:off x="4067175" y="5289550"/>
            <a:ext cx="1873250" cy="922338"/>
          </a:xfrm>
          <a:prstGeom prst="rect">
            <a:avLst/>
          </a:prstGeom>
          <a:noFill/>
          <a:ln w="9525">
            <a:noFill/>
            <a:miter lim="800000"/>
            <a:headEnd/>
            <a:tailEnd/>
          </a:ln>
        </p:spPr>
        <p:txBody>
          <a:bodyPr>
            <a:spAutoFit/>
          </a:bodyPr>
          <a:lstStyle/>
          <a:p>
            <a:r>
              <a:rPr lang="en-GB" dirty="0">
                <a:latin typeface="Calibri" pitchFamily="34" charset="0"/>
              </a:rPr>
              <a:t>LOW MOOD</a:t>
            </a:r>
          </a:p>
          <a:p>
            <a:r>
              <a:rPr lang="en-GB" dirty="0">
                <a:latin typeface="Calibri" pitchFamily="34" charset="0"/>
              </a:rPr>
              <a:t>Reactivation of negative thinking</a:t>
            </a:r>
          </a:p>
        </p:txBody>
      </p:sp>
      <p:sp>
        <p:nvSpPr>
          <p:cNvPr id="40972" name="TextBox 24"/>
          <p:cNvSpPr txBox="1">
            <a:spLocks noChangeArrowheads="1"/>
          </p:cNvSpPr>
          <p:nvPr/>
        </p:nvSpPr>
        <p:spPr bwMode="auto">
          <a:xfrm>
            <a:off x="6011863" y="3718719"/>
            <a:ext cx="2376487" cy="923925"/>
          </a:xfrm>
          <a:prstGeom prst="rect">
            <a:avLst/>
          </a:prstGeom>
          <a:noFill/>
          <a:ln w="9525">
            <a:noFill/>
            <a:miter lim="800000"/>
            <a:headEnd/>
            <a:tailEnd/>
          </a:ln>
        </p:spPr>
        <p:txBody>
          <a:bodyPr>
            <a:spAutoFit/>
          </a:bodyPr>
          <a:lstStyle/>
          <a:p>
            <a:r>
              <a:rPr lang="en-GB" dirty="0">
                <a:latin typeface="Calibri" pitchFamily="34" charset="0"/>
              </a:rPr>
              <a:t>Negative thinking patterns “nipped in the bud ”</a:t>
            </a:r>
          </a:p>
        </p:txBody>
      </p:sp>
      <p:sp>
        <p:nvSpPr>
          <p:cNvPr id="40973" name="TextBox 25"/>
          <p:cNvSpPr txBox="1">
            <a:spLocks noChangeArrowheads="1"/>
          </p:cNvSpPr>
          <p:nvPr/>
        </p:nvSpPr>
        <p:spPr bwMode="auto">
          <a:xfrm>
            <a:off x="6011863" y="4761597"/>
            <a:ext cx="2664023" cy="646331"/>
          </a:xfrm>
          <a:prstGeom prst="rect">
            <a:avLst/>
          </a:prstGeom>
          <a:noFill/>
          <a:ln w="9525">
            <a:noFill/>
            <a:miter lim="800000"/>
            <a:headEnd/>
            <a:tailEnd/>
          </a:ln>
        </p:spPr>
        <p:txBody>
          <a:bodyPr wrap="square">
            <a:spAutoFit/>
          </a:bodyPr>
          <a:lstStyle/>
          <a:p>
            <a:r>
              <a:rPr lang="en-GB" dirty="0">
                <a:latin typeface="Calibri" pitchFamily="34" charset="0"/>
              </a:rPr>
              <a:t>Negative thinking patterns re-established.</a:t>
            </a:r>
          </a:p>
        </p:txBody>
      </p:sp>
      <p:sp>
        <p:nvSpPr>
          <p:cNvPr id="40974" name="TextBox 26"/>
          <p:cNvSpPr txBox="1">
            <a:spLocks noChangeArrowheads="1"/>
          </p:cNvSpPr>
          <p:nvPr/>
        </p:nvSpPr>
        <p:spPr bwMode="auto">
          <a:xfrm>
            <a:off x="6156325" y="5533495"/>
            <a:ext cx="1439863" cy="369888"/>
          </a:xfrm>
          <a:prstGeom prst="rect">
            <a:avLst/>
          </a:prstGeom>
          <a:noFill/>
          <a:ln w="9525">
            <a:solidFill>
              <a:schemeClr val="bg2"/>
            </a:solidFill>
            <a:miter lim="800000"/>
            <a:headEnd/>
            <a:tailEnd/>
          </a:ln>
        </p:spPr>
        <p:txBody>
          <a:bodyPr>
            <a:spAutoFit/>
          </a:bodyPr>
          <a:lstStyle/>
          <a:p>
            <a:r>
              <a:rPr lang="fr-FR" dirty="0">
                <a:ln>
                  <a:solidFill>
                    <a:srgbClr val="FFFF00"/>
                  </a:solidFill>
                </a:ln>
                <a:latin typeface="Calibri" pitchFamily="34" charset="0"/>
              </a:rPr>
              <a:t>RELAPSE</a:t>
            </a:r>
          </a:p>
        </p:txBody>
      </p:sp>
      <p:sp>
        <p:nvSpPr>
          <p:cNvPr id="40975" name="TextBox 27"/>
          <p:cNvSpPr txBox="1">
            <a:spLocks noChangeArrowheads="1"/>
          </p:cNvSpPr>
          <p:nvPr/>
        </p:nvSpPr>
        <p:spPr bwMode="auto">
          <a:xfrm>
            <a:off x="6156325" y="3152512"/>
            <a:ext cx="1655763" cy="369887"/>
          </a:xfrm>
          <a:prstGeom prst="rect">
            <a:avLst/>
          </a:prstGeom>
          <a:noFill/>
          <a:ln w="9525">
            <a:solidFill>
              <a:schemeClr val="bg2"/>
            </a:solidFill>
            <a:miter lim="800000"/>
            <a:headEnd/>
            <a:tailEnd/>
          </a:ln>
        </p:spPr>
        <p:txBody>
          <a:bodyPr>
            <a:spAutoFit/>
          </a:bodyPr>
          <a:lstStyle/>
          <a:p>
            <a:r>
              <a:rPr lang="fr-FR" dirty="0">
                <a:ln>
                  <a:solidFill>
                    <a:srgbClr val="FFFF00"/>
                  </a:solidFill>
                </a:ln>
                <a:latin typeface="Calibri" pitchFamily="34" charset="0"/>
              </a:rPr>
              <a:t>NO RELAPSE</a:t>
            </a:r>
          </a:p>
        </p:txBody>
      </p:sp>
      <p:sp>
        <p:nvSpPr>
          <p:cNvPr id="40976" name="TextBox 28"/>
          <p:cNvSpPr txBox="1">
            <a:spLocks noChangeArrowheads="1"/>
          </p:cNvSpPr>
          <p:nvPr/>
        </p:nvSpPr>
        <p:spPr bwMode="auto">
          <a:xfrm>
            <a:off x="179388" y="2443420"/>
            <a:ext cx="6840537" cy="368300"/>
          </a:xfrm>
          <a:prstGeom prst="rect">
            <a:avLst/>
          </a:prstGeom>
          <a:noFill/>
          <a:ln w="9525">
            <a:noFill/>
            <a:miter lim="800000"/>
            <a:headEnd/>
            <a:tailEnd/>
          </a:ln>
        </p:spPr>
        <p:txBody>
          <a:bodyPr>
            <a:spAutoFit/>
          </a:bodyPr>
          <a:lstStyle/>
          <a:p>
            <a:r>
              <a:rPr lang="en-GB" u="sng" dirty="0">
                <a:latin typeface="Calibri" pitchFamily="34" charset="0"/>
              </a:rPr>
              <a:t>Model underlying development of MBCT for depressive relapse</a:t>
            </a:r>
          </a:p>
        </p:txBody>
      </p:sp>
      <p:sp>
        <p:nvSpPr>
          <p:cNvPr id="40977" name="TextBox 29"/>
          <p:cNvSpPr txBox="1">
            <a:spLocks noChangeArrowheads="1"/>
          </p:cNvSpPr>
          <p:nvPr/>
        </p:nvSpPr>
        <p:spPr bwMode="auto">
          <a:xfrm>
            <a:off x="0" y="6550025"/>
            <a:ext cx="3995738" cy="307975"/>
          </a:xfrm>
          <a:prstGeom prst="rect">
            <a:avLst/>
          </a:prstGeom>
          <a:noFill/>
          <a:ln w="9525">
            <a:noFill/>
            <a:miter lim="800000"/>
            <a:headEnd/>
            <a:tailEnd/>
          </a:ln>
        </p:spPr>
        <p:txBody>
          <a:bodyPr>
            <a:spAutoFit/>
          </a:bodyPr>
          <a:lstStyle/>
          <a:p>
            <a:r>
              <a:rPr lang="fr-FR" sz="1400" dirty="0">
                <a:latin typeface="Calibri" pitchFamily="34" charset="0"/>
              </a:rPr>
              <a:t>From: Segal, Williams, &amp; Teasdale (2002), p. 37</a:t>
            </a:r>
          </a:p>
        </p:txBody>
      </p:sp>
    </p:spTree>
    <p:extLst>
      <p:ext uri="{BB962C8B-B14F-4D97-AF65-F5344CB8AC3E}">
        <p14:creationId xmlns:p14="http://schemas.microsoft.com/office/powerpoint/2010/main" val="2863601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727046"/>
            <a:ext cx="8234867" cy="584775"/>
          </a:xfrm>
          <a:prstGeom prst="rect">
            <a:avLst/>
          </a:prstGeom>
          <a:noFill/>
        </p:spPr>
        <p:txBody>
          <a:bodyPr wrap="square" rtlCol="0">
            <a:spAutoFit/>
          </a:bodyPr>
          <a:lstStyle/>
          <a:p>
            <a:r>
              <a:rPr lang="en-GB" sz="3200" b="1" dirty="0">
                <a:solidFill>
                  <a:srgbClr val="E28C05"/>
                </a:solidFill>
                <a:latin typeface="Cambria" pitchFamily="18" charset="0"/>
              </a:rPr>
              <a:t>Comparing MBCT and CBT</a:t>
            </a:r>
          </a:p>
        </p:txBody>
      </p:sp>
      <p:sp>
        <p:nvSpPr>
          <p:cNvPr id="5" name="TextBox 4"/>
          <p:cNvSpPr txBox="1"/>
          <p:nvPr/>
        </p:nvSpPr>
        <p:spPr>
          <a:xfrm>
            <a:off x="404413" y="1311821"/>
            <a:ext cx="8352928" cy="1015663"/>
          </a:xfrm>
          <a:prstGeom prst="rect">
            <a:avLst/>
          </a:prstGeom>
          <a:noFill/>
        </p:spPr>
        <p:txBody>
          <a:bodyPr wrap="square" rtlCol="0">
            <a:spAutoFit/>
          </a:bodyPr>
          <a:lstStyle/>
          <a:p>
            <a:pPr marL="342900" indent="-342900">
              <a:buFont typeface="Arial"/>
              <a:buChar char="•"/>
            </a:pPr>
            <a:r>
              <a:rPr lang="en-GB" sz="2000" dirty="0">
                <a:latin typeface="Calibri" pitchFamily="34" charset="0"/>
              </a:rPr>
              <a:t>Practical differences: </a:t>
            </a:r>
          </a:p>
          <a:p>
            <a:r>
              <a:rPr lang="en-GB" sz="2000" dirty="0">
                <a:latin typeface="Calibri" pitchFamily="34" charset="0"/>
              </a:rPr>
              <a:t>	MBCT delivered in a group format whereas CBT is often 1:1</a:t>
            </a:r>
          </a:p>
          <a:p>
            <a:r>
              <a:rPr lang="en-GB" sz="2000" dirty="0">
                <a:latin typeface="Calibri" pitchFamily="34" charset="0"/>
              </a:rPr>
              <a:t>	MBCT is based on an 8 week program</a:t>
            </a:r>
          </a:p>
        </p:txBody>
      </p:sp>
      <p:sp>
        <p:nvSpPr>
          <p:cNvPr id="6" name="TextBox 5"/>
          <p:cNvSpPr txBox="1"/>
          <p:nvPr/>
        </p:nvSpPr>
        <p:spPr>
          <a:xfrm>
            <a:off x="358660" y="4149080"/>
            <a:ext cx="7848872" cy="1938992"/>
          </a:xfrm>
          <a:prstGeom prst="rect">
            <a:avLst/>
          </a:prstGeom>
          <a:noFill/>
        </p:spPr>
        <p:txBody>
          <a:bodyPr wrap="square" rtlCol="0">
            <a:spAutoFit/>
          </a:bodyPr>
          <a:lstStyle/>
          <a:p>
            <a:pPr marL="342900" indent="-342900">
              <a:buFont typeface="Arial"/>
              <a:buChar char="•"/>
            </a:pPr>
            <a:r>
              <a:rPr lang="en-GB" sz="2000" dirty="0">
                <a:latin typeface="Calibri" pitchFamily="34" charset="0"/>
              </a:rPr>
              <a:t>MBCT includes techniques and exercises from cognitive behavioural therapy with additional meditation components.</a:t>
            </a:r>
          </a:p>
          <a:p>
            <a:r>
              <a:rPr lang="en-GB" sz="2000" dirty="0">
                <a:latin typeface="Calibri" pitchFamily="34" charset="0"/>
              </a:rPr>
              <a:t>                                                 (Segal, Williams, &amp; Teasdale, 2002)</a:t>
            </a:r>
          </a:p>
          <a:p>
            <a:pPr marL="342900" indent="-342900">
              <a:buFont typeface="Arial"/>
              <a:buChar char="•"/>
            </a:pPr>
            <a:r>
              <a:rPr lang="en-GB" sz="2000" dirty="0">
                <a:latin typeface="Calibri" pitchFamily="34" charset="0"/>
              </a:rPr>
              <a:t>Both MBCT and CBT include didactic elements, which provides  the participants with information about depression to facilitate them in recognising and dealing with  their relapse signatures.</a:t>
            </a:r>
          </a:p>
        </p:txBody>
      </p:sp>
      <p:sp>
        <p:nvSpPr>
          <p:cNvPr id="8" name="Rectangle 7"/>
          <p:cNvSpPr/>
          <p:nvPr/>
        </p:nvSpPr>
        <p:spPr>
          <a:xfrm>
            <a:off x="404413" y="2226341"/>
            <a:ext cx="8352928" cy="1938992"/>
          </a:xfrm>
          <a:prstGeom prst="rect">
            <a:avLst/>
          </a:prstGeom>
        </p:spPr>
        <p:txBody>
          <a:bodyPr wrap="square">
            <a:spAutoFit/>
          </a:bodyPr>
          <a:lstStyle/>
          <a:p>
            <a:pPr marL="342900" indent="-342900">
              <a:buFont typeface="Arial"/>
              <a:buChar char="•"/>
            </a:pPr>
            <a:r>
              <a:rPr lang="en-GB" sz="2000" dirty="0">
                <a:latin typeface="Calibri" pitchFamily="34" charset="0"/>
              </a:rPr>
              <a:t>Theoretical differences: </a:t>
            </a:r>
          </a:p>
          <a:p>
            <a:pPr marL="800100" lvl="1" indent="-342900">
              <a:buFont typeface="Arial"/>
              <a:buChar char="•"/>
            </a:pPr>
            <a:r>
              <a:rPr lang="en-GB" sz="2000" dirty="0">
                <a:latin typeface="Calibri" pitchFamily="34" charset="0"/>
              </a:rPr>
              <a:t>	CBT encourages individuals to identify and change maladaptive 	thoughts by challenging the accuracy of their beliefs.</a:t>
            </a:r>
          </a:p>
          <a:p>
            <a:pPr marL="800100" lvl="1" indent="-342900">
              <a:buFont typeface="Arial"/>
              <a:buChar char="•"/>
            </a:pPr>
            <a:r>
              <a:rPr lang="en-GB" sz="2000" dirty="0">
                <a:latin typeface="Calibri" pitchFamily="34" charset="0"/>
              </a:rPr>
              <a:t>	MBCT teaches individuals to recognise the occurrence of depressive 	thoughts without emotionally responding to them. </a:t>
            </a:r>
          </a:p>
          <a:p>
            <a:r>
              <a:rPr lang="en-GB" sz="2000" dirty="0">
                <a:latin typeface="Calibri" pitchFamily="34" charset="0"/>
              </a:rPr>
              <a:t>						(Manicavasgar, Parker, &amp; Perich, 2011)</a:t>
            </a:r>
          </a:p>
        </p:txBody>
      </p:sp>
    </p:spTree>
    <p:extLst>
      <p:ext uri="{BB962C8B-B14F-4D97-AF65-F5344CB8AC3E}">
        <p14:creationId xmlns:p14="http://schemas.microsoft.com/office/powerpoint/2010/main" val="1938327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70933" y="1248305"/>
            <a:ext cx="8229600" cy="1143000"/>
          </a:xfrm>
          <a:noFill/>
          <a:ln/>
        </p:spPr>
        <p:txBody>
          <a:bodyPr>
            <a:normAutofit/>
          </a:bodyPr>
          <a:lstStyle/>
          <a:p>
            <a:pPr algn="l"/>
            <a:r>
              <a:rPr lang="en-US" altLang="en-US" sz="4000" b="1" dirty="0">
                <a:solidFill>
                  <a:srgbClr val="E28C05"/>
                </a:solidFill>
              </a:rPr>
              <a:t>Interpersonal Psychotherapy </a:t>
            </a:r>
            <a:br>
              <a:rPr lang="en-US" altLang="en-US" dirty="0"/>
            </a:br>
            <a:r>
              <a:rPr lang="en-US" altLang="en-US" sz="2700" dirty="0">
                <a:solidFill>
                  <a:srgbClr val="A00054"/>
                </a:solidFill>
              </a:rPr>
              <a:t>Historical Influences of IPT </a:t>
            </a:r>
          </a:p>
        </p:txBody>
      </p:sp>
      <p:sp>
        <p:nvSpPr>
          <p:cNvPr id="15363" name="Rectangle 3"/>
          <p:cNvSpPr>
            <a:spLocks noGrp="1" noChangeArrowheads="1"/>
          </p:cNvSpPr>
          <p:nvPr>
            <p:ph type="body" idx="1"/>
          </p:nvPr>
        </p:nvSpPr>
        <p:spPr>
          <a:xfrm>
            <a:off x="457200" y="2328334"/>
            <a:ext cx="8229600" cy="3535363"/>
          </a:xfrm>
          <a:noFill/>
          <a:ln/>
        </p:spPr>
        <p:txBody>
          <a:bodyPr/>
          <a:lstStyle/>
          <a:p>
            <a:r>
              <a:rPr lang="en-US" altLang="en-US" sz="2000" dirty="0"/>
              <a:t>Psychoanalysis</a:t>
            </a:r>
          </a:p>
          <a:p>
            <a:r>
              <a:rPr lang="en-US" altLang="en-US" sz="2000" dirty="0"/>
              <a:t>Harry Stack Sullivan</a:t>
            </a:r>
          </a:p>
          <a:p>
            <a:r>
              <a:rPr lang="en-US" altLang="en-US" sz="2000" dirty="0"/>
              <a:t>Object Relations Therapy</a:t>
            </a:r>
          </a:p>
          <a:p>
            <a:r>
              <a:rPr lang="en-US" altLang="en-US" sz="2000" dirty="0"/>
              <a:t>Interpersonal Theory (Leary, </a:t>
            </a:r>
            <a:r>
              <a:rPr lang="en-US" altLang="en-US" sz="2000" dirty="0" err="1"/>
              <a:t>Kiesler</a:t>
            </a:r>
            <a:r>
              <a:rPr lang="en-US" altLang="en-US" sz="2000" dirty="0"/>
              <a:t>)</a:t>
            </a:r>
          </a:p>
        </p:txBody>
      </p:sp>
      <p:sp>
        <p:nvSpPr>
          <p:cNvPr id="2" name="Rectangle 1"/>
          <p:cNvSpPr/>
          <p:nvPr/>
        </p:nvSpPr>
        <p:spPr>
          <a:xfrm>
            <a:off x="270932" y="4108575"/>
            <a:ext cx="8542867" cy="1846659"/>
          </a:xfrm>
          <a:prstGeom prst="rect">
            <a:avLst/>
          </a:prstGeom>
        </p:spPr>
        <p:txBody>
          <a:bodyPr wrap="square">
            <a:spAutoFit/>
          </a:bodyPr>
          <a:lstStyle/>
          <a:p>
            <a:r>
              <a:rPr lang="en-US" altLang="en-US" sz="2400" dirty="0">
                <a:solidFill>
                  <a:srgbClr val="A00054"/>
                </a:solidFill>
              </a:rPr>
              <a:t>Roots in Psychodynamic Theory</a:t>
            </a:r>
          </a:p>
          <a:p>
            <a:pPr marL="285750" indent="-285750">
              <a:buFont typeface="Arial"/>
              <a:buChar char="•"/>
            </a:pPr>
            <a:r>
              <a:rPr lang="en-US" altLang="en-US" sz="2000" dirty="0"/>
              <a:t>Primary instincts of sex and aggression involve relating to others</a:t>
            </a:r>
          </a:p>
          <a:p>
            <a:pPr marL="285750" indent="-285750">
              <a:buFont typeface="Arial"/>
              <a:buChar char="•"/>
            </a:pPr>
            <a:r>
              <a:rPr lang="en-US" altLang="en-US" sz="2000" dirty="0"/>
              <a:t>Relationships with others contribute to personality development</a:t>
            </a:r>
          </a:p>
          <a:p>
            <a:pPr marL="285750" indent="-285750">
              <a:buFont typeface="Arial"/>
              <a:buChar char="•"/>
            </a:pPr>
            <a:r>
              <a:rPr lang="en-US" altLang="en-US" sz="2000" dirty="0"/>
              <a:t>Psychological Problems due to deficits in early relations</a:t>
            </a:r>
          </a:p>
          <a:p>
            <a:pPr>
              <a:spcBef>
                <a:spcPct val="50000"/>
              </a:spcBef>
              <a:buFont typeface="Wingdings" pitchFamily="2" charset="2"/>
              <a:buChar char="Ø"/>
            </a:pPr>
            <a:r>
              <a:rPr lang="en-US" altLang="en-US" sz="2000" dirty="0"/>
              <a:t>Transference and counter-transference are interpersonal</a:t>
            </a:r>
          </a:p>
        </p:txBody>
      </p:sp>
    </p:spTree>
    <p:extLst>
      <p:ext uri="{BB962C8B-B14F-4D97-AF65-F5344CB8AC3E}">
        <p14:creationId xmlns:p14="http://schemas.microsoft.com/office/powerpoint/2010/main" val="269680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3133" y="846138"/>
            <a:ext cx="8229600" cy="1143000"/>
          </a:xfrm>
          <a:noFill/>
          <a:ln/>
        </p:spPr>
        <p:txBody>
          <a:bodyPr/>
          <a:lstStyle/>
          <a:p>
            <a:pPr algn="l"/>
            <a:r>
              <a:rPr lang="en-US" altLang="en-US" sz="3200" b="1" dirty="0">
                <a:solidFill>
                  <a:srgbClr val="A00054"/>
                </a:solidFill>
              </a:rPr>
              <a:t>Outline of IPT Intervention</a:t>
            </a:r>
          </a:p>
        </p:txBody>
      </p:sp>
      <p:sp>
        <p:nvSpPr>
          <p:cNvPr id="35843" name="Rectangle 3"/>
          <p:cNvSpPr>
            <a:spLocks noGrp="1" noChangeArrowheads="1"/>
          </p:cNvSpPr>
          <p:nvPr>
            <p:ph type="body" idx="1"/>
          </p:nvPr>
        </p:nvSpPr>
        <p:spPr>
          <a:noFill/>
          <a:ln/>
        </p:spPr>
        <p:txBody>
          <a:bodyPr/>
          <a:lstStyle/>
          <a:p>
            <a:pPr marL="609600" indent="-609600">
              <a:buFont typeface="Wingdings" pitchFamily="2" charset="2"/>
              <a:buNone/>
            </a:pPr>
            <a:r>
              <a:rPr lang="en-US" altLang="en-US" sz="2400" dirty="0"/>
              <a:t>Initial Sessions (Overview)</a:t>
            </a:r>
          </a:p>
          <a:p>
            <a:pPr marL="609600" indent="-609600"/>
            <a:r>
              <a:rPr lang="en-US" altLang="en-US" sz="2000" dirty="0"/>
              <a:t>Assess Depressive symptoms</a:t>
            </a:r>
          </a:p>
          <a:p>
            <a:pPr marL="609600" indent="-609600"/>
            <a:r>
              <a:rPr lang="en-US" altLang="en-US" sz="2000" dirty="0"/>
              <a:t>Complete Interpersonal Assessment</a:t>
            </a:r>
          </a:p>
          <a:p>
            <a:pPr marL="609600" indent="-609600"/>
            <a:r>
              <a:rPr lang="en-US" altLang="en-US" sz="2000" dirty="0"/>
              <a:t>Identify Major Interpersonal Problem Area</a:t>
            </a:r>
          </a:p>
          <a:p>
            <a:pPr marL="609600" indent="-609600"/>
            <a:r>
              <a:rPr lang="en-US" altLang="en-US" sz="2000" dirty="0"/>
              <a:t>Explain IPT and make treatment contract</a:t>
            </a:r>
          </a:p>
          <a:p>
            <a:pPr marL="0" indent="0">
              <a:buNone/>
            </a:pPr>
            <a:endParaRPr lang="en-US" altLang="en-US" sz="2400" dirty="0"/>
          </a:p>
          <a:p>
            <a:pPr marL="0" indent="0">
              <a:buNone/>
            </a:pPr>
            <a:r>
              <a:rPr lang="en-US" altLang="en-US" sz="2400" dirty="0"/>
              <a:t>IPT designed for symptom reduction and improved interpersonal relationships</a:t>
            </a:r>
          </a:p>
          <a:p>
            <a:pPr marL="0" indent="0">
              <a:buNone/>
            </a:pPr>
            <a:endParaRPr lang="en-US" altLang="en-US" sz="2400" dirty="0"/>
          </a:p>
          <a:p>
            <a:pPr marL="0" indent="0">
              <a:buNone/>
            </a:pPr>
            <a:r>
              <a:rPr lang="en-US" altLang="en-US" sz="2400" dirty="0"/>
              <a:t>Focus on current disputes, frustrations, anxieties in the interpersonal context which impact mood and self esteem</a:t>
            </a:r>
          </a:p>
          <a:p>
            <a:pPr marL="0" indent="0">
              <a:buNone/>
            </a:pPr>
            <a:endParaRPr lang="en-US" altLang="en-US" sz="2400" dirty="0"/>
          </a:p>
        </p:txBody>
      </p:sp>
    </p:spTree>
    <p:extLst>
      <p:ext uri="{BB962C8B-B14F-4D97-AF65-F5344CB8AC3E}">
        <p14:creationId xmlns:p14="http://schemas.microsoft.com/office/powerpoint/2010/main" val="1024212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xfrm>
            <a:off x="508000" y="1430867"/>
            <a:ext cx="7983538" cy="5427133"/>
          </a:xfrm>
        </p:spPr>
        <p:txBody>
          <a:bodyPr>
            <a:normAutofit lnSpcReduction="10000"/>
          </a:bodyPr>
          <a:lstStyle/>
          <a:p>
            <a:pPr>
              <a:lnSpc>
                <a:spcPct val="80000"/>
              </a:lnSpc>
            </a:pPr>
            <a:endParaRPr lang="en-US" altLang="en-US" sz="2000" dirty="0"/>
          </a:p>
          <a:p>
            <a:pPr>
              <a:lnSpc>
                <a:spcPct val="80000"/>
              </a:lnSpc>
            </a:pPr>
            <a:r>
              <a:rPr lang="en-US" altLang="en-US" sz="2000" dirty="0"/>
              <a:t>NICE guideline CG 90-2009(Review March 2015)</a:t>
            </a:r>
          </a:p>
          <a:p>
            <a:pPr>
              <a:lnSpc>
                <a:spcPct val="80000"/>
              </a:lnSpc>
            </a:pPr>
            <a:r>
              <a:rPr lang="en-US" altLang="en-US" sz="2000" dirty="0"/>
              <a:t>Rush AJ, </a:t>
            </a:r>
            <a:r>
              <a:rPr lang="en-US" altLang="en-US" sz="2000" dirty="0" err="1"/>
              <a:t>Trivedi</a:t>
            </a:r>
            <a:r>
              <a:rPr lang="en-US" altLang="en-US" sz="2000" dirty="0"/>
              <a:t> MH, Wisniewski SR, et al. Bupropion-SR, sertraline, or venlafaxine-XR after failure of SSRIs for depression. N </a:t>
            </a:r>
            <a:r>
              <a:rPr lang="en-US" altLang="en-US" sz="2000" dirty="0" err="1"/>
              <a:t>Engl</a:t>
            </a:r>
            <a:r>
              <a:rPr lang="en-US" altLang="en-US" sz="2000" dirty="0"/>
              <a:t> J Med. Mar 23 2006;354(12):1231-1242.</a:t>
            </a:r>
          </a:p>
          <a:p>
            <a:pPr>
              <a:lnSpc>
                <a:spcPct val="80000"/>
              </a:lnSpc>
            </a:pPr>
            <a:r>
              <a:rPr lang="en-US" altLang="en-US" sz="2000" dirty="0" err="1"/>
              <a:t>Trivedi</a:t>
            </a:r>
            <a:r>
              <a:rPr lang="en-US" altLang="en-US" sz="2000" dirty="0"/>
              <a:t> MH, Fava M, Wisniewski SR, et al. Medication augmentation after the failure of SSRIs for depression. N </a:t>
            </a:r>
            <a:r>
              <a:rPr lang="en-US" altLang="en-US" sz="2000" dirty="0" err="1"/>
              <a:t>Engl</a:t>
            </a:r>
            <a:r>
              <a:rPr lang="en-US" altLang="en-US" sz="2000" dirty="0"/>
              <a:t> J Med. Mar 23 2006;354(12):1243-1252.</a:t>
            </a:r>
          </a:p>
          <a:p>
            <a:pPr>
              <a:lnSpc>
                <a:spcPct val="80000"/>
              </a:lnSpc>
            </a:pPr>
            <a:r>
              <a:rPr lang="en-US" altLang="en-US" sz="2000" dirty="0"/>
              <a:t>Fava M, Rush AJ, Wisniewski SR, et al.  A Comparison of Mirtazapine and Nortriptyline Following Two Consecutive Failed Medication Treatments for Depressed Outpatients: A STAR*D Report.  Am J Psychiatry 2006; 163:1161-1172.</a:t>
            </a:r>
          </a:p>
          <a:p>
            <a:pPr>
              <a:lnSpc>
                <a:spcPct val="80000"/>
              </a:lnSpc>
            </a:pPr>
            <a:r>
              <a:rPr lang="en-US" altLang="en-US" sz="2000" dirty="0"/>
              <a:t>Nierenberg AA, Fava M, </a:t>
            </a:r>
            <a:r>
              <a:rPr lang="en-US" altLang="en-US" sz="2000" dirty="0" err="1"/>
              <a:t>Trivedi</a:t>
            </a:r>
            <a:r>
              <a:rPr lang="en-US" altLang="en-US" sz="2000" dirty="0"/>
              <a:t> MH, et al. A Comparison of Lithium and T3 Augmentation Following Two Failed Medication Treatments for Depression: A STAR*D Report.  Am J Psychiatry 2006;  163:1519-1530.</a:t>
            </a:r>
          </a:p>
          <a:p>
            <a:pPr>
              <a:lnSpc>
                <a:spcPct val="80000"/>
              </a:lnSpc>
            </a:pPr>
            <a:r>
              <a:rPr lang="en-US" altLang="en-US" sz="2000" dirty="0"/>
              <a:t>www.ids-qids.org</a:t>
            </a:r>
          </a:p>
          <a:p>
            <a:pPr>
              <a:lnSpc>
                <a:spcPct val="80000"/>
              </a:lnSpc>
              <a:buFont typeface="Wingdings" pitchFamily="2" charset="2"/>
              <a:buNone/>
            </a:pPr>
            <a:endParaRPr lang="en-US" altLang="en-US" sz="2000" dirty="0"/>
          </a:p>
          <a:p>
            <a:pPr>
              <a:lnSpc>
                <a:spcPct val="80000"/>
              </a:lnSpc>
              <a:buFont typeface="Wingdings" pitchFamily="2" charset="2"/>
              <a:buNone/>
            </a:pPr>
            <a:endParaRPr lang="en-US" altLang="en-US" sz="2000" dirty="0"/>
          </a:p>
          <a:p>
            <a:pPr>
              <a:lnSpc>
                <a:spcPct val="80000"/>
              </a:lnSpc>
              <a:buFont typeface="Wingdings" pitchFamily="2" charset="2"/>
              <a:buNone/>
            </a:pPr>
            <a:r>
              <a:rPr lang="en-US" altLang="en-US" sz="2000" dirty="0"/>
              <a:t> </a:t>
            </a:r>
          </a:p>
          <a:p>
            <a:pPr>
              <a:lnSpc>
                <a:spcPct val="80000"/>
              </a:lnSpc>
              <a:buFont typeface="Wingdings" pitchFamily="2" charset="2"/>
              <a:buNone/>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p:txBody>
      </p:sp>
      <p:sp>
        <p:nvSpPr>
          <p:cNvPr id="138242" name="Rectangle 2"/>
          <p:cNvSpPr>
            <a:spLocks noGrp="1" noChangeArrowheads="1"/>
          </p:cNvSpPr>
          <p:nvPr>
            <p:ph type="title"/>
          </p:nvPr>
        </p:nvSpPr>
        <p:spPr>
          <a:xfrm>
            <a:off x="642938" y="762000"/>
            <a:ext cx="7772400" cy="914400"/>
          </a:xfrm>
        </p:spPr>
        <p:txBody>
          <a:bodyPr/>
          <a:lstStyle/>
          <a:p>
            <a:r>
              <a:rPr lang="en-US" altLang="en-US" dirty="0"/>
              <a:t>References</a:t>
            </a:r>
          </a:p>
        </p:txBody>
      </p:sp>
    </p:spTree>
    <p:extLst>
      <p:ext uri="{BB962C8B-B14F-4D97-AF65-F5344CB8AC3E}">
        <p14:creationId xmlns:p14="http://schemas.microsoft.com/office/powerpoint/2010/main" val="37807848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- 3</a:t>
            </a:r>
          </a:p>
        </p:txBody>
      </p:sp>
      <p:sp>
        <p:nvSpPr>
          <p:cNvPr id="3" name="Subtitle 2"/>
          <p:cNvSpPr>
            <a:spLocks noGrp="1"/>
          </p:cNvSpPr>
          <p:nvPr>
            <p:ph type="subTitle" idx="1"/>
          </p:nvPr>
        </p:nvSpPr>
        <p:spPr/>
        <p:txBody>
          <a:bodyPr/>
          <a:lstStyle/>
          <a:p>
            <a:r>
              <a:rPr lang="en-US" dirty="0"/>
              <a:t>MCQ 1Q</a:t>
            </a:r>
          </a:p>
        </p:txBody>
      </p:sp>
      <p:sp>
        <p:nvSpPr>
          <p:cNvPr id="4" name="Text Placeholder 3"/>
          <p:cNvSpPr>
            <a:spLocks noGrp="1"/>
          </p:cNvSpPr>
          <p:nvPr>
            <p:ph type="body" sz="quarter" idx="13"/>
          </p:nvPr>
        </p:nvSpPr>
        <p:spPr>
          <a:xfrm>
            <a:off x="457200" y="2590799"/>
            <a:ext cx="7839075" cy="2352675"/>
          </a:xfrm>
        </p:spPr>
        <p:txBody>
          <a:bodyPr/>
          <a:lstStyle/>
          <a:p>
            <a:pPr marL="0" lvl="0" indent="0">
              <a:buNone/>
            </a:pPr>
            <a:r>
              <a:rPr lang="en-GB" dirty="0"/>
              <a:t>1. </a:t>
            </a:r>
            <a:r>
              <a:rPr lang="en-GB" b="1" dirty="0"/>
              <a:t>Which of the following neurotransmitters does Duloxetine act on?</a:t>
            </a:r>
          </a:p>
          <a:p>
            <a:pPr marL="914400" lvl="1" indent="-457200">
              <a:buAutoNum type="alphaUcPeriod"/>
            </a:pPr>
            <a:r>
              <a:rPr lang="en-GB" dirty="0"/>
              <a:t>Serotonin only</a:t>
            </a:r>
          </a:p>
          <a:p>
            <a:pPr marL="914400" lvl="1" indent="-457200">
              <a:buAutoNum type="alphaUcPeriod"/>
            </a:pPr>
            <a:r>
              <a:rPr lang="en-GB" dirty="0"/>
              <a:t>Noradrenaline and Serotonin</a:t>
            </a:r>
          </a:p>
          <a:p>
            <a:pPr marL="914400" lvl="1" indent="-457200">
              <a:buAutoNum type="alphaUcPeriod"/>
            </a:pPr>
            <a:r>
              <a:rPr lang="en-GB" dirty="0"/>
              <a:t>Dopamine</a:t>
            </a:r>
          </a:p>
          <a:p>
            <a:pPr marL="914400" lvl="1" indent="-457200">
              <a:buAutoNum type="alphaUcPeriod"/>
            </a:pPr>
            <a:r>
              <a:rPr lang="en-GB" dirty="0"/>
              <a:t>Noradrenaline, Serotonin and Dopamine</a:t>
            </a:r>
          </a:p>
          <a:p>
            <a:pPr marL="914400" lvl="1" indent="-457200">
              <a:buAutoNum type="alphaUcPeriod"/>
            </a:pPr>
            <a:r>
              <a:rPr lang="en-GB" dirty="0" err="1"/>
              <a:t>GABA</a:t>
            </a:r>
            <a:endParaRPr lang="en-GB" sz="3200" dirty="0"/>
          </a:p>
          <a:p>
            <a:pPr marL="914400" lvl="1" indent="-457200">
              <a:buFont typeface="+mj-lt"/>
              <a:buAutoNum type="alphaUcPeriod"/>
            </a:pPr>
            <a:endParaRPr lang="en-GB" sz="3200" dirty="0"/>
          </a:p>
        </p:txBody>
      </p:sp>
    </p:spTree>
    <p:extLst>
      <p:ext uri="{BB962C8B-B14F-4D97-AF65-F5344CB8AC3E}">
        <p14:creationId xmlns:p14="http://schemas.microsoft.com/office/powerpoint/2010/main" val="3911585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a:t>
            </a:r>
            <a:r>
              <a:rPr lang="en-US"/>
              <a:t>- </a:t>
            </a:r>
            <a:r>
              <a:rPr lang="en-US" dirty="0"/>
              <a:t>3</a:t>
            </a:r>
          </a:p>
        </p:txBody>
      </p:sp>
      <p:sp>
        <p:nvSpPr>
          <p:cNvPr id="3" name="Subtitle 2"/>
          <p:cNvSpPr>
            <a:spLocks noGrp="1"/>
          </p:cNvSpPr>
          <p:nvPr>
            <p:ph type="subTitle" idx="1"/>
          </p:nvPr>
        </p:nvSpPr>
        <p:spPr/>
        <p:txBody>
          <a:bodyPr/>
          <a:lstStyle/>
          <a:p>
            <a:r>
              <a:rPr lang="en-US" dirty="0"/>
              <a:t>MCQ 1A</a:t>
            </a:r>
          </a:p>
        </p:txBody>
      </p:sp>
      <p:sp>
        <p:nvSpPr>
          <p:cNvPr id="4" name="Text Placeholder 3"/>
          <p:cNvSpPr>
            <a:spLocks noGrp="1"/>
          </p:cNvSpPr>
          <p:nvPr>
            <p:ph type="body" sz="quarter" idx="13"/>
          </p:nvPr>
        </p:nvSpPr>
        <p:spPr/>
        <p:txBody>
          <a:bodyPr/>
          <a:lstStyle/>
          <a:p>
            <a:pPr marL="0" lvl="0" indent="0">
              <a:buNone/>
            </a:pPr>
            <a:r>
              <a:rPr lang="en-GB" dirty="0"/>
              <a:t>1</a:t>
            </a:r>
            <a:r>
              <a:rPr lang="en-GB" b="1" dirty="0"/>
              <a:t>. Which of the following neurotransmitters does Duloxetine act on?</a:t>
            </a:r>
          </a:p>
          <a:p>
            <a:pPr marL="914400" lvl="1" indent="-457200">
              <a:buFont typeface="+mj-lt"/>
              <a:buAutoNum type="alphaUcPeriod"/>
            </a:pPr>
            <a:r>
              <a:rPr lang="en-GB" dirty="0"/>
              <a:t>Serotonin only</a:t>
            </a:r>
            <a:endParaRPr lang="en-GB" sz="3200" dirty="0"/>
          </a:p>
          <a:p>
            <a:pPr marL="914400" lvl="1" indent="-457200">
              <a:buFont typeface="+mj-lt"/>
              <a:buAutoNum type="alphaUcPeriod"/>
            </a:pPr>
            <a:r>
              <a:rPr lang="en-GB" dirty="0"/>
              <a:t>Noradrenaline and Serotonin</a:t>
            </a:r>
            <a:endParaRPr lang="en-GB" sz="3200" dirty="0"/>
          </a:p>
          <a:p>
            <a:pPr marL="914400" lvl="1" indent="-457200">
              <a:buFont typeface="+mj-lt"/>
              <a:buAutoNum type="alphaUcPeriod"/>
            </a:pPr>
            <a:r>
              <a:rPr lang="en-GB" dirty="0"/>
              <a:t>Dopamine</a:t>
            </a:r>
            <a:endParaRPr lang="en-GB" sz="3200" dirty="0"/>
          </a:p>
          <a:p>
            <a:pPr marL="914400" lvl="1" indent="-457200">
              <a:buFont typeface="+mj-lt"/>
              <a:buAutoNum type="alphaUcPeriod"/>
            </a:pPr>
            <a:r>
              <a:rPr lang="en-GB" dirty="0">
                <a:solidFill>
                  <a:schemeClr val="accent6"/>
                </a:solidFill>
              </a:rPr>
              <a:t>Noradrenaline, Serotonin and Dopamine</a:t>
            </a:r>
            <a:endParaRPr lang="en-GB" sz="3200" dirty="0">
              <a:solidFill>
                <a:schemeClr val="accent6"/>
              </a:solidFill>
            </a:endParaRPr>
          </a:p>
          <a:p>
            <a:pPr marL="914400" lvl="1" indent="-457200">
              <a:buFont typeface="+mj-lt"/>
              <a:buAutoNum type="alphaUcPeriod"/>
            </a:pPr>
            <a:r>
              <a:rPr lang="en-GB" dirty="0"/>
              <a:t>GABA</a:t>
            </a:r>
            <a:endParaRPr lang="en-GB" sz="3200" dirty="0"/>
          </a:p>
          <a:p>
            <a:endParaRPr lang="en-US" dirty="0"/>
          </a:p>
        </p:txBody>
      </p:sp>
    </p:spTree>
    <p:extLst>
      <p:ext uri="{BB962C8B-B14F-4D97-AF65-F5344CB8AC3E}">
        <p14:creationId xmlns:p14="http://schemas.microsoft.com/office/powerpoint/2010/main" val="1495467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- 3</a:t>
            </a:r>
          </a:p>
        </p:txBody>
      </p:sp>
      <p:sp>
        <p:nvSpPr>
          <p:cNvPr id="3" name="Subtitle 2"/>
          <p:cNvSpPr>
            <a:spLocks noGrp="1"/>
          </p:cNvSpPr>
          <p:nvPr>
            <p:ph type="subTitle" idx="1"/>
          </p:nvPr>
        </p:nvSpPr>
        <p:spPr/>
        <p:txBody>
          <a:bodyPr/>
          <a:lstStyle/>
          <a:p>
            <a:r>
              <a:rPr lang="en-US" dirty="0"/>
              <a:t>MCQ 2Q</a:t>
            </a:r>
          </a:p>
        </p:txBody>
      </p:sp>
      <p:sp>
        <p:nvSpPr>
          <p:cNvPr id="4" name="Text Placeholder 3"/>
          <p:cNvSpPr>
            <a:spLocks noGrp="1"/>
          </p:cNvSpPr>
          <p:nvPr>
            <p:ph type="body" sz="quarter" idx="13"/>
          </p:nvPr>
        </p:nvSpPr>
        <p:spPr>
          <a:xfrm>
            <a:off x="457200" y="2338387"/>
            <a:ext cx="7839075" cy="2457450"/>
          </a:xfrm>
        </p:spPr>
        <p:txBody>
          <a:bodyPr/>
          <a:lstStyle/>
          <a:p>
            <a:pPr marL="0" lvl="0" indent="0">
              <a:buNone/>
            </a:pPr>
            <a:r>
              <a:rPr lang="en-GB" dirty="0"/>
              <a:t>2. </a:t>
            </a:r>
            <a:r>
              <a:rPr lang="en-GB" b="1" dirty="0"/>
              <a:t>Which of the following statements about </a:t>
            </a:r>
            <a:r>
              <a:rPr lang="en-GB" b="1" dirty="0" err="1"/>
              <a:t>Trazodone</a:t>
            </a:r>
            <a:r>
              <a:rPr lang="en-GB" b="1" dirty="0"/>
              <a:t> is FALSE?</a:t>
            </a:r>
          </a:p>
          <a:p>
            <a:pPr marL="857250" lvl="1" indent="-457200">
              <a:buFont typeface="+mj-lt"/>
              <a:buAutoNum type="alphaUcPeriod"/>
            </a:pPr>
            <a:r>
              <a:rPr lang="en-GB" dirty="0"/>
              <a:t>It is relatively safe in overdose</a:t>
            </a:r>
          </a:p>
          <a:p>
            <a:pPr marL="857250" lvl="1" indent="-457200">
              <a:buFont typeface="+mj-lt"/>
              <a:buAutoNum type="alphaUcPeriod"/>
            </a:pPr>
            <a:r>
              <a:rPr lang="en-GB" dirty="0"/>
              <a:t>It does not have strong antihistamine properties </a:t>
            </a:r>
          </a:p>
          <a:p>
            <a:pPr marL="857250" lvl="1" indent="-457200">
              <a:buFont typeface="+mj-lt"/>
              <a:buAutoNum type="alphaUcPeriod"/>
            </a:pPr>
            <a:r>
              <a:rPr lang="en-GB" dirty="0"/>
              <a:t>It is not a MAO-A and MAO- B inhibitor</a:t>
            </a:r>
          </a:p>
          <a:p>
            <a:pPr marL="857250" lvl="1" indent="-457200">
              <a:buFont typeface="+mj-lt"/>
              <a:buAutoNum type="alphaUcPeriod"/>
            </a:pPr>
            <a:r>
              <a:rPr lang="en-GB" dirty="0"/>
              <a:t>It does not block 5-HT reuptake</a:t>
            </a:r>
          </a:p>
          <a:p>
            <a:pPr marL="857250" lvl="1" indent="-457200">
              <a:buFont typeface="+mj-lt"/>
              <a:buAutoNum type="alphaUcPeriod"/>
            </a:pPr>
            <a:r>
              <a:rPr lang="en-GB" dirty="0"/>
              <a:t>It is a 5HT2 agonist  </a:t>
            </a:r>
            <a:endParaRPr lang="en-US" dirty="0"/>
          </a:p>
        </p:txBody>
      </p:sp>
    </p:spTree>
    <p:extLst>
      <p:ext uri="{BB962C8B-B14F-4D97-AF65-F5344CB8AC3E}">
        <p14:creationId xmlns:p14="http://schemas.microsoft.com/office/powerpoint/2010/main" val="344908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0"/>
            <a:ext cx="8229600" cy="401638"/>
          </a:xfrm>
        </p:spPr>
        <p:txBody>
          <a:bodyPr/>
          <a:lstStyle/>
          <a:p>
            <a:pPr algn="l"/>
            <a:r>
              <a:rPr lang="en-GB" b="1" dirty="0">
                <a:solidFill>
                  <a:srgbClr val="A00054"/>
                </a:solidFill>
              </a:rPr>
              <a:t>Outline</a:t>
            </a:r>
          </a:p>
        </p:txBody>
      </p:sp>
      <p:sp>
        <p:nvSpPr>
          <p:cNvPr id="3" name="Content Placeholder 2"/>
          <p:cNvSpPr>
            <a:spLocks noGrp="1"/>
          </p:cNvSpPr>
          <p:nvPr>
            <p:ph idx="1"/>
          </p:nvPr>
        </p:nvSpPr>
        <p:spPr>
          <a:xfrm>
            <a:off x="457200" y="2082800"/>
            <a:ext cx="8229600" cy="4043363"/>
          </a:xfrm>
        </p:spPr>
        <p:txBody>
          <a:bodyPr/>
          <a:lstStyle/>
          <a:p>
            <a:r>
              <a:rPr lang="en-GB" sz="2400" dirty="0"/>
              <a:t>NICE guidelines</a:t>
            </a:r>
          </a:p>
          <a:p>
            <a:r>
              <a:rPr lang="en-GB" sz="2400" dirty="0"/>
              <a:t>Antidepressants</a:t>
            </a:r>
          </a:p>
          <a:p>
            <a:r>
              <a:rPr lang="en-GB" sz="2400" dirty="0"/>
              <a:t>Treatment Resistant Depression </a:t>
            </a:r>
          </a:p>
          <a:p>
            <a:r>
              <a:rPr lang="en-GB" sz="2400" dirty="0"/>
              <a:t>CBT &amp; MCBT</a:t>
            </a:r>
          </a:p>
          <a:p>
            <a:r>
              <a:rPr lang="en-GB" sz="2400" dirty="0"/>
              <a:t>IPT</a:t>
            </a:r>
          </a:p>
          <a:p>
            <a:r>
              <a:rPr lang="en-GB" sz="2400" dirty="0"/>
              <a:t>Evidence Base for the above treatments</a:t>
            </a:r>
          </a:p>
        </p:txBody>
      </p:sp>
    </p:spTree>
    <p:extLst>
      <p:ext uri="{BB962C8B-B14F-4D97-AF65-F5344CB8AC3E}">
        <p14:creationId xmlns:p14="http://schemas.microsoft.com/office/powerpoint/2010/main" val="2047163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- 3</a:t>
            </a:r>
          </a:p>
        </p:txBody>
      </p:sp>
      <p:sp>
        <p:nvSpPr>
          <p:cNvPr id="3" name="Subtitle 2"/>
          <p:cNvSpPr>
            <a:spLocks noGrp="1"/>
          </p:cNvSpPr>
          <p:nvPr>
            <p:ph type="subTitle" idx="1"/>
          </p:nvPr>
        </p:nvSpPr>
        <p:spPr/>
        <p:txBody>
          <a:bodyPr/>
          <a:lstStyle/>
          <a:p>
            <a:r>
              <a:rPr lang="en-US" dirty="0"/>
              <a:t>MCQ 2A</a:t>
            </a:r>
          </a:p>
        </p:txBody>
      </p:sp>
      <p:sp>
        <p:nvSpPr>
          <p:cNvPr id="5" name="Text Placeholder 3"/>
          <p:cNvSpPr txBox="1">
            <a:spLocks/>
          </p:cNvSpPr>
          <p:nvPr/>
        </p:nvSpPr>
        <p:spPr>
          <a:xfrm>
            <a:off x="457200" y="2651654"/>
            <a:ext cx="7839075" cy="24574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baseline="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GB" dirty="0"/>
              <a:t>2. </a:t>
            </a:r>
            <a:r>
              <a:rPr lang="en-GB" b="1" dirty="0"/>
              <a:t>Which of the following statements about </a:t>
            </a:r>
            <a:r>
              <a:rPr lang="en-GB" b="1" dirty="0" err="1"/>
              <a:t>Trazodone</a:t>
            </a:r>
            <a:r>
              <a:rPr lang="en-GB" b="1" dirty="0"/>
              <a:t> is FALSE?</a:t>
            </a:r>
          </a:p>
          <a:p>
            <a:pPr marL="857250" lvl="1" indent="-457200">
              <a:buFont typeface="+mj-lt"/>
              <a:buAutoNum type="alphaUcPeriod"/>
            </a:pPr>
            <a:r>
              <a:rPr lang="en-GB" dirty="0"/>
              <a:t>It is relatively safe in overdose</a:t>
            </a:r>
          </a:p>
          <a:p>
            <a:pPr marL="857250" lvl="1" indent="-457200">
              <a:buFont typeface="+mj-lt"/>
              <a:buAutoNum type="alphaUcPeriod"/>
            </a:pPr>
            <a:r>
              <a:rPr lang="en-GB" dirty="0"/>
              <a:t>It does not have strong antihistamine properties </a:t>
            </a:r>
          </a:p>
          <a:p>
            <a:pPr marL="857250" lvl="1" indent="-457200">
              <a:buFont typeface="+mj-lt"/>
              <a:buAutoNum type="alphaUcPeriod"/>
            </a:pPr>
            <a:r>
              <a:rPr lang="en-GB" dirty="0"/>
              <a:t>It is not a MAO-A and MAO- B inhibitor</a:t>
            </a:r>
          </a:p>
          <a:p>
            <a:pPr marL="857250" lvl="1" indent="-457200">
              <a:buFont typeface="+mj-lt"/>
              <a:buAutoNum type="alphaUcPeriod"/>
            </a:pPr>
            <a:r>
              <a:rPr lang="en-GB" dirty="0"/>
              <a:t>It does not block 5-HT reuptake</a:t>
            </a:r>
          </a:p>
          <a:p>
            <a:pPr marL="857250" lvl="1" indent="-457200">
              <a:buFont typeface="+mj-lt"/>
              <a:buAutoNum type="alphaUcPeriod"/>
            </a:pPr>
            <a:r>
              <a:rPr lang="en-GB" b="1" dirty="0">
                <a:solidFill>
                  <a:srgbClr val="E28C05"/>
                </a:solidFill>
              </a:rPr>
              <a:t>It is a 5HT2 agonist  </a:t>
            </a:r>
            <a:endParaRPr lang="en-US" b="1" dirty="0">
              <a:solidFill>
                <a:srgbClr val="E28C05"/>
              </a:solidFill>
            </a:endParaRPr>
          </a:p>
        </p:txBody>
      </p:sp>
    </p:spTree>
    <p:extLst>
      <p:ext uri="{BB962C8B-B14F-4D97-AF65-F5344CB8AC3E}">
        <p14:creationId xmlns:p14="http://schemas.microsoft.com/office/powerpoint/2010/main" val="2483291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534" y="857782"/>
            <a:ext cx="7772400" cy="540807"/>
          </a:xfrm>
        </p:spPr>
        <p:txBody>
          <a:bodyPr/>
          <a:lstStyle/>
          <a:p>
            <a:r>
              <a:rPr lang="en-US" dirty="0"/>
              <a:t>Depression - 3</a:t>
            </a:r>
          </a:p>
        </p:txBody>
      </p:sp>
      <p:sp>
        <p:nvSpPr>
          <p:cNvPr id="3" name="Subtitle 2"/>
          <p:cNvSpPr>
            <a:spLocks noGrp="1"/>
          </p:cNvSpPr>
          <p:nvPr>
            <p:ph type="subTitle" idx="1"/>
          </p:nvPr>
        </p:nvSpPr>
        <p:spPr>
          <a:xfrm>
            <a:off x="245534" y="1380067"/>
            <a:ext cx="6400800" cy="431800"/>
          </a:xfrm>
        </p:spPr>
        <p:txBody>
          <a:bodyPr/>
          <a:lstStyle/>
          <a:p>
            <a:r>
              <a:rPr lang="en-US" dirty="0"/>
              <a:t>MCQ 3A</a:t>
            </a:r>
          </a:p>
        </p:txBody>
      </p:sp>
      <p:sp>
        <p:nvSpPr>
          <p:cNvPr id="6" name="Text Placeholder 3"/>
          <p:cNvSpPr txBox="1">
            <a:spLocks/>
          </p:cNvSpPr>
          <p:nvPr/>
        </p:nvSpPr>
        <p:spPr>
          <a:xfrm>
            <a:off x="245534" y="2536825"/>
            <a:ext cx="8695265" cy="24574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baseline="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GB" sz="2000" dirty="0"/>
              <a:t>3. </a:t>
            </a:r>
            <a:r>
              <a:rPr lang="en-GB" b="1" dirty="0"/>
              <a:t>Which of the following are not common side effects of mirtazapine?</a:t>
            </a:r>
          </a:p>
          <a:p>
            <a:pPr marL="0" indent="0">
              <a:buFont typeface="Arial" charset="0"/>
              <a:buNone/>
            </a:pPr>
            <a:endParaRPr lang="en-GB" b="1" dirty="0"/>
          </a:p>
          <a:p>
            <a:pPr marL="857250" lvl="1" indent="-457200">
              <a:buFont typeface="+mj-lt"/>
              <a:buAutoNum type="alphaUcPeriod"/>
            </a:pPr>
            <a:r>
              <a:rPr lang="en-GB" dirty="0"/>
              <a:t>Sedation</a:t>
            </a:r>
          </a:p>
          <a:p>
            <a:pPr marL="857250" lvl="1" indent="-457200">
              <a:buFont typeface="+mj-lt"/>
              <a:buAutoNum type="alphaUcPeriod"/>
            </a:pPr>
            <a:r>
              <a:rPr lang="en-GB" dirty="0"/>
              <a:t>Nausea, vomiting, abdominal pain</a:t>
            </a:r>
          </a:p>
          <a:p>
            <a:pPr marL="857250" lvl="1" indent="-457200">
              <a:buFont typeface="+mj-lt"/>
              <a:buAutoNum type="alphaUcPeriod"/>
            </a:pPr>
            <a:r>
              <a:rPr lang="en-GB" dirty="0"/>
              <a:t>Sexual dysfunction</a:t>
            </a:r>
          </a:p>
          <a:p>
            <a:pPr marL="857250" lvl="1" indent="-457200">
              <a:buFont typeface="+mj-lt"/>
              <a:buAutoNum type="alphaUcPeriod"/>
            </a:pPr>
            <a:r>
              <a:rPr lang="en-GB" dirty="0"/>
              <a:t>Agitation, anxiety</a:t>
            </a:r>
          </a:p>
          <a:p>
            <a:pPr marL="857250" lvl="1" indent="-457200">
              <a:buFont typeface="+mj-lt"/>
              <a:buAutoNum type="alphaUcPeriod"/>
            </a:pPr>
            <a:r>
              <a:rPr lang="en-GB" dirty="0"/>
              <a:t>Increase appetite </a:t>
            </a:r>
          </a:p>
          <a:p>
            <a:endParaRPr lang="en-US" dirty="0"/>
          </a:p>
        </p:txBody>
      </p:sp>
    </p:spTree>
    <p:extLst>
      <p:ext uri="{BB962C8B-B14F-4D97-AF65-F5344CB8AC3E}">
        <p14:creationId xmlns:p14="http://schemas.microsoft.com/office/powerpoint/2010/main" val="2878723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534" y="857782"/>
            <a:ext cx="7772400" cy="540807"/>
          </a:xfrm>
        </p:spPr>
        <p:txBody>
          <a:bodyPr/>
          <a:lstStyle/>
          <a:p>
            <a:r>
              <a:rPr lang="en-US" dirty="0"/>
              <a:t>Depression - 3</a:t>
            </a:r>
          </a:p>
        </p:txBody>
      </p:sp>
      <p:sp>
        <p:nvSpPr>
          <p:cNvPr id="3" name="Subtitle 2"/>
          <p:cNvSpPr>
            <a:spLocks noGrp="1"/>
          </p:cNvSpPr>
          <p:nvPr>
            <p:ph type="subTitle" idx="1"/>
          </p:nvPr>
        </p:nvSpPr>
        <p:spPr>
          <a:xfrm>
            <a:off x="245534" y="1380067"/>
            <a:ext cx="6400800" cy="431800"/>
          </a:xfrm>
        </p:spPr>
        <p:txBody>
          <a:bodyPr/>
          <a:lstStyle/>
          <a:p>
            <a:r>
              <a:rPr lang="en-US" dirty="0"/>
              <a:t>MCQ 3A</a:t>
            </a:r>
          </a:p>
        </p:txBody>
      </p:sp>
      <p:sp>
        <p:nvSpPr>
          <p:cNvPr id="6" name="Text Placeholder 3"/>
          <p:cNvSpPr txBox="1">
            <a:spLocks/>
          </p:cNvSpPr>
          <p:nvPr/>
        </p:nvSpPr>
        <p:spPr>
          <a:xfrm>
            <a:off x="245534" y="2536825"/>
            <a:ext cx="8695265" cy="24574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baseline="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GB" sz="2000" dirty="0"/>
              <a:t>3. </a:t>
            </a:r>
            <a:r>
              <a:rPr lang="en-GB" b="1" dirty="0"/>
              <a:t>Which of the following are not common side effects of mirtazapine?</a:t>
            </a:r>
          </a:p>
          <a:p>
            <a:pPr marL="0" indent="0">
              <a:buFont typeface="Arial" charset="0"/>
              <a:buNone/>
            </a:pPr>
            <a:endParaRPr lang="en-GB" b="1" dirty="0"/>
          </a:p>
          <a:p>
            <a:pPr marL="857250" lvl="1" indent="-457200">
              <a:buFont typeface="+mj-lt"/>
              <a:buAutoNum type="alphaUcPeriod"/>
            </a:pPr>
            <a:r>
              <a:rPr lang="en-GB" dirty="0"/>
              <a:t>Sedation</a:t>
            </a:r>
          </a:p>
          <a:p>
            <a:pPr marL="857250" lvl="1" indent="-457200">
              <a:buFont typeface="+mj-lt"/>
              <a:buAutoNum type="alphaUcPeriod"/>
            </a:pPr>
            <a:r>
              <a:rPr lang="en-GB" dirty="0"/>
              <a:t>Nausea, vomiting, abdominal pain</a:t>
            </a:r>
          </a:p>
          <a:p>
            <a:pPr marL="857250" lvl="1" indent="-457200">
              <a:buFont typeface="+mj-lt"/>
              <a:buAutoNum type="alphaUcPeriod"/>
            </a:pPr>
            <a:r>
              <a:rPr lang="en-GB" b="1" dirty="0">
                <a:solidFill>
                  <a:srgbClr val="E28C05"/>
                </a:solidFill>
              </a:rPr>
              <a:t>Sexual dysfunction</a:t>
            </a:r>
          </a:p>
          <a:p>
            <a:pPr marL="857250" lvl="1" indent="-457200">
              <a:buFont typeface="+mj-lt"/>
              <a:buAutoNum type="alphaUcPeriod"/>
            </a:pPr>
            <a:r>
              <a:rPr lang="en-GB" dirty="0"/>
              <a:t>Agitation, anxiety</a:t>
            </a:r>
          </a:p>
          <a:p>
            <a:pPr marL="857250" lvl="1" indent="-457200">
              <a:buFont typeface="+mj-lt"/>
              <a:buAutoNum type="alphaUcPeriod"/>
            </a:pPr>
            <a:r>
              <a:rPr lang="en-GB" dirty="0"/>
              <a:t>Increase appetite . </a:t>
            </a:r>
          </a:p>
          <a:p>
            <a:endParaRPr lang="en-US" dirty="0"/>
          </a:p>
        </p:txBody>
      </p:sp>
    </p:spTree>
    <p:extLst>
      <p:ext uri="{BB962C8B-B14F-4D97-AF65-F5344CB8AC3E}">
        <p14:creationId xmlns:p14="http://schemas.microsoft.com/office/powerpoint/2010/main" val="1392479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- 3</a:t>
            </a:r>
          </a:p>
        </p:txBody>
      </p:sp>
      <p:sp>
        <p:nvSpPr>
          <p:cNvPr id="3" name="Subtitle 2"/>
          <p:cNvSpPr>
            <a:spLocks noGrp="1"/>
          </p:cNvSpPr>
          <p:nvPr>
            <p:ph type="subTitle" idx="1"/>
          </p:nvPr>
        </p:nvSpPr>
        <p:spPr/>
        <p:txBody>
          <a:bodyPr/>
          <a:lstStyle/>
          <a:p>
            <a:r>
              <a:rPr lang="en-US" dirty="0" err="1"/>
              <a:t>MCQ</a:t>
            </a:r>
            <a:endParaRPr lang="en-US" dirty="0"/>
          </a:p>
        </p:txBody>
      </p:sp>
      <p:sp>
        <p:nvSpPr>
          <p:cNvPr id="6" name="Text Placeholder 3"/>
          <p:cNvSpPr>
            <a:spLocks noGrp="1"/>
          </p:cNvSpPr>
          <p:nvPr>
            <p:ph type="body" sz="quarter" idx="13"/>
          </p:nvPr>
        </p:nvSpPr>
        <p:spPr>
          <a:xfrm>
            <a:off x="457200" y="2486025"/>
            <a:ext cx="8195733" cy="2457450"/>
          </a:xfrm>
        </p:spPr>
        <p:txBody>
          <a:bodyPr/>
          <a:lstStyle/>
          <a:p>
            <a:pPr marL="0" indent="0">
              <a:buNone/>
            </a:pPr>
            <a:r>
              <a:rPr lang="en-GB" sz="2000" b="1" dirty="0"/>
              <a:t>4. </a:t>
            </a:r>
            <a:r>
              <a:rPr lang="en-GB" dirty="0"/>
              <a:t>Laura is a depressed 61-year-old woman who has not responded to an </a:t>
            </a:r>
            <a:r>
              <a:rPr lang="en-GB" dirty="0" err="1"/>
              <a:t>SSRI</a:t>
            </a:r>
            <a:r>
              <a:rPr lang="en-GB" dirty="0"/>
              <a:t> and has urinary incontinence. Which one of the following antidepressants is the best choice in this situation?</a:t>
            </a:r>
            <a:endParaRPr lang="en-GB" sz="2000" dirty="0"/>
          </a:p>
          <a:p>
            <a:pPr marL="457200" indent="-457200">
              <a:buAutoNum type="alphaUcPeriod"/>
            </a:pPr>
            <a:r>
              <a:rPr lang="en-GB" dirty="0" err="1"/>
              <a:t>Phenelzine</a:t>
            </a:r>
            <a:r>
              <a:rPr lang="en-GB" dirty="0"/>
              <a:t> </a:t>
            </a:r>
          </a:p>
          <a:p>
            <a:pPr marL="457200" indent="-457200">
              <a:buAutoNum type="alphaUcPeriod"/>
            </a:pPr>
            <a:r>
              <a:rPr lang="en-GB" dirty="0"/>
              <a:t>Mirtazapine </a:t>
            </a:r>
          </a:p>
          <a:p>
            <a:pPr marL="457200" indent="-457200">
              <a:buAutoNum type="alphaUcPeriod"/>
            </a:pPr>
            <a:r>
              <a:rPr lang="en-GB" dirty="0" err="1"/>
              <a:t>Vortioxetine</a:t>
            </a:r>
            <a:r>
              <a:rPr lang="en-GB" dirty="0"/>
              <a:t> </a:t>
            </a:r>
          </a:p>
          <a:p>
            <a:pPr marL="457200" indent="-457200">
              <a:buAutoNum type="alphaUcPeriod"/>
            </a:pPr>
            <a:r>
              <a:rPr lang="en-GB" dirty="0"/>
              <a:t>Trazodone </a:t>
            </a:r>
          </a:p>
          <a:p>
            <a:pPr marL="457200" indent="-457200">
              <a:buAutoNum type="alphaUcPeriod"/>
            </a:pPr>
            <a:r>
              <a:rPr lang="en-GB" dirty="0"/>
              <a:t>Duloxetine </a:t>
            </a:r>
            <a:endParaRPr lang="en-GB" sz="2800" dirty="0"/>
          </a:p>
          <a:p>
            <a:endParaRPr lang="en-US" dirty="0"/>
          </a:p>
        </p:txBody>
      </p:sp>
    </p:spTree>
    <p:extLst>
      <p:ext uri="{BB962C8B-B14F-4D97-AF65-F5344CB8AC3E}">
        <p14:creationId xmlns:p14="http://schemas.microsoft.com/office/powerpoint/2010/main" val="2957043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- 3</a:t>
            </a:r>
          </a:p>
        </p:txBody>
      </p:sp>
      <p:sp>
        <p:nvSpPr>
          <p:cNvPr id="3" name="Subtitle 2"/>
          <p:cNvSpPr>
            <a:spLocks noGrp="1"/>
          </p:cNvSpPr>
          <p:nvPr>
            <p:ph type="subTitle" idx="1"/>
          </p:nvPr>
        </p:nvSpPr>
        <p:spPr/>
        <p:txBody>
          <a:bodyPr/>
          <a:lstStyle/>
          <a:p>
            <a:r>
              <a:rPr lang="en-US" dirty="0" err="1"/>
              <a:t>MCQ</a:t>
            </a:r>
            <a:endParaRPr lang="en-US" dirty="0"/>
          </a:p>
        </p:txBody>
      </p:sp>
      <p:sp>
        <p:nvSpPr>
          <p:cNvPr id="4" name="Text Placeholder 3"/>
          <p:cNvSpPr>
            <a:spLocks noGrp="1"/>
          </p:cNvSpPr>
          <p:nvPr>
            <p:ph type="body" sz="quarter" idx="13"/>
          </p:nvPr>
        </p:nvSpPr>
        <p:spPr>
          <a:xfrm>
            <a:off x="457200" y="2486025"/>
            <a:ext cx="8195733" cy="2457450"/>
          </a:xfrm>
        </p:spPr>
        <p:txBody>
          <a:bodyPr/>
          <a:lstStyle/>
          <a:p>
            <a:pPr marL="0" indent="0">
              <a:buNone/>
            </a:pPr>
            <a:r>
              <a:rPr lang="en-GB" b="1" dirty="0"/>
              <a:t>The correct answer is: E. Duloxetine</a:t>
            </a:r>
            <a:endParaRPr lang="en-GB" dirty="0"/>
          </a:p>
          <a:p>
            <a:r>
              <a:rPr lang="en-GB" dirty="0"/>
              <a:t>Explanation: In the BNF, Duloxetine is also licensed for urinary incontinence.</a:t>
            </a:r>
          </a:p>
          <a:p>
            <a:r>
              <a:rPr lang="en-GB" dirty="0"/>
              <a:t>Duloxetine is licensed for the treatment of major depressive disorder, which is an inhibitor of serotonin and noradrenaline re-uptake. It is licensed for the treatment of moderate to severe stress incontinence in women.</a:t>
            </a:r>
          </a:p>
          <a:p>
            <a:pPr marL="0" indent="0">
              <a:buNone/>
            </a:pPr>
            <a:endParaRPr lang="en-US" dirty="0"/>
          </a:p>
        </p:txBody>
      </p:sp>
    </p:spTree>
    <p:extLst>
      <p:ext uri="{BB962C8B-B14F-4D97-AF65-F5344CB8AC3E}">
        <p14:creationId xmlns:p14="http://schemas.microsoft.com/office/powerpoint/2010/main" val="1252777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- 3</a:t>
            </a:r>
          </a:p>
        </p:txBody>
      </p:sp>
      <p:sp>
        <p:nvSpPr>
          <p:cNvPr id="3" name="Subtitle 2"/>
          <p:cNvSpPr>
            <a:spLocks noGrp="1"/>
          </p:cNvSpPr>
          <p:nvPr>
            <p:ph type="subTitle" idx="1"/>
          </p:nvPr>
        </p:nvSpPr>
        <p:spPr/>
        <p:txBody>
          <a:bodyPr/>
          <a:lstStyle/>
          <a:p>
            <a:r>
              <a:rPr lang="en-US" dirty="0"/>
              <a:t>MCQ 5Q</a:t>
            </a:r>
          </a:p>
        </p:txBody>
      </p:sp>
      <p:sp>
        <p:nvSpPr>
          <p:cNvPr id="4" name="Text Placeholder 3"/>
          <p:cNvSpPr>
            <a:spLocks noGrp="1"/>
          </p:cNvSpPr>
          <p:nvPr>
            <p:ph type="body" sz="quarter" idx="13"/>
          </p:nvPr>
        </p:nvSpPr>
        <p:spPr/>
        <p:txBody>
          <a:bodyPr/>
          <a:lstStyle/>
          <a:p>
            <a:pPr marL="0" lvl="0" indent="0">
              <a:buNone/>
            </a:pPr>
            <a:r>
              <a:rPr lang="en-GB" sz="2000" b="1" dirty="0"/>
              <a:t>5. </a:t>
            </a:r>
            <a:r>
              <a:rPr lang="en-GB" sz="2000" dirty="0"/>
              <a:t>Hypertension is a common side effect of which of the following antidepressants?</a:t>
            </a:r>
          </a:p>
          <a:p>
            <a:pPr marL="0" lvl="0" indent="0">
              <a:buNone/>
            </a:pPr>
            <a:endParaRPr lang="en-GB" sz="2000" dirty="0"/>
          </a:p>
          <a:p>
            <a:pPr marL="457200" indent="-457200">
              <a:buAutoNum type="alphaUcPeriod"/>
            </a:pPr>
            <a:r>
              <a:rPr lang="en-GB" dirty="0"/>
              <a:t>Venlafaxine </a:t>
            </a:r>
          </a:p>
          <a:p>
            <a:pPr marL="457200" indent="-457200">
              <a:buAutoNum type="alphaUcPeriod"/>
            </a:pPr>
            <a:r>
              <a:rPr lang="en-GB" dirty="0"/>
              <a:t>Paroxetine </a:t>
            </a:r>
          </a:p>
          <a:p>
            <a:pPr marL="457200" indent="-457200">
              <a:buAutoNum type="alphaUcPeriod"/>
            </a:pPr>
            <a:r>
              <a:rPr lang="en-GB" dirty="0"/>
              <a:t>Escitalopram</a:t>
            </a:r>
          </a:p>
          <a:p>
            <a:pPr marL="457200" indent="-457200">
              <a:buAutoNum type="alphaUcPeriod"/>
            </a:pPr>
            <a:r>
              <a:rPr lang="en-GB" dirty="0"/>
              <a:t>Trazodone </a:t>
            </a:r>
          </a:p>
          <a:p>
            <a:pPr marL="457200" indent="-457200">
              <a:buAutoNum type="alphaUcPeriod"/>
            </a:pPr>
            <a:r>
              <a:rPr lang="en-GB" dirty="0"/>
              <a:t>Mirtazapine</a:t>
            </a:r>
            <a:endParaRPr lang="en-GB" sz="2800" dirty="0"/>
          </a:p>
        </p:txBody>
      </p:sp>
    </p:spTree>
    <p:extLst>
      <p:ext uri="{BB962C8B-B14F-4D97-AF65-F5344CB8AC3E}">
        <p14:creationId xmlns:p14="http://schemas.microsoft.com/office/powerpoint/2010/main" val="1255951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- 3</a:t>
            </a:r>
          </a:p>
        </p:txBody>
      </p:sp>
      <p:sp>
        <p:nvSpPr>
          <p:cNvPr id="3" name="Subtitle 2"/>
          <p:cNvSpPr>
            <a:spLocks noGrp="1"/>
          </p:cNvSpPr>
          <p:nvPr>
            <p:ph type="subTitle" idx="1"/>
          </p:nvPr>
        </p:nvSpPr>
        <p:spPr/>
        <p:txBody>
          <a:bodyPr/>
          <a:lstStyle/>
          <a:p>
            <a:r>
              <a:rPr lang="en-US" dirty="0"/>
              <a:t>MCQ 5Q</a:t>
            </a:r>
          </a:p>
        </p:txBody>
      </p:sp>
      <p:sp>
        <p:nvSpPr>
          <p:cNvPr id="4" name="Text Placeholder 3"/>
          <p:cNvSpPr>
            <a:spLocks noGrp="1"/>
          </p:cNvSpPr>
          <p:nvPr>
            <p:ph type="body" sz="quarter" idx="13"/>
          </p:nvPr>
        </p:nvSpPr>
        <p:spPr/>
        <p:txBody>
          <a:bodyPr/>
          <a:lstStyle/>
          <a:p>
            <a:pPr marL="0" indent="0">
              <a:buNone/>
            </a:pPr>
            <a:r>
              <a:rPr lang="en-GB" dirty="0">
                <a:solidFill>
                  <a:srgbClr val="E28C05"/>
                </a:solidFill>
              </a:rPr>
              <a:t>A. Venlafaxine</a:t>
            </a:r>
            <a:endParaRPr lang="en-GB" sz="2800" dirty="0"/>
          </a:p>
        </p:txBody>
      </p:sp>
    </p:spTree>
    <p:extLst>
      <p:ext uri="{BB962C8B-B14F-4D97-AF65-F5344CB8AC3E}">
        <p14:creationId xmlns:p14="http://schemas.microsoft.com/office/powerpoint/2010/main" val="3489322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Depression - 3</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39750" y="2404532"/>
            <a:ext cx="8318500" cy="3310467"/>
          </a:xfrm>
          <a:prstGeom prst="rect">
            <a:avLst/>
          </a:prstGeom>
          <a:noFill/>
          <a:ln w="9525">
            <a:noFill/>
            <a:miter lim="800000"/>
            <a:headEnd/>
            <a:tailEnd/>
          </a:ln>
        </p:spPr>
        <p:txBody>
          <a:bodyPr/>
          <a:lstStyle/>
          <a:p>
            <a:pPr marL="544513" lvl="1" indent="-282575">
              <a:spcBef>
                <a:spcPct val="20000"/>
              </a:spcBef>
              <a:buFontTx/>
              <a:buChar char="•"/>
              <a:defRPr/>
            </a:pPr>
            <a:r>
              <a:rPr lang="en-GB" sz="2400" kern="0" dirty="0">
                <a:latin typeface="+mn-lt"/>
              </a:rPr>
              <a:t>When assessing a person who may have depression, conduct a comprehensive assessment that does not rely simply on a symptom count.  </a:t>
            </a:r>
          </a:p>
          <a:p>
            <a:pPr marL="544513" lvl="1" indent="-282575">
              <a:spcBef>
                <a:spcPct val="20000"/>
              </a:spcBef>
              <a:buFontTx/>
              <a:buChar char="•"/>
              <a:defRPr/>
            </a:pPr>
            <a:endParaRPr lang="en-GB" sz="2400" kern="0" dirty="0"/>
          </a:p>
          <a:p>
            <a:pPr marL="544513" lvl="1" indent="-282575">
              <a:spcBef>
                <a:spcPct val="20000"/>
              </a:spcBef>
              <a:buFontTx/>
              <a:buChar char="•"/>
              <a:defRPr/>
            </a:pPr>
            <a:r>
              <a:rPr lang="en-GB" sz="2400" kern="0" dirty="0"/>
              <a:t>Take into account:</a:t>
            </a:r>
          </a:p>
          <a:p>
            <a:pPr marL="723900" lvl="1" indent="-461963">
              <a:spcBef>
                <a:spcPct val="20000"/>
              </a:spcBef>
              <a:buFont typeface="Arial" pitchFamily="34" charset="0"/>
              <a:buChar char="–"/>
              <a:defRPr/>
            </a:pPr>
            <a:r>
              <a:rPr lang="en-GB" sz="2400" kern="0" dirty="0"/>
              <a:t>the degree of functional impairment and/or disability associated with the possible depression </a:t>
            </a:r>
            <a:r>
              <a:rPr lang="en-GB" sz="2400" b="1" kern="0" dirty="0"/>
              <a:t>and </a:t>
            </a:r>
          </a:p>
          <a:p>
            <a:pPr marL="723900" lvl="1" indent="-461963">
              <a:spcBef>
                <a:spcPct val="20000"/>
              </a:spcBef>
              <a:buFont typeface="Arial" pitchFamily="34" charset="0"/>
              <a:buChar char="–"/>
              <a:defRPr/>
            </a:pPr>
            <a:r>
              <a:rPr lang="en-GB" sz="2400" kern="0" dirty="0"/>
              <a:t>the duration of the episode. </a:t>
            </a:r>
          </a:p>
          <a:p>
            <a:pPr marL="544513" lvl="1" indent="-282575">
              <a:spcBef>
                <a:spcPct val="20000"/>
              </a:spcBef>
              <a:buFontTx/>
              <a:buChar char="•"/>
              <a:defRPr/>
            </a:pPr>
            <a:endParaRPr lang="en-GB" sz="2400" kern="0" dirty="0">
              <a:latin typeface="+mn-lt"/>
            </a:endParaRPr>
          </a:p>
        </p:txBody>
      </p:sp>
      <p:sp>
        <p:nvSpPr>
          <p:cNvPr id="6" name="Rectangle 5"/>
          <p:cNvSpPr txBox="1">
            <a:spLocks noChangeArrowheads="1"/>
          </p:cNvSpPr>
          <p:nvPr/>
        </p:nvSpPr>
        <p:spPr bwMode="auto">
          <a:xfrm>
            <a:off x="1619250" y="476250"/>
            <a:ext cx="7200900" cy="1287463"/>
          </a:xfrm>
          <a:prstGeom prst="rect">
            <a:avLst/>
          </a:prstGeom>
          <a:noFill/>
          <a:ln w="9525">
            <a:noFill/>
            <a:miter lim="800000"/>
            <a:headEnd/>
            <a:tailEnd/>
          </a:ln>
        </p:spPr>
        <p:txBody>
          <a:bodyPr anchor="ctr"/>
          <a:lstStyle/>
          <a:p>
            <a:pPr algn="r">
              <a:defRPr/>
            </a:pPr>
            <a:endParaRPr lang="en-GB" sz="3600" b="1" kern="0" dirty="0">
              <a:latin typeface="+mj-lt"/>
              <a:ea typeface="+mj-ea"/>
              <a:cs typeface="+mj-cs"/>
            </a:endParaRPr>
          </a:p>
        </p:txBody>
      </p:sp>
      <p:sp>
        <p:nvSpPr>
          <p:cNvPr id="7" name="Rectangle 3"/>
          <p:cNvSpPr txBox="1">
            <a:spLocks noChangeArrowheads="1"/>
          </p:cNvSpPr>
          <p:nvPr/>
        </p:nvSpPr>
        <p:spPr bwMode="auto">
          <a:xfrm>
            <a:off x="539750" y="4532313"/>
            <a:ext cx="7858125" cy="2254250"/>
          </a:xfrm>
          <a:prstGeom prst="rect">
            <a:avLst/>
          </a:prstGeom>
          <a:noFill/>
          <a:ln w="9525">
            <a:noFill/>
            <a:miter lim="800000"/>
            <a:headEnd/>
            <a:tailEnd/>
          </a:ln>
        </p:spPr>
        <p:txBody>
          <a:bodyPr/>
          <a:lstStyle/>
          <a:p>
            <a:pPr marL="544513" lvl="1" indent="-282575">
              <a:spcBef>
                <a:spcPct val="20000"/>
              </a:spcBef>
              <a:buFontTx/>
              <a:buChar char="•"/>
              <a:defRPr/>
            </a:pPr>
            <a:endParaRPr lang="en-GB" sz="2400" kern="0" dirty="0">
              <a:latin typeface="+mn-lt"/>
            </a:endParaRPr>
          </a:p>
        </p:txBody>
      </p:sp>
      <p:sp>
        <p:nvSpPr>
          <p:cNvPr id="8" name="Title 8"/>
          <p:cNvSpPr txBox="1">
            <a:spLocks/>
          </p:cNvSpPr>
          <p:nvPr/>
        </p:nvSpPr>
        <p:spPr bwMode="auto">
          <a:xfrm>
            <a:off x="107504" y="1244600"/>
            <a:ext cx="8856984" cy="773112"/>
          </a:xfrm>
          <a:prstGeom prst="rect">
            <a:avLst/>
          </a:prstGeom>
          <a:noFill/>
          <a:ln w="9525">
            <a:noFill/>
            <a:miter lim="800000"/>
            <a:headEnd/>
            <a:tailEnd/>
          </a:ln>
        </p:spPr>
        <p:txBody>
          <a:bodyPr anchor="ctr"/>
          <a:lstStyle/>
          <a:p>
            <a:pPr eaLnBrk="0" hangingPunct="0">
              <a:defRPr/>
            </a:pPr>
            <a:r>
              <a:rPr lang="en-GB" sz="3600" b="1" kern="0" dirty="0">
                <a:solidFill>
                  <a:srgbClr val="A00054"/>
                </a:solidFill>
                <a:latin typeface="+mj-lt"/>
                <a:ea typeface="+mj-ea"/>
                <a:cs typeface="+mj-cs"/>
              </a:rPr>
              <a:t>NICE Guidelines</a:t>
            </a:r>
          </a:p>
          <a:p>
            <a:pPr eaLnBrk="0" hangingPunct="0">
              <a:defRPr/>
            </a:pPr>
            <a:r>
              <a:rPr lang="en-GB" sz="3600" b="1" kern="0" dirty="0">
                <a:solidFill>
                  <a:srgbClr val="A00054"/>
                </a:solidFill>
                <a:latin typeface="+mj-lt"/>
                <a:ea typeface="+mj-ea"/>
                <a:cs typeface="+mj-cs"/>
              </a:rPr>
              <a:t>Principles for assessment</a:t>
            </a:r>
          </a:p>
        </p:txBody>
      </p:sp>
    </p:spTree>
    <p:extLst>
      <p:ext uri="{BB962C8B-B14F-4D97-AF65-F5344CB8AC3E}">
        <p14:creationId xmlns:p14="http://schemas.microsoft.com/office/powerpoint/2010/main" val="243599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80"/>
          <p:cNvSpPr txBox="1">
            <a:spLocks noChangeArrowheads="1"/>
          </p:cNvSpPr>
          <p:nvPr/>
        </p:nvSpPr>
        <p:spPr bwMode="auto">
          <a:xfrm>
            <a:off x="214313" y="4938713"/>
            <a:ext cx="3803650" cy="482600"/>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b="1"/>
              <a:t>STEP 1:</a:t>
            </a:r>
            <a:r>
              <a:rPr lang="en-GB" altLang="en-US" sz="1200"/>
              <a:t> All known and suspected presentations of depression</a:t>
            </a:r>
          </a:p>
        </p:txBody>
      </p:sp>
      <p:sp>
        <p:nvSpPr>
          <p:cNvPr id="13315" name="Text Box 81"/>
          <p:cNvSpPr txBox="1">
            <a:spLocks noChangeArrowheads="1"/>
          </p:cNvSpPr>
          <p:nvPr/>
        </p:nvSpPr>
        <p:spPr bwMode="auto">
          <a:xfrm>
            <a:off x="373063" y="4152900"/>
            <a:ext cx="3643312" cy="630238"/>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b="1"/>
              <a:t>STEP 2:</a:t>
            </a:r>
            <a:r>
              <a:rPr lang="en-GB" altLang="en-US" sz="1200"/>
              <a:t> Persistent subthreshold depressive symptoms; mild to moderate depression</a:t>
            </a:r>
          </a:p>
          <a:p>
            <a:pPr eaLnBrk="1" hangingPunct="1"/>
            <a:endParaRPr lang="en-GB" altLang="en-US" sz="1200"/>
          </a:p>
        </p:txBody>
      </p:sp>
      <p:sp>
        <p:nvSpPr>
          <p:cNvPr id="13316" name="Text Box 82"/>
          <p:cNvSpPr txBox="1">
            <a:spLocks noChangeArrowheads="1"/>
          </p:cNvSpPr>
          <p:nvPr/>
        </p:nvSpPr>
        <p:spPr bwMode="auto">
          <a:xfrm>
            <a:off x="642938" y="3103563"/>
            <a:ext cx="3386137" cy="906462"/>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b="1" dirty="0"/>
              <a:t>STEP 3:</a:t>
            </a:r>
            <a:r>
              <a:rPr lang="en-GB" altLang="en-US" sz="1200" dirty="0"/>
              <a:t> Persistent </a:t>
            </a:r>
            <a:r>
              <a:rPr lang="en-GB" altLang="en-US" sz="1200" dirty="0" err="1"/>
              <a:t>subthreshold</a:t>
            </a:r>
            <a:r>
              <a:rPr lang="en-GB" altLang="en-US" sz="1200" dirty="0"/>
              <a:t> depressive symptoms or mild to moderate depression with inadequate response to initial interventions; moderate and severe depression</a:t>
            </a:r>
          </a:p>
        </p:txBody>
      </p:sp>
      <p:sp>
        <p:nvSpPr>
          <p:cNvPr id="13317" name="Text Box 83"/>
          <p:cNvSpPr txBox="1">
            <a:spLocks noChangeArrowheads="1"/>
          </p:cNvSpPr>
          <p:nvPr/>
        </p:nvSpPr>
        <p:spPr bwMode="auto">
          <a:xfrm>
            <a:off x="1360488" y="2143125"/>
            <a:ext cx="2668587" cy="836613"/>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b="1"/>
              <a:t>STEP 4:</a:t>
            </a:r>
            <a:r>
              <a:rPr lang="en-GB" altLang="en-US" sz="1200"/>
              <a:t> Severe and complex</a:t>
            </a:r>
            <a:r>
              <a:rPr lang="en-GB" altLang="en-US" sz="1200" baseline="30000"/>
              <a:t>1</a:t>
            </a:r>
            <a:r>
              <a:rPr lang="en-GB" altLang="en-US" sz="1200"/>
              <a:t> depression; risk to life; severe self-neglect </a:t>
            </a:r>
          </a:p>
        </p:txBody>
      </p:sp>
      <p:sp>
        <p:nvSpPr>
          <p:cNvPr id="13318" name="Text Box 84"/>
          <p:cNvSpPr txBox="1">
            <a:spLocks noChangeArrowheads="1"/>
          </p:cNvSpPr>
          <p:nvPr/>
        </p:nvSpPr>
        <p:spPr bwMode="auto">
          <a:xfrm>
            <a:off x="4211638" y="4152900"/>
            <a:ext cx="3913187" cy="630238"/>
          </a:xfrm>
          <a:prstGeom prst="rect">
            <a:avLst/>
          </a:prstGeom>
          <a:solidFill>
            <a:srgbClr val="A00054">
              <a:alpha val="71000"/>
            </a:srgbClr>
          </a:solidFill>
          <a:ln w="9525">
            <a:solidFill>
              <a:srgbClr val="009999"/>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dirty="0"/>
              <a:t>Low-intensity psychosocial interventions, psychological interventions, medication and referral for further assessment and interventions</a:t>
            </a:r>
          </a:p>
          <a:p>
            <a:pPr eaLnBrk="1" hangingPunct="1"/>
            <a:endParaRPr lang="en-GB" altLang="en-US" sz="1200" dirty="0"/>
          </a:p>
        </p:txBody>
      </p:sp>
      <p:sp>
        <p:nvSpPr>
          <p:cNvPr id="13319" name="Text Box 85"/>
          <p:cNvSpPr txBox="1">
            <a:spLocks noChangeArrowheads="1"/>
          </p:cNvSpPr>
          <p:nvPr/>
        </p:nvSpPr>
        <p:spPr bwMode="auto">
          <a:xfrm>
            <a:off x="4211638" y="3103563"/>
            <a:ext cx="3789362" cy="906462"/>
          </a:xfrm>
          <a:prstGeom prst="rect">
            <a:avLst/>
          </a:prstGeom>
          <a:solidFill>
            <a:srgbClr val="0000FF">
              <a:alpha val="60000"/>
            </a:srgbClr>
          </a:solidFill>
          <a:ln w="9525">
            <a:solidFill>
              <a:srgbClr val="009999"/>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dirty="0"/>
              <a:t>Medication, high-intensity psychological interventions, combined treatments, collaborative care</a:t>
            </a:r>
            <a:r>
              <a:rPr lang="en-GB" altLang="en-US" sz="1200" baseline="30000" dirty="0"/>
              <a:t>2</a:t>
            </a:r>
            <a:r>
              <a:rPr lang="en-GB" altLang="en-US" sz="1200" dirty="0"/>
              <a:t>, and referral for further assessment and interventions</a:t>
            </a:r>
          </a:p>
        </p:txBody>
      </p:sp>
      <p:sp>
        <p:nvSpPr>
          <p:cNvPr id="13320" name="Text Box 86"/>
          <p:cNvSpPr txBox="1">
            <a:spLocks noChangeArrowheads="1"/>
          </p:cNvSpPr>
          <p:nvPr/>
        </p:nvSpPr>
        <p:spPr bwMode="auto">
          <a:xfrm>
            <a:off x="4214813" y="2152650"/>
            <a:ext cx="3106737" cy="844550"/>
          </a:xfrm>
          <a:prstGeom prst="rect">
            <a:avLst/>
          </a:prstGeom>
          <a:solidFill>
            <a:srgbClr val="003893">
              <a:alpha val="71000"/>
            </a:srgbClr>
          </a:solidFill>
          <a:ln w="9525">
            <a:solidFill>
              <a:srgbClr val="009999"/>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dirty="0"/>
              <a:t>Medication, high-intensity psychological interventions, electroconvulsive therapy, crisis service, combined treatments, </a:t>
            </a:r>
            <a:r>
              <a:rPr lang="en-GB" altLang="en-US" sz="1200" dirty="0" err="1"/>
              <a:t>multiprofessional</a:t>
            </a:r>
            <a:r>
              <a:rPr lang="en-GB" altLang="en-US" sz="1200" dirty="0"/>
              <a:t> and inpatient care  </a:t>
            </a:r>
          </a:p>
        </p:txBody>
      </p:sp>
      <p:sp>
        <p:nvSpPr>
          <p:cNvPr id="13321" name="Text Box 87"/>
          <p:cNvSpPr txBox="1">
            <a:spLocks noChangeArrowheads="1"/>
          </p:cNvSpPr>
          <p:nvPr/>
        </p:nvSpPr>
        <p:spPr bwMode="auto">
          <a:xfrm>
            <a:off x="2286000" y="1511300"/>
            <a:ext cx="1727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altLang="en-US" sz="1400" b="1"/>
              <a:t>Focus of the intervention</a:t>
            </a:r>
            <a:endParaRPr lang="en-GB" altLang="en-US" sz="1400"/>
          </a:p>
        </p:txBody>
      </p:sp>
      <p:sp>
        <p:nvSpPr>
          <p:cNvPr id="13322" name="Text Box 88"/>
          <p:cNvSpPr txBox="1">
            <a:spLocks noChangeArrowheads="1"/>
          </p:cNvSpPr>
          <p:nvPr/>
        </p:nvSpPr>
        <p:spPr bwMode="auto">
          <a:xfrm>
            <a:off x="4195763" y="1511300"/>
            <a:ext cx="1727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400" b="1"/>
              <a:t>Nature of the intervention</a:t>
            </a:r>
            <a:endParaRPr lang="en-GB" altLang="en-US" sz="1400"/>
          </a:p>
        </p:txBody>
      </p:sp>
      <p:sp>
        <p:nvSpPr>
          <p:cNvPr id="13323" name="Text Box 89"/>
          <p:cNvSpPr txBox="1">
            <a:spLocks noChangeArrowheads="1"/>
          </p:cNvSpPr>
          <p:nvPr/>
        </p:nvSpPr>
        <p:spPr bwMode="auto">
          <a:xfrm>
            <a:off x="4211638" y="4938713"/>
            <a:ext cx="4146550" cy="482600"/>
          </a:xfrm>
          <a:prstGeom prst="rect">
            <a:avLst/>
          </a:prstGeom>
          <a:solidFill>
            <a:srgbClr val="E28C05">
              <a:alpha val="66000"/>
            </a:srgbClr>
          </a:solidFill>
          <a:ln w="9525">
            <a:solidFill>
              <a:srgbClr val="009999"/>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200" dirty="0"/>
              <a:t>Assessment, support, psycho-education, active monitoring and referral for further assessment and interventions</a:t>
            </a:r>
          </a:p>
          <a:p>
            <a:pPr eaLnBrk="1" hangingPunct="1"/>
            <a:endParaRPr lang="en-GB" altLang="en-US" sz="1200" dirty="0"/>
          </a:p>
        </p:txBody>
      </p:sp>
      <p:sp>
        <p:nvSpPr>
          <p:cNvPr id="13324" name="Text Box 90"/>
          <p:cNvSpPr txBox="1">
            <a:spLocks noChangeArrowheads="1"/>
          </p:cNvSpPr>
          <p:nvPr/>
        </p:nvSpPr>
        <p:spPr bwMode="auto">
          <a:xfrm>
            <a:off x="214313" y="5857875"/>
            <a:ext cx="6500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baseline="30000"/>
              <a:t>1,2</a:t>
            </a:r>
            <a:r>
              <a:rPr lang="en-GB" altLang="en-US" sz="1200"/>
              <a:t> see slide notes  </a:t>
            </a:r>
          </a:p>
        </p:txBody>
      </p:sp>
      <p:sp>
        <p:nvSpPr>
          <p:cNvPr id="16" name="Title 8"/>
          <p:cNvSpPr txBox="1">
            <a:spLocks/>
          </p:cNvSpPr>
          <p:nvPr/>
        </p:nvSpPr>
        <p:spPr bwMode="auto">
          <a:xfrm>
            <a:off x="373063" y="660400"/>
            <a:ext cx="7423150" cy="1099606"/>
          </a:xfrm>
          <a:prstGeom prst="rect">
            <a:avLst/>
          </a:prstGeom>
          <a:noFill/>
          <a:ln w="9525">
            <a:noFill/>
            <a:miter lim="800000"/>
            <a:headEnd/>
            <a:tailEnd/>
          </a:ln>
        </p:spPr>
        <p:txBody>
          <a:bodyPr anchor="ctr"/>
          <a:lstStyle/>
          <a:p>
            <a:pPr eaLnBrk="0" hangingPunct="0">
              <a:defRPr/>
            </a:pPr>
            <a:r>
              <a:rPr lang="en-GB" sz="3600" b="1" kern="0" dirty="0">
                <a:solidFill>
                  <a:srgbClr val="A00054"/>
                </a:solidFill>
                <a:latin typeface="+mj-lt"/>
                <a:ea typeface="+mj-ea"/>
                <a:cs typeface="+mj-cs"/>
              </a:rPr>
              <a:t>NICE-The stepped-care model</a:t>
            </a:r>
          </a:p>
        </p:txBody>
      </p:sp>
    </p:spTree>
    <p:extLst>
      <p:ext uri="{BB962C8B-B14F-4D97-AF65-F5344CB8AC3E}">
        <p14:creationId xmlns:p14="http://schemas.microsoft.com/office/powerpoint/2010/main" val="300943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183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86188"/>
            <a:ext cx="223202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84667" y="1024466"/>
            <a:ext cx="9279466" cy="393171"/>
          </a:xfrm>
        </p:spPr>
        <p:txBody>
          <a:bodyPr>
            <a:noAutofit/>
          </a:bodyPr>
          <a:lstStyle/>
          <a:p>
            <a:pPr algn="l"/>
            <a:r>
              <a:rPr lang="en-GB" altLang="en-US" sz="3600" b="1" dirty="0">
                <a:solidFill>
                  <a:srgbClr val="A00054"/>
                </a:solidFill>
              </a:rPr>
              <a:t>Step 2 – </a:t>
            </a:r>
            <a:br>
              <a:rPr lang="en-GB" altLang="en-US" sz="3600" b="1" dirty="0">
                <a:solidFill>
                  <a:srgbClr val="A00054"/>
                </a:solidFill>
              </a:rPr>
            </a:br>
            <a:r>
              <a:rPr lang="en-GB" altLang="en-US" sz="3600" b="1" dirty="0">
                <a:solidFill>
                  <a:srgbClr val="003893"/>
                </a:solidFill>
              </a:rPr>
              <a:t>Low-intensity psychosocial treatments</a:t>
            </a:r>
          </a:p>
        </p:txBody>
      </p:sp>
      <p:sp>
        <p:nvSpPr>
          <p:cNvPr id="8" name="Rectangle 3"/>
          <p:cNvSpPr txBox="1">
            <a:spLocks noChangeArrowheads="1"/>
          </p:cNvSpPr>
          <p:nvPr/>
        </p:nvSpPr>
        <p:spPr bwMode="auto">
          <a:xfrm>
            <a:off x="539750" y="2277533"/>
            <a:ext cx="7889875" cy="4223280"/>
          </a:xfrm>
          <a:prstGeom prst="rect">
            <a:avLst/>
          </a:prstGeom>
          <a:noFill/>
          <a:ln w="9525">
            <a:noFill/>
            <a:miter lim="800000"/>
            <a:headEnd/>
            <a:tailEnd/>
          </a:ln>
        </p:spPr>
        <p:txBody>
          <a:bodyPr/>
          <a:lstStyle/>
          <a:p>
            <a:pPr marL="544513" lvl="1" indent="-282575">
              <a:spcBef>
                <a:spcPct val="20000"/>
              </a:spcBef>
              <a:buFontTx/>
              <a:buChar char="•"/>
              <a:defRPr/>
            </a:pPr>
            <a:r>
              <a:rPr lang="en-GB" sz="2400" kern="0" dirty="0">
                <a:latin typeface="+mn-lt"/>
              </a:rPr>
              <a:t>For people with persistent </a:t>
            </a:r>
            <a:r>
              <a:rPr lang="en-GB" sz="2400" kern="0" dirty="0" err="1">
                <a:latin typeface="+mn-lt"/>
              </a:rPr>
              <a:t>subthreshold</a:t>
            </a:r>
            <a:r>
              <a:rPr lang="en-GB" sz="2400" kern="0" dirty="0">
                <a:latin typeface="+mn-lt"/>
              </a:rPr>
              <a:t> depressive symptoms or mild to moderate depression, </a:t>
            </a:r>
          </a:p>
          <a:p>
            <a:pPr marL="1001713" lvl="2" indent="-282575">
              <a:spcBef>
                <a:spcPct val="20000"/>
              </a:spcBef>
              <a:buFontTx/>
              <a:buChar char="•"/>
              <a:defRPr/>
            </a:pPr>
            <a:r>
              <a:rPr lang="en-GB" sz="2000" kern="0" dirty="0">
                <a:latin typeface="+mn-lt"/>
              </a:rPr>
              <a:t>individual guided self-help based </a:t>
            </a:r>
            <a:br>
              <a:rPr lang="en-GB" sz="2000" kern="0" dirty="0">
                <a:latin typeface="+mn-lt"/>
              </a:rPr>
            </a:br>
            <a:r>
              <a:rPr lang="en-GB" sz="2000" kern="0" dirty="0">
                <a:latin typeface="+mn-lt"/>
              </a:rPr>
              <a:t>on the principles of cognitive </a:t>
            </a:r>
            <a:br>
              <a:rPr lang="en-GB" sz="2000" kern="0" dirty="0">
                <a:latin typeface="+mn-lt"/>
              </a:rPr>
            </a:br>
            <a:r>
              <a:rPr lang="en-GB" sz="2000" kern="0" dirty="0">
                <a:latin typeface="+mn-lt"/>
              </a:rPr>
              <a:t>behavioural therapy (CBT)</a:t>
            </a:r>
          </a:p>
          <a:p>
            <a:pPr marL="1001713" lvl="2" indent="-282575">
              <a:spcBef>
                <a:spcPct val="20000"/>
              </a:spcBef>
              <a:buFontTx/>
              <a:buChar char="•"/>
              <a:defRPr/>
            </a:pPr>
            <a:r>
              <a:rPr lang="en-GB" sz="2000" kern="0" dirty="0">
                <a:latin typeface="+mn-lt"/>
              </a:rPr>
              <a:t>computerised cognitive </a:t>
            </a:r>
            <a:br>
              <a:rPr lang="en-GB" sz="2000" kern="0" dirty="0">
                <a:latin typeface="+mn-lt"/>
              </a:rPr>
            </a:br>
            <a:r>
              <a:rPr lang="en-GB" sz="2000" kern="0" dirty="0">
                <a:latin typeface="+mn-lt"/>
              </a:rPr>
              <a:t>behavioural therapy (CCBT) </a:t>
            </a:r>
          </a:p>
          <a:p>
            <a:pPr marL="1001713" lvl="2" indent="-282575">
              <a:spcBef>
                <a:spcPct val="20000"/>
              </a:spcBef>
              <a:buFontTx/>
              <a:buChar char="•"/>
              <a:defRPr/>
            </a:pPr>
            <a:r>
              <a:rPr lang="en-GB" sz="2000" kern="0" dirty="0">
                <a:latin typeface="+mn-lt"/>
              </a:rPr>
              <a:t>a structured group physical </a:t>
            </a:r>
            <a:br>
              <a:rPr lang="en-GB" sz="2000" kern="0" dirty="0">
                <a:latin typeface="+mn-lt"/>
              </a:rPr>
            </a:br>
            <a:r>
              <a:rPr lang="en-GB" sz="2000" kern="0" dirty="0">
                <a:latin typeface="+mn-lt"/>
              </a:rPr>
              <a:t>activity programme.</a:t>
            </a:r>
          </a:p>
        </p:txBody>
      </p:sp>
    </p:spTree>
    <p:extLst>
      <p:ext uri="{BB962C8B-B14F-4D97-AF65-F5344CB8AC3E}">
        <p14:creationId xmlns:p14="http://schemas.microsoft.com/office/powerpoint/2010/main" val="158425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39750" y="2158999"/>
            <a:ext cx="8318500" cy="4248680"/>
          </a:xfrm>
          <a:prstGeom prst="rect">
            <a:avLst/>
          </a:prstGeom>
          <a:noFill/>
          <a:ln w="9525">
            <a:noFill/>
            <a:miter lim="800000"/>
            <a:headEnd/>
            <a:tailEnd/>
          </a:ln>
        </p:spPr>
        <p:txBody>
          <a:bodyPr/>
          <a:lstStyle/>
          <a:p>
            <a:pPr marL="544513" lvl="1" indent="-282575">
              <a:spcBef>
                <a:spcPct val="20000"/>
              </a:spcBef>
              <a:buFontTx/>
              <a:buChar char="•"/>
              <a:defRPr/>
            </a:pPr>
            <a:r>
              <a:rPr lang="en-GB" sz="2000" kern="0" dirty="0">
                <a:latin typeface="+mn-lt"/>
              </a:rPr>
              <a:t>Do not use antidepressants routinely to treat persistent subthreshold depressive symptoms or mild depression because the risk–benefit ratio is poor </a:t>
            </a:r>
            <a:br>
              <a:rPr lang="en-GB" sz="2000" kern="0" dirty="0">
                <a:latin typeface="+mn-lt"/>
              </a:rPr>
            </a:br>
            <a:endParaRPr lang="en-GB" sz="2000" kern="0" dirty="0">
              <a:latin typeface="+mn-lt"/>
            </a:endParaRPr>
          </a:p>
          <a:p>
            <a:pPr marL="544513" lvl="1" indent="-282575">
              <a:spcBef>
                <a:spcPct val="20000"/>
              </a:spcBef>
              <a:buFontTx/>
              <a:buChar char="•"/>
              <a:defRPr/>
            </a:pPr>
            <a:r>
              <a:rPr lang="en-GB" sz="2000" kern="0" dirty="0">
                <a:latin typeface="+mn-lt"/>
              </a:rPr>
              <a:t>For people with moderate or severe depression, provide a combination of antidepressant medication and a high-intensity psychological intervention (cognitive behavioural therapy [CBT] or interpersonal therapy [IPT]).</a:t>
            </a:r>
            <a:br>
              <a:rPr lang="en-GB" sz="2000" kern="0" dirty="0">
                <a:latin typeface="+mn-lt"/>
              </a:rPr>
            </a:br>
            <a:endParaRPr lang="en-US" altLang="en-US" sz="2000" dirty="0">
              <a:latin typeface="+mn-lt"/>
            </a:endParaRPr>
          </a:p>
          <a:p>
            <a:pPr marL="1001713" lvl="2" indent="-282575">
              <a:spcBef>
                <a:spcPct val="20000"/>
              </a:spcBef>
              <a:buFontTx/>
              <a:buChar char="•"/>
              <a:defRPr/>
            </a:pPr>
            <a:endParaRPr lang="en-GB" sz="2000" kern="0" dirty="0">
              <a:latin typeface="+mn-lt"/>
            </a:endParaRPr>
          </a:p>
          <a:p>
            <a:pPr marL="544513" lvl="1" indent="-282575">
              <a:spcBef>
                <a:spcPct val="20000"/>
              </a:spcBef>
              <a:defRPr/>
            </a:pPr>
            <a:endParaRPr lang="en-GB" sz="2400" kern="0" dirty="0">
              <a:latin typeface="+mn-lt"/>
            </a:endParaRPr>
          </a:p>
        </p:txBody>
      </p:sp>
      <p:sp>
        <p:nvSpPr>
          <p:cNvPr id="16387" name="Title 6"/>
          <p:cNvSpPr>
            <a:spLocks noGrp="1"/>
          </p:cNvSpPr>
          <p:nvPr>
            <p:ph type="title"/>
          </p:nvPr>
        </p:nvSpPr>
        <p:spPr>
          <a:xfrm>
            <a:off x="457200" y="889000"/>
            <a:ext cx="8229600" cy="528638"/>
          </a:xfrm>
        </p:spPr>
        <p:txBody>
          <a:bodyPr/>
          <a:lstStyle/>
          <a:p>
            <a:pPr algn="l"/>
            <a:r>
              <a:rPr lang="en-GB" altLang="en-US" sz="3600" b="1" dirty="0">
                <a:solidFill>
                  <a:srgbClr val="A00054"/>
                </a:solidFill>
              </a:rPr>
              <a:t>Step 3 – </a:t>
            </a:r>
            <a:br>
              <a:rPr lang="en-GB" altLang="en-US" sz="3600" b="1" dirty="0">
                <a:solidFill>
                  <a:srgbClr val="A00054"/>
                </a:solidFill>
              </a:rPr>
            </a:br>
            <a:r>
              <a:rPr lang="en-GB" altLang="en-US" sz="3600" b="1" dirty="0">
                <a:solidFill>
                  <a:srgbClr val="003893"/>
                </a:solidFill>
              </a:rPr>
              <a:t>Drug treatment –NICE guideline</a:t>
            </a:r>
          </a:p>
        </p:txBody>
      </p:sp>
    </p:spTree>
    <p:extLst>
      <p:ext uri="{BB962C8B-B14F-4D97-AF65-F5344CB8AC3E}">
        <p14:creationId xmlns:p14="http://schemas.microsoft.com/office/powerpoint/2010/main" val="374868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42938" y="1456266"/>
            <a:ext cx="7680325" cy="4411133"/>
          </a:xfrm>
        </p:spPr>
        <p:txBody>
          <a:bodyPr/>
          <a:lstStyle/>
          <a:p>
            <a:r>
              <a:rPr lang="en-US" altLang="en-US" sz="3600" b="1" dirty="0">
                <a:solidFill>
                  <a:srgbClr val="003893"/>
                </a:solidFill>
              </a:rPr>
              <a:t>Antidepressants</a:t>
            </a:r>
            <a:br>
              <a:rPr lang="en-US" altLang="en-US" sz="3600" b="1" dirty="0">
                <a:solidFill>
                  <a:srgbClr val="003893"/>
                </a:solidFill>
              </a:rPr>
            </a:br>
            <a:br>
              <a:rPr lang="en-US" altLang="en-US" sz="3600" b="1" dirty="0">
                <a:solidFill>
                  <a:srgbClr val="003893"/>
                </a:solidFill>
              </a:rPr>
            </a:br>
            <a:r>
              <a:rPr lang="en-US" altLang="en-US" sz="2400" dirty="0">
                <a:solidFill>
                  <a:srgbClr val="E28C05"/>
                </a:solidFill>
                <a:latin typeface="+mn-lt"/>
              </a:rPr>
              <a:t>All medications have essentially equivalent efficacy</a:t>
            </a:r>
          </a:p>
        </p:txBody>
      </p:sp>
    </p:spTree>
    <p:extLst>
      <p:ext uri="{BB962C8B-B14F-4D97-AF65-F5344CB8AC3E}">
        <p14:creationId xmlns:p14="http://schemas.microsoft.com/office/powerpoint/2010/main" val="1186901279"/>
      </p:ext>
    </p:extLst>
  </p:cSld>
  <p:clrMapOvr>
    <a:masterClrMapping/>
  </p:clrMapOvr>
  <p:transition/>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1309</TotalTime>
  <Words>3389</Words>
  <Application>Microsoft Office PowerPoint</Application>
  <PresentationFormat>On-screen Show (4:3)</PresentationFormat>
  <Paragraphs>507</Paragraphs>
  <Slides>47</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Cambria</vt:lpstr>
      <vt:lpstr>Symbol</vt:lpstr>
      <vt:lpstr>Times New Roman</vt:lpstr>
      <vt:lpstr>Wingdings</vt:lpstr>
      <vt:lpstr>Psychiatry Recruitment PP</vt:lpstr>
      <vt:lpstr>PowerPoint Presentation</vt:lpstr>
      <vt:lpstr>Depression - 3</vt:lpstr>
      <vt:lpstr>Depression - 3</vt:lpstr>
      <vt:lpstr>Outline</vt:lpstr>
      <vt:lpstr>PowerPoint Presentation</vt:lpstr>
      <vt:lpstr>PowerPoint Presentation</vt:lpstr>
      <vt:lpstr>Step 2 –  Low-intensity psychosocial treatments</vt:lpstr>
      <vt:lpstr>Step 3 –  Drug treatment –NICE guideline</vt:lpstr>
      <vt:lpstr>Antidepressants  All medications have essentially equivalent efficacy</vt:lpstr>
      <vt:lpstr>Tricyclic Antidepressants (TCAs)</vt:lpstr>
      <vt:lpstr>Neuropharmacology</vt:lpstr>
      <vt:lpstr>PowerPoint Presentation</vt:lpstr>
      <vt:lpstr>Monoamine Oxidase Inhibitors (MAOIs)</vt:lpstr>
      <vt:lpstr>MAOIs - Dietary and Drug Interactions</vt:lpstr>
      <vt:lpstr>Examples of MAOIs</vt:lpstr>
      <vt:lpstr>Selective Serotonin Uptake Inhibitors (SSRIs)</vt:lpstr>
      <vt:lpstr>Selective Serotonin Reuptake Inhibitors (SSRIs)</vt:lpstr>
      <vt:lpstr>Serotonin syndrome</vt:lpstr>
      <vt:lpstr>SNRIs - Selective Norepinephrine-Serotonin Reuptake Inhibitors</vt:lpstr>
      <vt:lpstr>Other antidepressants</vt:lpstr>
      <vt:lpstr>PowerPoint Presentation</vt:lpstr>
      <vt:lpstr>PowerPoint Presentation</vt:lpstr>
      <vt:lpstr>A Working Definition of  Treatment Resistant Depression</vt:lpstr>
      <vt:lpstr>TRD-Strategies (as per Maudsley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Interpersonal Psychotherapy  Historical Influences of IPT </vt:lpstr>
      <vt:lpstr>Outline of IPT Intervention</vt:lpstr>
      <vt:lpstr>References</vt:lpstr>
      <vt:lpstr>Depression - 3</vt:lpstr>
      <vt:lpstr>Depression - 3</vt:lpstr>
      <vt:lpstr>Depression - 3</vt:lpstr>
      <vt:lpstr>Depression - 3</vt:lpstr>
      <vt:lpstr>Depression - 3</vt:lpstr>
      <vt:lpstr>Depression - 3</vt:lpstr>
      <vt:lpstr>Depression - 3</vt:lpstr>
      <vt:lpstr>Depression - 3</vt:lpstr>
      <vt:lpstr>Depression - 3</vt:lpstr>
      <vt:lpstr>Depression - 3</vt:lpstr>
      <vt:lpstr>Depression - 3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88</cp:revision>
  <dcterms:created xsi:type="dcterms:W3CDTF">2016-02-23T11:02:26Z</dcterms:created>
  <dcterms:modified xsi:type="dcterms:W3CDTF">2020-06-29T15:25:51Z</dcterms:modified>
</cp:coreProperties>
</file>