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350" r:id="rId2"/>
    <p:sldId id="351" r:id="rId3"/>
    <p:sldId id="352" r:id="rId4"/>
    <p:sldId id="353" r:id="rId5"/>
    <p:sldId id="305" r:id="rId6"/>
    <p:sldId id="278" r:id="rId7"/>
    <p:sldId id="387" r:id="rId8"/>
    <p:sldId id="388" r:id="rId9"/>
    <p:sldId id="389" r:id="rId10"/>
    <p:sldId id="317" r:id="rId11"/>
    <p:sldId id="290" r:id="rId12"/>
    <p:sldId id="292" r:id="rId13"/>
    <p:sldId id="382" r:id="rId14"/>
    <p:sldId id="383" r:id="rId15"/>
    <p:sldId id="384" r:id="rId16"/>
    <p:sldId id="385" r:id="rId17"/>
    <p:sldId id="386" r:id="rId18"/>
    <p:sldId id="390" r:id="rId19"/>
    <p:sldId id="326" r:id="rId20"/>
    <p:sldId id="327" r:id="rId21"/>
    <p:sldId id="328" r:id="rId22"/>
    <p:sldId id="329" r:id="rId23"/>
    <p:sldId id="393" r:id="rId24"/>
    <p:sldId id="347" r:id="rId25"/>
    <p:sldId id="321" r:id="rId26"/>
    <p:sldId id="322" r:id="rId27"/>
    <p:sldId id="323" r:id="rId28"/>
    <p:sldId id="263" r:id="rId29"/>
    <p:sldId id="265" r:id="rId30"/>
    <p:sldId id="342" r:id="rId31"/>
    <p:sldId id="341" r:id="rId32"/>
    <p:sldId id="381" r:id="rId33"/>
    <p:sldId id="340" r:id="rId34"/>
    <p:sldId id="344" r:id="rId35"/>
    <p:sldId id="336" r:id="rId36"/>
    <p:sldId id="337" r:id="rId37"/>
    <p:sldId id="338" r:id="rId38"/>
    <p:sldId id="339" r:id="rId39"/>
    <p:sldId id="349" r:id="rId40"/>
    <p:sldId id="304" r:id="rId41"/>
    <p:sldId id="380" r:id="rId42"/>
    <p:sldId id="346" r:id="rId43"/>
    <p:sldId id="358" r:id="rId44"/>
    <p:sldId id="369" r:id="rId45"/>
    <p:sldId id="361" r:id="rId46"/>
    <p:sldId id="370" r:id="rId47"/>
    <p:sldId id="367" r:id="rId48"/>
    <p:sldId id="372" r:id="rId49"/>
    <p:sldId id="368" r:id="rId50"/>
    <p:sldId id="373" r:id="rId51"/>
    <p:sldId id="374" r:id="rId52"/>
    <p:sldId id="375" r:id="rId53"/>
    <p:sldId id="376" r:id="rId54"/>
    <p:sldId id="391" r:id="rId55"/>
    <p:sldId id="378" r:id="rId56"/>
    <p:sldId id="392" r:id="rId57"/>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23" autoAdjust="0"/>
    <p:restoredTop sz="73088" autoAdjust="0"/>
  </p:normalViewPr>
  <p:slideViewPr>
    <p:cSldViewPr>
      <p:cViewPr varScale="1">
        <p:scale>
          <a:sx n="77" d="100"/>
          <a:sy n="77" d="100"/>
        </p:scale>
        <p:origin x="216" y="96"/>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7AB9F7A-CB02-436E-A3DC-B3CCCFF3B8BD}" type="datetimeFigureOut">
              <a:rPr lang="en-GB" smtClean="0"/>
              <a:t>08/07/2020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E0E81-2B69-43B2-8012-9A0B98163168}" type="slidenum">
              <a:rPr lang="en-GB" smtClean="0"/>
              <a:t>‹#›</a:t>
            </a:fld>
            <a:endParaRPr lang="en-GB"/>
          </a:p>
        </p:txBody>
      </p:sp>
    </p:spTree>
    <p:extLst>
      <p:ext uri="{BB962C8B-B14F-4D97-AF65-F5344CB8AC3E}">
        <p14:creationId xmlns:p14="http://schemas.microsoft.com/office/powerpoint/2010/main" val="33553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iencedirect.com/topics/neuroscience/randomized-controlled-trial"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sciencedirect.com/topics/psychology/contingency-management" TargetMode="External"/><Relationship Id="rId5" Type="http://schemas.openxmlformats.org/officeDocument/2006/relationships/hyperlink" Target="https://www.sciencedirect.com/topics/medicine-and-dentistry/cocaine-dependence" TargetMode="External"/><Relationship Id="rId4" Type="http://schemas.openxmlformats.org/officeDocument/2006/relationships/hyperlink" Target="https://www.sciencedirect.com/topics/medicine-and-dentistry/national-health-servi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eaLnBrk="1" hangingPunct="1">
              <a:spcBef>
                <a:spcPct val="0"/>
              </a:spcBef>
            </a:pPr>
            <a:endParaRPr lang="en-GB" altLang="en-US">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AB1CD-31F1-4D53-9926-5789CBEFD416}" type="slidenum">
              <a:rPr lang="en-US" altLang="en-US" smtClean="0">
                <a:latin typeface="Calibri" panose="020F0502020204030204" pitchFamily="34" charset="0"/>
                <a:cs typeface="Arial" panose="020B0604020202020204" pitchFamily="34" charset="0"/>
              </a:rPr>
              <a:pPr>
                <a:spcBef>
                  <a:spcPct val="0"/>
                </a:spcBef>
              </a:pPr>
              <a:t>1</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660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10</a:t>
            </a:fld>
            <a:endParaRPr lang="en-GB"/>
          </a:p>
        </p:txBody>
      </p:sp>
    </p:spTree>
    <p:extLst>
      <p:ext uri="{BB962C8B-B14F-4D97-AF65-F5344CB8AC3E}">
        <p14:creationId xmlns:p14="http://schemas.microsoft.com/office/powerpoint/2010/main" val="329758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2005, an estimated 160,000 people in England were thought to be living with chronic HCV infection, and injecting drug use continues to be the most important risk factor for HCV infection. In 2015, 52% of people who had injected psychoactive drugs, participating in the Unlinked Anonymous Monitoring (</a:t>
            </a:r>
            <a:r>
              <a:rPr lang="en-GB" sz="1200" b="0" i="0" u="none" strike="noStrike" kern="1200" baseline="0" dirty="0" err="1">
                <a:solidFill>
                  <a:schemeClr val="tx1"/>
                </a:solidFill>
                <a:latin typeface="+mn-lt"/>
                <a:ea typeface="+mn-ea"/>
                <a:cs typeface="+mn-cs"/>
              </a:rPr>
              <a:t>UAM</a:t>
            </a:r>
            <a:r>
              <a:rPr lang="en-GB" sz="1200" b="0" i="0" u="none" strike="noStrike" kern="1200" baseline="0" dirty="0">
                <a:solidFill>
                  <a:schemeClr val="tx1"/>
                </a:solidFill>
                <a:latin typeface="+mn-lt"/>
                <a:ea typeface="+mn-ea"/>
                <a:cs typeface="+mn-cs"/>
              </a:rPr>
              <a:t>) Survey of people who inject drugs (</a:t>
            </a:r>
            <a:r>
              <a:rPr lang="en-GB" sz="1200" b="0" i="0" u="none" strike="noStrike" kern="1200" baseline="0" dirty="0" err="1">
                <a:solidFill>
                  <a:schemeClr val="tx1"/>
                </a:solidFill>
                <a:latin typeface="+mn-lt"/>
                <a:ea typeface="+mn-ea"/>
                <a:cs typeface="+mn-cs"/>
              </a:rPr>
              <a:t>PWID</a:t>
            </a:r>
            <a:r>
              <a:rPr lang="en-GB" sz="1200" b="0" i="0" u="none" strike="noStrike" kern="1200" baseline="0" dirty="0">
                <a:solidFill>
                  <a:schemeClr val="tx1"/>
                </a:solidFill>
                <a:latin typeface="+mn-lt"/>
                <a:ea typeface="+mn-ea"/>
                <a:cs typeface="+mn-cs"/>
              </a:rPr>
              <a:t>), tested positive for antibodies to HCV (anti-HCV), and this proportion has remained relatively stable over the past decade.</a:t>
            </a:r>
          </a:p>
          <a:p>
            <a:r>
              <a:rPr lang="en-GB" sz="1200" b="0" i="0" u="none" strike="noStrike" kern="1200" baseline="0" dirty="0">
                <a:solidFill>
                  <a:schemeClr val="tx1"/>
                </a:solidFill>
                <a:latin typeface="+mn-lt"/>
                <a:ea typeface="+mn-ea"/>
                <a:cs typeface="+mn-cs"/>
              </a:rPr>
              <a:t>Injecting drug use continues to be the most important risk factor for HCV infection, </a:t>
            </a:r>
            <a:r>
              <a:rPr lang="en-GB" sz="1200" b="1" i="0" u="none" strike="noStrike" kern="1200" baseline="0" dirty="0">
                <a:solidFill>
                  <a:schemeClr val="tx1"/>
                </a:solidFill>
                <a:latin typeface="+mn-lt"/>
                <a:ea typeface="+mn-ea"/>
                <a:cs typeface="+mn-cs"/>
              </a:rPr>
              <a:t>being cited as the risk in approximately 90% of all laboratory reports </a:t>
            </a:r>
            <a:r>
              <a:rPr lang="en-GB" sz="1200" b="0" i="0" u="none" strike="noStrike" kern="1200" baseline="0" dirty="0">
                <a:solidFill>
                  <a:schemeClr val="tx1"/>
                </a:solidFill>
                <a:latin typeface="+mn-lt"/>
                <a:ea typeface="+mn-ea"/>
                <a:cs typeface="+mn-cs"/>
              </a:rPr>
              <a:t>where risk factors have been disclosed.</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11</a:t>
            </a:fld>
            <a:endParaRPr lang="en-GB"/>
          </a:p>
        </p:txBody>
      </p:sp>
    </p:spTree>
    <p:extLst>
      <p:ext uri="{BB962C8B-B14F-4D97-AF65-F5344CB8AC3E}">
        <p14:creationId xmlns:p14="http://schemas.microsoft.com/office/powerpoint/2010/main" val="396627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12</a:t>
            </a:fld>
            <a:endParaRPr lang="en-GB"/>
          </a:p>
        </p:txBody>
      </p:sp>
    </p:spTree>
    <p:extLst>
      <p:ext uri="{BB962C8B-B14F-4D97-AF65-F5344CB8AC3E}">
        <p14:creationId xmlns:p14="http://schemas.microsoft.com/office/powerpoint/2010/main" val="149422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14</a:t>
            </a:fld>
            <a:endParaRPr lang="en-GB"/>
          </a:p>
        </p:txBody>
      </p:sp>
    </p:spTree>
    <p:extLst>
      <p:ext uri="{BB962C8B-B14F-4D97-AF65-F5344CB8AC3E}">
        <p14:creationId xmlns:p14="http://schemas.microsoft.com/office/powerpoint/2010/main" val="167008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7 items scored up of 4 and 4 items scored up of 5 </a:t>
            </a:r>
          </a:p>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15</a:t>
            </a:fld>
            <a:endParaRPr lang="en-US" altLang="en-US"/>
          </a:p>
        </p:txBody>
      </p:sp>
    </p:spTree>
    <p:extLst>
      <p:ext uri="{BB962C8B-B14F-4D97-AF65-F5344CB8AC3E}">
        <p14:creationId xmlns:p14="http://schemas.microsoft.com/office/powerpoint/2010/main" val="389075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 and ALT are enzymes present in hepatocytes and are released into the blood stream in response to hepatocyte injury or death (hepatitis). </a:t>
            </a:r>
            <a:endParaRPr lang="en-GB" dirty="0"/>
          </a:p>
          <a:p>
            <a:r>
              <a:rPr lang="en-GB" dirty="0"/>
              <a:t>ALT more liver specific than AST</a:t>
            </a:r>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16</a:t>
            </a:fld>
            <a:endParaRPr lang="en-US" altLang="en-US"/>
          </a:p>
        </p:txBody>
      </p:sp>
    </p:spTree>
    <p:extLst>
      <p:ext uri="{BB962C8B-B14F-4D97-AF65-F5344CB8AC3E}">
        <p14:creationId xmlns:p14="http://schemas.microsoft.com/office/powerpoint/2010/main" val="331223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17</a:t>
            </a:fld>
            <a:endParaRPr lang="en-US" altLang="en-US"/>
          </a:p>
        </p:txBody>
      </p:sp>
    </p:spTree>
    <p:extLst>
      <p:ext uri="{BB962C8B-B14F-4D97-AF65-F5344CB8AC3E}">
        <p14:creationId xmlns:p14="http://schemas.microsoft.com/office/powerpoint/2010/main" val="187878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ACC, anterior </a:t>
            </a:r>
            <a:r>
              <a:rPr lang="en-US" sz="1200" b="0" i="0" u="none" strike="noStrike" kern="1200" baseline="0" dirty="0">
                <a:solidFill>
                  <a:schemeClr val="tx1"/>
                </a:solidFill>
                <a:latin typeface="+mn-lt"/>
                <a:ea typeface="+mn-ea"/>
                <a:cs typeface="+mn-cs"/>
              </a:rPr>
              <a:t>cingulate cortex; </a:t>
            </a:r>
          </a:p>
          <a:p>
            <a:r>
              <a:rPr lang="en-US" sz="1200" b="0" i="0" u="none" strike="noStrike" kern="1200" baseline="0" dirty="0" err="1">
                <a:solidFill>
                  <a:schemeClr val="tx1"/>
                </a:solidFill>
                <a:latin typeface="+mn-lt"/>
                <a:ea typeface="+mn-ea"/>
                <a:cs typeface="+mn-cs"/>
              </a:rPr>
              <a:t>BNST</a:t>
            </a:r>
            <a:r>
              <a:rPr lang="en-US" sz="1200" b="0" i="0" u="none" strike="noStrike" kern="1200" baseline="0" dirty="0">
                <a:solidFill>
                  <a:schemeClr val="tx1"/>
                </a:solidFill>
                <a:latin typeface="+mn-lt"/>
                <a:ea typeface="+mn-ea"/>
                <a:cs typeface="+mn-cs"/>
              </a:rPr>
              <a:t>, bed nucleus of the </a:t>
            </a:r>
            <a:r>
              <a:rPr lang="en-US" sz="1200" b="0" i="0" u="none" strike="noStrike" kern="1200" baseline="0" dirty="0" err="1">
                <a:solidFill>
                  <a:schemeClr val="tx1"/>
                </a:solidFill>
                <a:latin typeface="+mn-lt"/>
                <a:ea typeface="+mn-ea"/>
                <a:cs typeface="+mn-cs"/>
              </a:rPr>
              <a:t>stria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terminalis</a:t>
            </a:r>
            <a:r>
              <a:rPr lang="en-US" sz="1200" b="0" i="0" u="none" strike="noStrike" kern="1200" baseline="0" dirty="0">
                <a:solidFill>
                  <a:schemeClr val="tx1"/>
                </a:solidFill>
                <a:latin typeface="+mn-lt"/>
                <a:ea typeface="+mn-ea"/>
                <a:cs typeface="+mn-cs"/>
              </a:rPr>
              <a:t>; </a:t>
            </a:r>
          </a:p>
          <a:p>
            <a:r>
              <a:rPr lang="en-US" sz="1200" b="0" i="0" u="none" strike="noStrike" kern="1200" baseline="0" dirty="0" err="1">
                <a:solidFill>
                  <a:schemeClr val="tx1"/>
                </a:solidFill>
                <a:latin typeface="+mn-lt"/>
                <a:ea typeface="+mn-ea"/>
                <a:cs typeface="+mn-cs"/>
              </a:rPr>
              <a:t>CeA</a:t>
            </a:r>
            <a:r>
              <a:rPr lang="en-US" sz="1200" b="0" i="0" u="none" strike="noStrike" kern="1200" baseline="0" dirty="0">
                <a:solidFill>
                  <a:schemeClr val="tx1"/>
                </a:solidFill>
                <a:latin typeface="+mn-lt"/>
                <a:ea typeface="+mn-ea"/>
                <a:cs typeface="+mn-cs"/>
              </a:rPr>
              <a:t>, central nucleus of the amygdala; </a:t>
            </a:r>
          </a:p>
          <a:p>
            <a:r>
              <a:rPr lang="en-US" sz="1200" b="0" i="0" u="none" strike="noStrike" kern="1200" baseline="0" dirty="0">
                <a:solidFill>
                  <a:schemeClr val="tx1"/>
                </a:solidFill>
                <a:latin typeface="+mn-lt"/>
                <a:ea typeface="+mn-ea"/>
                <a:cs typeface="+mn-cs"/>
              </a:rPr>
              <a:t>DS,</a:t>
            </a:r>
            <a:r>
              <a:rPr lang="en-GB" sz="1200" b="0" i="0" u="none" strike="noStrike" kern="1200" baseline="0" dirty="0">
                <a:solidFill>
                  <a:schemeClr val="tx1"/>
                </a:solidFill>
                <a:latin typeface="+mn-lt"/>
                <a:ea typeface="+mn-ea"/>
                <a:cs typeface="+mn-cs"/>
              </a:rPr>
              <a:t>dorsal striatum; </a:t>
            </a:r>
          </a:p>
          <a:p>
            <a:r>
              <a:rPr lang="en-GB" sz="1200" b="0" i="0" u="none" strike="noStrike" kern="1200" baseline="0" dirty="0" err="1">
                <a:solidFill>
                  <a:schemeClr val="tx1"/>
                </a:solidFill>
                <a:latin typeface="+mn-lt"/>
                <a:ea typeface="+mn-ea"/>
                <a:cs typeface="+mn-cs"/>
              </a:rPr>
              <a:t>dlPFC</a:t>
            </a:r>
            <a:r>
              <a:rPr lang="en-GB" sz="1200" b="0" i="0" u="none" strike="noStrike" kern="1200" baseline="0" dirty="0">
                <a:solidFill>
                  <a:schemeClr val="tx1"/>
                </a:solidFill>
                <a:latin typeface="+mn-lt"/>
                <a:ea typeface="+mn-ea"/>
                <a:cs typeface="+mn-cs"/>
              </a:rPr>
              <a:t>,  dorsolateral prefrontal cortex;</a:t>
            </a:r>
          </a:p>
          <a:p>
            <a:r>
              <a:rPr lang="en-GB" sz="1200" b="0" i="0" u="none" strike="noStrike" kern="1200" baseline="0" dirty="0">
                <a:solidFill>
                  <a:schemeClr val="tx1"/>
                </a:solidFill>
                <a:latin typeface="+mn-lt"/>
                <a:ea typeface="+mn-ea"/>
                <a:cs typeface="+mn-cs"/>
              </a:rPr>
              <a:t>GP, </a:t>
            </a:r>
            <a:r>
              <a:rPr lang="en-GB" sz="1200" b="0" i="0" u="none" strike="noStrike" kern="1200" baseline="0" dirty="0" err="1">
                <a:solidFill>
                  <a:schemeClr val="tx1"/>
                </a:solidFill>
                <a:latin typeface="+mn-lt"/>
                <a:ea typeface="+mn-ea"/>
                <a:cs typeface="+mn-cs"/>
              </a:rPr>
              <a:t>globus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pallidus</a:t>
            </a:r>
            <a:r>
              <a:rPr lang="en-GB" sz="1200" b="0" i="0" u="none" strike="noStrike" kern="1200" baseline="0" dirty="0">
                <a:solidFill>
                  <a:schemeClr val="tx1"/>
                </a:solidFill>
                <a:latin typeface="+mn-lt"/>
                <a:ea typeface="+mn-ea"/>
                <a:cs typeface="+mn-cs"/>
              </a:rPr>
              <a:t>; </a:t>
            </a:r>
          </a:p>
          <a:p>
            <a:r>
              <a:rPr lang="en-GB" sz="1200" b="0" i="0" u="none" strike="noStrike" kern="1200" baseline="0" dirty="0" err="1">
                <a:solidFill>
                  <a:schemeClr val="tx1"/>
                </a:solidFill>
                <a:latin typeface="+mn-lt"/>
                <a:ea typeface="+mn-ea"/>
                <a:cs typeface="+mn-cs"/>
              </a:rPr>
              <a:t>HPC</a:t>
            </a:r>
            <a:r>
              <a:rPr lang="en-GB" sz="1200" b="0" i="0" u="none" strike="noStrike" kern="1200" baseline="0" dirty="0">
                <a:solidFill>
                  <a:schemeClr val="tx1"/>
                </a:solidFill>
                <a:latin typeface="+mn-lt"/>
                <a:ea typeface="+mn-ea"/>
                <a:cs typeface="+mn-cs"/>
              </a:rPr>
              <a:t>, hippocampus; </a:t>
            </a:r>
          </a:p>
          <a:p>
            <a:r>
              <a:rPr lang="en-GB" sz="1200" b="0" i="0" u="none" strike="noStrike" kern="1200" baseline="0" dirty="0">
                <a:solidFill>
                  <a:schemeClr val="tx1"/>
                </a:solidFill>
                <a:latin typeface="+mn-lt"/>
                <a:ea typeface="+mn-ea"/>
                <a:cs typeface="+mn-cs"/>
              </a:rPr>
              <a:t>NAC, nucleus </a:t>
            </a:r>
            <a:r>
              <a:rPr lang="en-GB" sz="1200" b="0" i="0" u="none" strike="noStrike" kern="1200" baseline="0" dirty="0" err="1">
                <a:solidFill>
                  <a:schemeClr val="tx1"/>
                </a:solidFill>
                <a:latin typeface="+mn-lt"/>
                <a:ea typeface="+mn-ea"/>
                <a:cs typeface="+mn-cs"/>
              </a:rPr>
              <a:t>accumbens</a:t>
            </a:r>
            <a:r>
              <a:rPr lang="en-GB" sz="1200" b="0" i="0" u="none" strike="noStrike" kern="1200" baseline="0" dirty="0">
                <a:solidFill>
                  <a:schemeClr val="tx1"/>
                </a:solidFill>
                <a:latin typeface="+mn-lt"/>
                <a:ea typeface="+mn-ea"/>
                <a:cs typeface="+mn-cs"/>
              </a:rPr>
              <a:t>; </a:t>
            </a:r>
          </a:p>
          <a:p>
            <a:r>
              <a:rPr lang="en-GB" sz="1200" b="0" i="0" u="none" strike="noStrike" kern="1200" baseline="0" dirty="0" err="1">
                <a:solidFill>
                  <a:schemeClr val="tx1"/>
                </a:solidFill>
                <a:latin typeface="+mn-lt"/>
                <a:ea typeface="+mn-ea"/>
                <a:cs typeface="+mn-cs"/>
              </a:rPr>
              <a:t>OFC</a:t>
            </a:r>
            <a:r>
              <a:rPr lang="en-GB" sz="1200" b="0" i="0" u="none" strike="noStrike" kern="1200" baseline="0" dirty="0">
                <a:solidFill>
                  <a:schemeClr val="tx1"/>
                </a:solidFill>
                <a:latin typeface="+mn-lt"/>
                <a:ea typeface="+mn-ea"/>
                <a:cs typeface="+mn-cs"/>
              </a:rPr>
              <a:t>, orbitofrontal cortex; </a:t>
            </a:r>
          </a:p>
          <a:p>
            <a:r>
              <a:rPr lang="en-GB" sz="1200" b="0" i="0" u="none" strike="noStrike" kern="1200" baseline="0" dirty="0" err="1">
                <a:solidFill>
                  <a:schemeClr val="tx1"/>
                </a:solidFill>
                <a:latin typeface="+mn-lt"/>
                <a:ea typeface="+mn-ea"/>
                <a:cs typeface="+mn-cs"/>
              </a:rPr>
              <a:t>PAG</a:t>
            </a:r>
            <a:r>
              <a:rPr lang="en-GB" sz="1200" b="0" i="0" u="none" strike="noStrike" kern="1200" baseline="0" dirty="0">
                <a:solidFill>
                  <a:schemeClr val="tx1"/>
                </a:solidFill>
                <a:latin typeface="+mn-lt"/>
                <a:ea typeface="+mn-ea"/>
                <a:cs typeface="+mn-cs"/>
              </a:rPr>
              <a:t>, periaqueductal </a:t>
            </a:r>
            <a:r>
              <a:rPr lang="en-GB" sz="1200" b="0" i="0" u="none" strike="noStrike" kern="1200" baseline="0" dirty="0" err="1">
                <a:solidFill>
                  <a:schemeClr val="tx1"/>
                </a:solidFill>
                <a:latin typeface="+mn-lt"/>
                <a:ea typeface="+mn-ea"/>
                <a:cs typeface="+mn-cs"/>
              </a:rPr>
              <a:t>gray</a:t>
            </a:r>
            <a:r>
              <a:rPr lang="en-GB" sz="1200" b="0" i="0" u="none" strike="noStrike" kern="1200" baseline="0" dirty="0">
                <a:solidFill>
                  <a:schemeClr val="tx1"/>
                </a:solidFill>
                <a:latin typeface="+mn-lt"/>
                <a:ea typeface="+mn-ea"/>
                <a:cs typeface="+mn-cs"/>
              </a:rPr>
              <a:t>; </a:t>
            </a:r>
          </a:p>
          <a:p>
            <a:r>
              <a:rPr lang="en-GB" sz="1200" b="0" i="0" u="none" strike="noStrike" kern="1200" baseline="0" dirty="0" err="1">
                <a:solidFill>
                  <a:schemeClr val="tx1"/>
                </a:solidFill>
                <a:latin typeface="+mn-lt"/>
                <a:ea typeface="+mn-ea"/>
                <a:cs typeface="+mn-cs"/>
              </a:rPr>
              <a:t>Thal</a:t>
            </a:r>
            <a:r>
              <a:rPr lang="en-GB" sz="1200" b="0" i="0" u="none" strike="noStrike" kern="1200" baseline="0" dirty="0">
                <a:solidFill>
                  <a:schemeClr val="tx1"/>
                </a:solidFill>
                <a:latin typeface="+mn-lt"/>
                <a:ea typeface="+mn-ea"/>
                <a:cs typeface="+mn-cs"/>
              </a:rPr>
              <a:t>, thalamus; </a:t>
            </a:r>
          </a:p>
          <a:p>
            <a:r>
              <a:rPr lang="en-GB" sz="1200" b="0" i="0" u="none" strike="noStrike" kern="1200" baseline="0" dirty="0" err="1">
                <a:solidFill>
                  <a:schemeClr val="tx1"/>
                </a:solidFill>
                <a:latin typeface="+mn-lt"/>
                <a:ea typeface="+mn-ea"/>
                <a:cs typeface="+mn-cs"/>
              </a:rPr>
              <a:t>vlPFC</a:t>
            </a:r>
            <a:r>
              <a:rPr lang="en-GB" sz="1200" b="0" i="0" u="none" strike="noStrike" kern="1200" baseline="0" dirty="0">
                <a:solidFill>
                  <a:schemeClr val="tx1"/>
                </a:solidFill>
                <a:latin typeface="+mn-lt"/>
                <a:ea typeface="+mn-ea"/>
                <a:cs typeface="+mn-cs"/>
              </a:rPr>
              <a:t>, ventrolateral prefrontal cortex; </a:t>
            </a:r>
          </a:p>
          <a:p>
            <a:r>
              <a:rPr lang="en-GB" sz="1200" b="0" i="0" u="none" strike="noStrike" kern="1200" baseline="0" dirty="0" err="1">
                <a:solidFill>
                  <a:schemeClr val="tx1"/>
                </a:solidFill>
                <a:latin typeface="+mn-lt"/>
                <a:ea typeface="+mn-ea"/>
                <a:cs typeface="+mn-cs"/>
              </a:rPr>
              <a:t>vmPFC</a:t>
            </a:r>
            <a:r>
              <a:rPr lang="en-GB" sz="1200" b="0" i="0" u="none" strike="noStrike" kern="1200" baseline="0" dirty="0">
                <a:solidFill>
                  <a:schemeClr val="tx1"/>
                </a:solidFill>
                <a:latin typeface="+mn-lt"/>
                <a:ea typeface="+mn-ea"/>
                <a:cs typeface="+mn-cs"/>
              </a:rPr>
              <a:t>, ventromedial prefrontal cortex.</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Koob</a:t>
            </a:r>
            <a:r>
              <a:rPr lang="en-GB" sz="1200" kern="1200" dirty="0">
                <a:solidFill>
                  <a:schemeClr val="tx1"/>
                </a:solidFill>
                <a:effectLst/>
                <a:latin typeface="+mn-lt"/>
                <a:ea typeface="+mn-ea"/>
                <a:cs typeface="+mn-cs"/>
              </a:rPr>
              <a:t>, G. F. (2020). Neurobiology of opioid addiction: Opponent process, </a:t>
            </a:r>
            <a:r>
              <a:rPr lang="en-GB" sz="1200" kern="1200" dirty="0" err="1">
                <a:solidFill>
                  <a:schemeClr val="tx1"/>
                </a:solidFill>
                <a:effectLst/>
                <a:latin typeface="+mn-lt"/>
                <a:ea typeface="+mn-ea"/>
                <a:cs typeface="+mn-cs"/>
              </a:rPr>
              <a:t>hyperkatifeia</a:t>
            </a:r>
            <a:r>
              <a:rPr lang="en-GB" sz="1200" kern="1200" dirty="0">
                <a:solidFill>
                  <a:schemeClr val="tx1"/>
                </a:solidFill>
                <a:effectLst/>
                <a:latin typeface="+mn-lt"/>
                <a:ea typeface="+mn-ea"/>
                <a:cs typeface="+mn-cs"/>
              </a:rPr>
              <a:t>, and negative reinforcement. </a:t>
            </a:r>
            <a:r>
              <a:rPr lang="en-GB" sz="1200" i="1" kern="1200" dirty="0">
                <a:solidFill>
                  <a:schemeClr val="tx1"/>
                </a:solidFill>
                <a:effectLst/>
                <a:latin typeface="+mn-lt"/>
                <a:ea typeface="+mn-ea"/>
                <a:cs typeface="+mn-cs"/>
              </a:rPr>
              <a:t>Biological psychiatry</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87</a:t>
            </a:r>
            <a:r>
              <a:rPr lang="en-GB" sz="1200" kern="1200" dirty="0">
                <a:solidFill>
                  <a:schemeClr val="tx1"/>
                </a:solidFill>
                <a:effectLst/>
                <a:latin typeface="+mn-lt"/>
                <a:ea typeface="+mn-ea"/>
                <a:cs typeface="+mn-cs"/>
              </a:rPr>
              <a:t>(1), 44-53.</a:t>
            </a:r>
          </a:p>
          <a:p>
            <a:r>
              <a:rPr lang="en-US" sz="1200" b="0" i="0" u="none" strike="noStrike" kern="1200" baseline="0" dirty="0">
                <a:solidFill>
                  <a:schemeClr val="tx1"/>
                </a:solidFill>
                <a:latin typeface="+mn-lt"/>
                <a:ea typeface="+mn-ea"/>
                <a:cs typeface="+mn-cs"/>
              </a:rPr>
              <a:t>Introduction </a:t>
            </a:r>
          </a:p>
          <a:p>
            <a:r>
              <a:rPr lang="en-US" sz="1200" b="0" i="0" u="none" strike="noStrike" kern="1200" baseline="0" dirty="0">
                <a:solidFill>
                  <a:schemeClr val="tx1"/>
                </a:solidFill>
                <a:latin typeface="+mn-lt"/>
                <a:ea typeface="+mn-ea"/>
                <a:cs typeface="+mn-cs"/>
              </a:rPr>
              <a:t>“A heuristic framework for opioid addiction consists of a </a:t>
            </a:r>
            <a:r>
              <a:rPr lang="en-GB" sz="1200" b="0" i="0" u="none" strike="noStrike" kern="1200" baseline="0" dirty="0">
                <a:solidFill>
                  <a:schemeClr val="tx1"/>
                </a:solidFill>
                <a:latin typeface="+mn-lt"/>
                <a:ea typeface="+mn-ea"/>
                <a:cs typeface="+mn-cs"/>
              </a:rPr>
              <a:t>3-stage cycle—binge/intoxication, withdrawal/negative affect,</a:t>
            </a:r>
          </a:p>
          <a:p>
            <a:r>
              <a:rPr lang="en-GB" sz="1200" b="0" i="0" u="none" strike="noStrike" kern="1200" baseline="0" dirty="0">
                <a:solidFill>
                  <a:schemeClr val="tx1"/>
                </a:solidFill>
                <a:latin typeface="+mn-lt"/>
                <a:ea typeface="+mn-ea"/>
                <a:cs typeface="+mn-cs"/>
              </a:rPr>
              <a:t>and preoccupation/anticipation—that represents dysregulation in 3 functional domains (incentive salience and/or habits,</a:t>
            </a:r>
          </a:p>
          <a:p>
            <a:r>
              <a:rPr lang="en-US" sz="1200" b="0" i="0" u="none" strike="noStrike" kern="1200" baseline="0" dirty="0">
                <a:solidFill>
                  <a:schemeClr val="tx1"/>
                </a:solidFill>
                <a:latin typeface="+mn-lt"/>
                <a:ea typeface="+mn-ea"/>
                <a:cs typeface="+mn-cs"/>
              </a:rPr>
              <a:t>negative emotional states, and executive function, respectively)and is mediated by 3 major </a:t>
            </a:r>
            <a:r>
              <a:rPr lang="en-US" sz="1200" b="0" i="0" u="none" strike="noStrike" kern="1200" baseline="0" dirty="0" err="1">
                <a:solidFill>
                  <a:schemeClr val="tx1"/>
                </a:solidFill>
                <a:latin typeface="+mn-lt"/>
                <a:ea typeface="+mn-ea"/>
                <a:cs typeface="+mn-cs"/>
              </a:rPr>
              <a:t>neurocircuitry</a:t>
            </a:r>
            <a:r>
              <a:rPr lang="en-US" sz="1200" b="0" i="0" u="none" strike="noStrike" kern="1200" baseline="0" dirty="0">
                <a:solidFill>
                  <a:schemeClr val="tx1"/>
                </a:solidFill>
                <a:latin typeface="+mn-lt"/>
                <a:ea typeface="+mn-ea"/>
                <a:cs typeface="+mn-cs"/>
              </a:rPr>
              <a:t> elements</a:t>
            </a:r>
          </a:p>
          <a:p>
            <a:r>
              <a:rPr lang="en-GB" sz="1200" b="0" i="0" u="none" strike="noStrike" kern="1200" baseline="0" dirty="0">
                <a:solidFill>
                  <a:schemeClr val="tx1"/>
                </a:solidFill>
                <a:latin typeface="+mn-lt"/>
                <a:ea typeface="+mn-ea"/>
                <a:cs typeface="+mn-cs"/>
              </a:rPr>
              <a:t>(basal ganglia, extended amygdala, and prefrontal cortex, </a:t>
            </a:r>
            <a:r>
              <a:rPr lang="en-US" sz="1200" b="0" i="0" u="none" strike="noStrike" kern="1200" baseline="0" dirty="0">
                <a:solidFill>
                  <a:schemeClr val="tx1"/>
                </a:solidFill>
                <a:latin typeface="+mn-lt"/>
                <a:ea typeface="+mn-ea"/>
                <a:cs typeface="+mn-cs"/>
              </a:rPr>
              <a:t>respectively).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Opioids are a classic drug of addiction, in which an evolving pattern of use includes intense initial intoxication</a:t>
            </a:r>
          </a:p>
          <a:p>
            <a:r>
              <a:rPr lang="en-US" sz="1200" b="0" i="0" u="none" strike="noStrike" kern="1200" baseline="0" dirty="0">
                <a:solidFill>
                  <a:schemeClr val="tx1"/>
                </a:solidFill>
                <a:latin typeface="+mn-lt"/>
                <a:ea typeface="+mn-ea"/>
                <a:cs typeface="+mn-cs"/>
              </a:rPr>
              <a:t>that is associated with intravenous or smoked drug taking, the  development of profound tolerance, and the consequent</a:t>
            </a:r>
          </a:p>
          <a:p>
            <a:r>
              <a:rPr lang="en-US" sz="1200" b="0" i="0" u="none" strike="noStrike" kern="1200" baseline="0" dirty="0">
                <a:solidFill>
                  <a:schemeClr val="tx1"/>
                </a:solidFill>
                <a:latin typeface="+mn-lt"/>
                <a:ea typeface="+mn-ea"/>
                <a:cs typeface="+mn-cs"/>
              </a:rPr>
              <a:t>escalation of intake. Abstinence results in profound dysphoria, physical discomfort, and somatic signs of withdrawal. Intense</a:t>
            </a:r>
          </a:p>
          <a:p>
            <a:r>
              <a:rPr lang="en-US" sz="1200" b="0" i="0" u="none" strike="noStrike" kern="1200" baseline="0" dirty="0">
                <a:solidFill>
                  <a:schemeClr val="tx1"/>
                </a:solidFill>
                <a:latin typeface="+mn-lt"/>
                <a:ea typeface="+mn-ea"/>
                <a:cs typeface="+mn-cs"/>
              </a:rPr>
              <a:t>preoccupation with obtaining opioids (craving) then develops, often preceding somatic signs of withdrawal. This craving is</a:t>
            </a:r>
          </a:p>
          <a:p>
            <a:r>
              <a:rPr lang="en-US" sz="1200" b="0" i="0" u="none" strike="noStrike" kern="1200" baseline="0" dirty="0">
                <a:solidFill>
                  <a:schemeClr val="tx1"/>
                </a:solidFill>
                <a:latin typeface="+mn-lt"/>
                <a:ea typeface="+mn-ea"/>
                <a:cs typeface="+mn-cs"/>
              </a:rPr>
              <a:t>linked to stimuli that are associated with obtaining the drug and stimuli that are associated with withdrawal and internal</a:t>
            </a:r>
          </a:p>
          <a:p>
            <a:r>
              <a:rPr lang="en-US" sz="1200" b="0" i="0" u="none" strike="noStrike" kern="1200" baseline="0" dirty="0">
                <a:solidFill>
                  <a:schemeClr val="tx1"/>
                </a:solidFill>
                <a:latin typeface="+mn-lt"/>
                <a:ea typeface="+mn-ea"/>
                <a:cs typeface="+mn-cs"/>
              </a:rPr>
              <a:t>and external states of stress. A pattern develops in which the drug must be administered to avoid the severe dysphoria and</a:t>
            </a:r>
          </a:p>
          <a:p>
            <a:r>
              <a:rPr lang="en-US" sz="1200" b="0" i="0" u="none" strike="noStrike" kern="1200" baseline="0" dirty="0">
                <a:solidFill>
                  <a:schemeClr val="tx1"/>
                </a:solidFill>
                <a:latin typeface="+mn-lt"/>
                <a:ea typeface="+mn-ea"/>
                <a:cs typeface="+mn-cs"/>
              </a:rPr>
              <a:t>discomfort of abstinence. Thus, opioid addiction can be defined as a compulsion to seek and take a drug, a loss of</a:t>
            </a:r>
          </a:p>
          <a:p>
            <a:r>
              <a:rPr lang="en-US" sz="1200" b="0" i="0" u="none" strike="noStrike" kern="1200" baseline="0" dirty="0">
                <a:solidFill>
                  <a:schemeClr val="tx1"/>
                </a:solidFill>
                <a:latin typeface="+mn-lt"/>
                <a:ea typeface="+mn-ea"/>
                <a:cs typeface="+mn-cs"/>
              </a:rPr>
              <a:t>control in limiting intake, and the emergence of a negative emotional state when access to the drug is prevented.”</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18</a:t>
            </a:fld>
            <a:endParaRPr lang="en-GB"/>
          </a:p>
        </p:txBody>
      </p:sp>
    </p:spTree>
    <p:extLst>
      <p:ext uri="{BB962C8B-B14F-4D97-AF65-F5344CB8AC3E}">
        <p14:creationId xmlns:p14="http://schemas.microsoft.com/office/powerpoint/2010/main" val="128128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19</a:t>
            </a:fld>
            <a:endParaRPr lang="en-GB"/>
          </a:p>
        </p:txBody>
      </p:sp>
    </p:spTree>
    <p:extLst>
      <p:ext uri="{BB962C8B-B14F-4D97-AF65-F5344CB8AC3E}">
        <p14:creationId xmlns:p14="http://schemas.microsoft.com/office/powerpoint/2010/main" val="379537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20</a:t>
            </a:fld>
            <a:endParaRPr lang="en-GB"/>
          </a:p>
        </p:txBody>
      </p:sp>
    </p:spTree>
    <p:extLst>
      <p:ext uri="{BB962C8B-B14F-4D97-AF65-F5344CB8AC3E}">
        <p14:creationId xmlns:p14="http://schemas.microsoft.com/office/powerpoint/2010/main" val="74412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2</a:t>
            </a:fld>
            <a:endParaRPr lang="en-GB"/>
          </a:p>
        </p:txBody>
      </p:sp>
    </p:spTree>
    <p:extLst>
      <p:ext uri="{BB962C8B-B14F-4D97-AF65-F5344CB8AC3E}">
        <p14:creationId xmlns:p14="http://schemas.microsoft.com/office/powerpoint/2010/main" val="294739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0A0B89-0B19-4E22-8906-E887E01B683A}" type="slidenum">
              <a:rPr lang="en-US" altLang="en-US"/>
              <a:pPr/>
              <a:t>21</a:t>
            </a:fld>
            <a:endParaRPr lang="en-US" altLang="en-US"/>
          </a:p>
        </p:txBody>
      </p:sp>
      <p:sp>
        <p:nvSpPr>
          <p:cNvPr id="7270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A1E58F8F-A50D-4276-BF05-E1050EA4DA45}" type="slidenum">
              <a:rPr lang="en-US" altLang="en-US" sz="1200"/>
              <a:pPr algn="r" eaLnBrk="1" hangingPunct="1"/>
              <a:t>21</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p:txBody>
          <a:bodyPr/>
          <a:lstStyle/>
          <a:p>
            <a:endParaRPr lang="en-GB" altLang="en-US"/>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771BC1-C1A2-4912-B2AD-0549A1EAFD33}" type="slidenum">
              <a:rPr lang="en-US" altLang="en-US"/>
              <a:pPr/>
              <a:t>22</a:t>
            </a:fld>
            <a:endParaRPr lang="en-US" altLang="en-US"/>
          </a:p>
        </p:txBody>
      </p:sp>
      <p:sp>
        <p:nvSpPr>
          <p:cNvPr id="7475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CE35ECD4-6DF4-4F72-809B-816686E2A322}" type="slidenum">
              <a:rPr lang="en-US" altLang="en-US" sz="1200"/>
              <a:pPr algn="r" eaLnBrk="1" hangingPunct="1"/>
              <a:t>22</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pooled all cause mortality rates decreased from 37.4 to 6.4 deaths per 1000 person years during</a:t>
            </a:r>
            <a:r>
              <a:rPr lang="en-US" baseline="0" dirty="0"/>
              <a:t> </a:t>
            </a:r>
            <a:r>
              <a:rPr lang="en-US" dirty="0"/>
              <a:t>the initial four weeks of methadone treatment and were fairly stable thereafter. In contrast, after people left methadone treatment, the pooled all cause mortality remained high at between 24.1 and 35.2 deaths per 1000 person years during the initial two weeks out of treatment and decreased progressively afterwards.</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23</a:t>
            </a:fld>
            <a:endParaRPr lang="en-GB"/>
          </a:p>
        </p:txBody>
      </p:sp>
    </p:spTree>
    <p:extLst>
      <p:ext uri="{BB962C8B-B14F-4D97-AF65-F5344CB8AC3E}">
        <p14:creationId xmlns:p14="http://schemas.microsoft.com/office/powerpoint/2010/main" val="121191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international research evidence that increased length of time in </a:t>
            </a:r>
            <a:r>
              <a:rPr lang="en-GB" dirty="0" err="1"/>
              <a:t>OST</a:t>
            </a:r>
            <a:r>
              <a:rPr lang="en-GB" dirty="0"/>
              <a:t> is associated with improved treatment outcomes (including reduced use of other opioids and reduced criminal activity) and short-term methadone maintenance treatment is associated with poorer outcomes. Similarly USA research indicates that a longer time in </a:t>
            </a:r>
            <a:r>
              <a:rPr lang="en-GB" dirty="0" err="1"/>
              <a:t>OST</a:t>
            </a:r>
            <a:r>
              <a:rPr lang="en-GB" dirty="0"/>
              <a:t> is significantly associated with favourable outcomes. A study following people on from a methadone programme over 30 years showed that the 40% who had achieved stable remission had spent between five to eight years in </a:t>
            </a:r>
            <a:r>
              <a:rPr lang="en-GB" dirty="0" err="1"/>
              <a:t>OST</a:t>
            </a:r>
            <a:r>
              <a:rPr lang="en-GB" dirty="0"/>
              <a:t>.</a:t>
            </a:r>
          </a:p>
          <a:p>
            <a:r>
              <a:rPr lang="en-GB" dirty="0"/>
              <a:t>The English government national target on retention in drug treatment was based on evidence that heroin users required at least 12 weeks in </a:t>
            </a:r>
            <a:r>
              <a:rPr lang="en-GB" dirty="0" err="1"/>
              <a:t>OST</a:t>
            </a:r>
            <a:r>
              <a:rPr lang="en-GB" dirty="0"/>
              <a:t> to derive any lasting benefit from that treatment. Some USA authors are stating that the minimum time to achieve benefit from an </a:t>
            </a:r>
            <a:r>
              <a:rPr lang="en-GB" dirty="0" err="1"/>
              <a:t>OST</a:t>
            </a:r>
            <a:r>
              <a:rPr lang="en-GB" dirty="0"/>
              <a:t> maintenance program is one year as longer retention in </a:t>
            </a:r>
            <a:r>
              <a:rPr lang="en-GB" dirty="0" err="1"/>
              <a:t>OST</a:t>
            </a:r>
            <a:r>
              <a:rPr lang="en-GB" dirty="0"/>
              <a:t> (up to one year or more) consistently shows better – and better sustained – post treatment outcomes.</a:t>
            </a:r>
          </a:p>
          <a:p>
            <a:endParaRPr lang="en-GB" dirty="0"/>
          </a:p>
          <a:p>
            <a:r>
              <a:rPr lang="en-GB" b="1" dirty="0">
                <a:solidFill>
                  <a:srgbClr val="FF0000"/>
                </a:solidFill>
              </a:rPr>
              <a:t>This doesn’t really reflect current situation</a:t>
            </a:r>
            <a:r>
              <a:rPr lang="en-GB" b="1" baseline="0" dirty="0">
                <a:solidFill>
                  <a:srgbClr val="FF0000"/>
                </a:solidFill>
              </a:rPr>
              <a:t>.</a:t>
            </a:r>
            <a:endParaRPr lang="en-GB" b="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24</a:t>
            </a:fld>
            <a:endParaRPr lang="en-GB"/>
          </a:p>
        </p:txBody>
      </p:sp>
    </p:spTree>
    <p:extLst>
      <p:ext uri="{BB962C8B-B14F-4D97-AF65-F5344CB8AC3E}">
        <p14:creationId xmlns:p14="http://schemas.microsoft.com/office/powerpoint/2010/main" val="350696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a:t>
            </a:r>
            <a:r>
              <a:rPr lang="en-GB" baseline="0" dirty="0"/>
              <a:t>er doses of methadone favours outcome</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25</a:t>
            </a:fld>
            <a:endParaRPr lang="en-GB"/>
          </a:p>
        </p:txBody>
      </p:sp>
    </p:spTree>
    <p:extLst>
      <p:ext uri="{BB962C8B-B14F-4D97-AF65-F5344CB8AC3E}">
        <p14:creationId xmlns:p14="http://schemas.microsoft.com/office/powerpoint/2010/main" val="89336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a:t>
            </a:r>
            <a:r>
              <a:rPr lang="en-GB" baseline="0" dirty="0"/>
              <a:t> effect </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26</a:t>
            </a:fld>
            <a:endParaRPr lang="en-GB"/>
          </a:p>
        </p:txBody>
      </p:sp>
    </p:spTree>
    <p:extLst>
      <p:ext uri="{BB962C8B-B14F-4D97-AF65-F5344CB8AC3E}">
        <p14:creationId xmlns:p14="http://schemas.microsoft.com/office/powerpoint/2010/main" val="302513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a:t>
            </a:r>
            <a:r>
              <a:rPr lang="en-GB" baseline="0" dirty="0"/>
              <a:t> fixed dose favours outcome</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27</a:t>
            </a:fld>
            <a:endParaRPr lang="en-GB"/>
          </a:p>
        </p:txBody>
      </p:sp>
    </p:spTree>
    <p:extLst>
      <p:ext uri="{BB962C8B-B14F-4D97-AF65-F5344CB8AC3E}">
        <p14:creationId xmlns:p14="http://schemas.microsoft.com/office/powerpoint/2010/main" val="4247357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Sigma </a:t>
            </a:r>
            <a:r>
              <a:rPr lang="en-GB" dirty="0"/>
              <a:t>(</a:t>
            </a:r>
            <a:r>
              <a:rPr lang="el-GR" dirty="0"/>
              <a:t>σ) (</a:t>
            </a:r>
            <a:r>
              <a:rPr lang="en-GB" dirty="0"/>
              <a:t>agonist N-</a:t>
            </a:r>
            <a:r>
              <a:rPr lang="en-GB" dirty="0" err="1"/>
              <a:t>allylnormetazocine</a:t>
            </a:r>
            <a:r>
              <a:rPr lang="en-GB" dirty="0"/>
              <a:t>) Sigma receptors are responsible for </a:t>
            </a:r>
            <a:r>
              <a:rPr lang="en-GB" dirty="0" err="1"/>
              <a:t>psychomimetic</a:t>
            </a:r>
            <a:r>
              <a:rPr lang="en-GB" dirty="0"/>
              <a:t> effects, dysphoria, and stress-induced depression. They are no longer considered opioid receptors, but rather the target sites for phencyclidine (PCP) and its </a:t>
            </a:r>
            <a:r>
              <a:rPr lang="en-GB" dirty="0" err="1"/>
              <a:t>analogs</a:t>
            </a:r>
            <a:r>
              <a:rPr lang="en-GB" dirty="0"/>
              <a:t>.</a:t>
            </a: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28</a:t>
            </a:fld>
            <a:endParaRPr lang="en-GB"/>
          </a:p>
        </p:txBody>
      </p:sp>
    </p:spTree>
    <p:extLst>
      <p:ext uri="{BB962C8B-B14F-4D97-AF65-F5344CB8AC3E}">
        <p14:creationId xmlns:p14="http://schemas.microsoft.com/office/powerpoint/2010/main" val="250506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29</a:t>
            </a:fld>
            <a:endParaRPr lang="en-GB"/>
          </a:p>
        </p:txBody>
      </p:sp>
    </p:spTree>
    <p:extLst>
      <p:ext uri="{BB962C8B-B14F-4D97-AF65-F5344CB8AC3E}">
        <p14:creationId xmlns:p14="http://schemas.microsoft.com/office/powerpoint/2010/main" val="299805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Methadone is widely distributed in the tissues. It diffuses across the placenta and is excreted in breast milk. Plasma protein binding is 60-90%.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methadone-maintained pregnant women, trough plasma levels have been found to be significantly lower and total or unbound methadone clearance greater during pregnancy than after delivery.</a:t>
            </a:r>
          </a:p>
          <a:p>
            <a:r>
              <a:rPr lang="en-GB" dirty="0"/>
              <a:t>Urinary excretion is increased with an acidic urine.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Decreased excretion of methadone and its metabolites occur in liver dysfunction and urinary elimination is reduced in renal failure.</a:t>
            </a: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30</a:t>
            </a:fld>
            <a:endParaRPr lang="en-GB"/>
          </a:p>
        </p:txBody>
      </p:sp>
    </p:spTree>
    <p:extLst>
      <p:ext uri="{BB962C8B-B14F-4D97-AF65-F5344CB8AC3E}">
        <p14:creationId xmlns:p14="http://schemas.microsoft.com/office/powerpoint/2010/main" val="418023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3</a:t>
            </a:fld>
            <a:endParaRPr lang="en-GB"/>
          </a:p>
        </p:txBody>
      </p:sp>
    </p:spTree>
    <p:extLst>
      <p:ext uri="{BB962C8B-B14F-4D97-AF65-F5344CB8AC3E}">
        <p14:creationId xmlns:p14="http://schemas.microsoft.com/office/powerpoint/2010/main" val="38894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Peak plasma concentrations are achieved 90 minutes after sublingual administration and the maximal dose-concentration relationship is linear, between 2 mg and 16 mg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Elimination of buprenorphine is bi- or tri- exponential, and has a mean half-life from plasma of 32 hours, due in part to reabsorption of buprenorphine after intestinal hydrolysis of the conjugated derivative, and in part to the highly lipophilic nature of the molecule.</a:t>
            </a:r>
          </a:p>
          <a:p>
            <a:endParaRPr lang="en-GB" dirty="0"/>
          </a:p>
          <a:p>
            <a:r>
              <a:rPr lang="en-GB" sz="1200" b="0" i="0" u="none" strike="noStrike" kern="1200" baseline="0" dirty="0">
                <a:solidFill>
                  <a:schemeClr val="tx1"/>
                </a:solidFill>
                <a:latin typeface="+mn-lt"/>
                <a:ea typeface="+mn-ea"/>
                <a:cs typeface="+mn-cs"/>
              </a:rPr>
              <a:t>In many cases a </a:t>
            </a:r>
            <a:r>
              <a:rPr lang="en-GB" sz="1200" b="0" i="0" u="none" strike="noStrike" kern="1200" baseline="0" dirty="0" err="1">
                <a:solidFill>
                  <a:schemeClr val="tx1"/>
                </a:solidFill>
                <a:latin typeface="+mn-lt"/>
                <a:ea typeface="+mn-ea"/>
                <a:cs typeface="+mn-cs"/>
              </a:rPr>
              <a:t>monoexponential</a:t>
            </a:r>
            <a:r>
              <a:rPr lang="en-GB" sz="1200" b="0" i="0" u="none" strike="noStrike" kern="1200" baseline="0" dirty="0">
                <a:solidFill>
                  <a:schemeClr val="tx1"/>
                </a:solidFill>
                <a:latin typeface="+mn-lt"/>
                <a:ea typeface="+mn-ea"/>
                <a:cs typeface="+mn-cs"/>
              </a:rPr>
              <a:t> function</a:t>
            </a:r>
          </a:p>
          <a:p>
            <a:r>
              <a:rPr lang="en-GB" sz="1200" b="0" i="0" u="none" strike="noStrike" kern="1200" baseline="0" dirty="0">
                <a:solidFill>
                  <a:schemeClr val="tx1"/>
                </a:solidFill>
                <a:latin typeface="+mn-lt"/>
                <a:ea typeface="+mn-ea"/>
                <a:cs typeface="+mn-cs"/>
              </a:rPr>
              <a:t>is unable to fit accurately a</a:t>
            </a:r>
          </a:p>
          <a:p>
            <a:r>
              <a:rPr lang="en-GB" sz="1200" b="0" i="0" u="none" strike="noStrike" kern="1200" baseline="0" dirty="0">
                <a:solidFill>
                  <a:schemeClr val="tx1"/>
                </a:solidFill>
                <a:latin typeface="+mn-lt"/>
                <a:ea typeface="+mn-ea"/>
                <a:cs typeface="+mn-cs"/>
              </a:rPr>
              <a:t>particular drug profile. For example, it has</a:t>
            </a:r>
          </a:p>
          <a:p>
            <a:r>
              <a:rPr lang="en-GB" sz="1200" b="0" i="0" u="none" strike="noStrike" kern="1200" baseline="0" dirty="0">
                <a:solidFill>
                  <a:schemeClr val="tx1"/>
                </a:solidFill>
                <a:latin typeface="+mn-lt"/>
                <a:ea typeface="+mn-ea"/>
                <a:cs typeface="+mn-cs"/>
              </a:rPr>
              <a:t>been shown that after oral administration the</a:t>
            </a:r>
          </a:p>
          <a:p>
            <a:r>
              <a:rPr lang="en-GB" sz="1200" b="0" i="0" u="none" strike="noStrike" kern="1200" baseline="0" dirty="0">
                <a:solidFill>
                  <a:schemeClr val="tx1"/>
                </a:solidFill>
                <a:latin typeface="+mn-lt"/>
                <a:ea typeface="+mn-ea"/>
                <a:cs typeface="+mn-cs"/>
              </a:rPr>
              <a:t>plasma drug concentrations are increasing</a:t>
            </a:r>
          </a:p>
          <a:p>
            <a:r>
              <a:rPr lang="en-GB" sz="1200" b="0" i="0" u="none" strike="noStrike" kern="1200" baseline="0" dirty="0">
                <a:solidFill>
                  <a:schemeClr val="tx1"/>
                </a:solidFill>
                <a:latin typeface="+mn-lt"/>
                <a:ea typeface="+mn-ea"/>
                <a:cs typeface="+mn-cs"/>
              </a:rPr>
              <a:t>just after the dose and decreasing after the</a:t>
            </a:r>
          </a:p>
          <a:p>
            <a:r>
              <a:rPr lang="en-GB" sz="1200" b="0" i="0" u="none" strike="noStrike" kern="1200" baseline="0" dirty="0">
                <a:solidFill>
                  <a:schemeClr val="tx1"/>
                </a:solidFill>
                <a:latin typeface="+mn-lt"/>
                <a:ea typeface="+mn-ea"/>
                <a:cs typeface="+mn-cs"/>
              </a:rPr>
              <a:t>peak time, or, even after an intravenous bolus,</a:t>
            </a:r>
          </a:p>
          <a:p>
            <a:r>
              <a:rPr lang="en-GB" sz="1200" b="0" i="0" u="none" strike="noStrike" kern="1200" baseline="0" dirty="0">
                <a:solidFill>
                  <a:schemeClr val="tx1"/>
                </a:solidFill>
                <a:latin typeface="+mn-lt"/>
                <a:ea typeface="+mn-ea"/>
                <a:cs typeface="+mn-cs"/>
              </a:rPr>
              <a:t>a clear bias may be present between the</a:t>
            </a:r>
          </a:p>
          <a:p>
            <a:r>
              <a:rPr lang="en-GB" sz="1200" b="0" i="0" u="none" strike="noStrike" kern="1200" baseline="0" dirty="0">
                <a:solidFill>
                  <a:schemeClr val="tx1"/>
                </a:solidFill>
                <a:latin typeface="+mn-lt"/>
                <a:ea typeface="+mn-ea"/>
                <a:cs typeface="+mn-cs"/>
              </a:rPr>
              <a:t>observed and the predicted data when fitted</a:t>
            </a:r>
          </a:p>
          <a:p>
            <a:r>
              <a:rPr lang="en-GB" sz="1200" b="0" i="0" u="none" strike="noStrike" kern="1200" baseline="0" dirty="0">
                <a:solidFill>
                  <a:schemeClr val="tx1"/>
                </a:solidFill>
                <a:latin typeface="+mn-lt"/>
                <a:ea typeface="+mn-ea"/>
                <a:cs typeface="+mn-cs"/>
              </a:rPr>
              <a:t>by a </a:t>
            </a:r>
            <a:r>
              <a:rPr lang="en-GB" sz="1200" b="0" i="0" u="none" strike="noStrike" kern="1200" baseline="0" dirty="0" err="1">
                <a:solidFill>
                  <a:schemeClr val="tx1"/>
                </a:solidFill>
                <a:latin typeface="+mn-lt"/>
                <a:ea typeface="+mn-ea"/>
                <a:cs typeface="+mn-cs"/>
              </a:rPr>
              <a:t>monoexponential</a:t>
            </a:r>
            <a:r>
              <a:rPr lang="en-GB" sz="1200" b="0" i="0" u="none" strike="noStrike" kern="1200" baseline="0" dirty="0">
                <a:solidFill>
                  <a:schemeClr val="tx1"/>
                </a:solidFill>
                <a:latin typeface="+mn-lt"/>
                <a:ea typeface="+mn-ea"/>
                <a:cs typeface="+mn-cs"/>
              </a:rPr>
              <a:t> function. In this case,</a:t>
            </a:r>
          </a:p>
          <a:p>
            <a:r>
              <a:rPr lang="en-GB" sz="1200" b="0" i="0" u="none" strike="noStrike" kern="1200" baseline="0" dirty="0">
                <a:solidFill>
                  <a:schemeClr val="tx1"/>
                </a:solidFill>
                <a:latin typeface="+mn-lt"/>
                <a:ea typeface="+mn-ea"/>
                <a:cs typeface="+mn-cs"/>
              </a:rPr>
              <a:t>a good interpolation of an oral or iv profile</a:t>
            </a:r>
          </a:p>
          <a:p>
            <a:r>
              <a:rPr lang="en-GB" sz="1200" b="0" i="0" u="none" strike="noStrike" kern="1200" baseline="0" dirty="0">
                <a:solidFill>
                  <a:schemeClr val="tx1"/>
                </a:solidFill>
                <a:latin typeface="+mn-lt"/>
                <a:ea typeface="+mn-ea"/>
                <a:cs typeface="+mn-cs"/>
              </a:rPr>
              <a:t>may be obtained by adding a new exponential</a:t>
            </a:r>
          </a:p>
          <a:p>
            <a:r>
              <a:rPr lang="en-GB" sz="1200" b="0" i="0" u="none" strike="noStrike" kern="1200" baseline="0" dirty="0">
                <a:solidFill>
                  <a:schemeClr val="tx1"/>
                </a:solidFill>
                <a:latin typeface="+mn-lt"/>
                <a:ea typeface="+mn-ea"/>
                <a:cs typeface="+mn-cs"/>
              </a:rPr>
              <a:t>term to this function, </a:t>
            </a:r>
            <a:r>
              <a:rPr lang="en-GB" sz="1200" b="0" i="0" u="none" strike="noStrike" kern="1200" baseline="0" dirty="0" err="1">
                <a:solidFill>
                  <a:schemeClr val="tx1"/>
                </a:solidFill>
                <a:latin typeface="+mn-lt"/>
                <a:ea typeface="+mn-ea"/>
                <a:cs typeface="+mn-cs"/>
              </a:rPr>
              <a:t>ie</a:t>
            </a:r>
            <a:r>
              <a:rPr lang="en-GB" sz="1200" b="0" i="0" u="none" strike="noStrike" kern="1200" baseline="0" dirty="0">
                <a:solidFill>
                  <a:schemeClr val="tx1"/>
                </a:solidFill>
                <a:latin typeface="+mn-lt"/>
                <a:ea typeface="+mn-ea"/>
                <a:cs typeface="+mn-cs"/>
              </a:rPr>
              <a:t> by fitting the data</a:t>
            </a:r>
          </a:p>
          <a:p>
            <a:r>
              <a:rPr lang="en-GB" sz="1200" b="0" i="0" u="none" strike="noStrike" kern="1200" baseline="0" dirty="0">
                <a:solidFill>
                  <a:schemeClr val="tx1"/>
                </a:solidFill>
                <a:latin typeface="+mn-lt"/>
                <a:ea typeface="+mn-ea"/>
                <a:cs typeface="+mn-cs"/>
              </a:rPr>
              <a:t>with the following equation:</a:t>
            </a:r>
          </a:p>
          <a:p>
            <a:r>
              <a:rPr lang="en-GB" sz="1200" b="0" i="0" u="none" strike="noStrike" kern="1200" baseline="0" dirty="0">
                <a:solidFill>
                  <a:schemeClr val="tx1"/>
                </a:solidFill>
                <a:latin typeface="+mn-lt"/>
                <a:ea typeface="+mn-ea"/>
                <a:cs typeface="+mn-cs"/>
              </a:rPr>
              <a:t>c(t) = A1 · e–</a:t>
            </a:r>
            <a:r>
              <a:rPr lang="el-GR" sz="1200" b="0" i="0" u="none" strike="noStrike" kern="1200" baseline="0" dirty="0">
                <a:solidFill>
                  <a:schemeClr val="tx1"/>
                </a:solidFill>
                <a:latin typeface="+mn-lt"/>
                <a:ea typeface="+mn-ea"/>
                <a:cs typeface="+mn-cs"/>
              </a:rPr>
              <a:t>λ1·</a:t>
            </a:r>
            <a:r>
              <a:rPr lang="en-GB" sz="1200" b="0" i="0" u="none" strike="noStrike" kern="1200" baseline="0" dirty="0">
                <a:solidFill>
                  <a:schemeClr val="tx1"/>
                </a:solidFill>
                <a:latin typeface="+mn-lt"/>
                <a:ea typeface="+mn-ea"/>
                <a:cs typeface="+mn-cs"/>
              </a:rPr>
              <a:t>t + A2 · e–</a:t>
            </a:r>
            <a:r>
              <a:rPr lang="el-GR" sz="1200" b="0" i="0" u="none" strike="noStrike" kern="1200" baseline="0" dirty="0">
                <a:solidFill>
                  <a:schemeClr val="tx1"/>
                </a:solidFill>
                <a:latin typeface="+mn-lt"/>
                <a:ea typeface="+mn-ea"/>
                <a:cs typeface="+mn-cs"/>
              </a:rPr>
              <a:t>λ2·</a:t>
            </a:r>
            <a:r>
              <a:rPr lang="en-GB" sz="1200" b="0" i="0" u="none" strike="noStrike" kern="1200" baseline="0" dirty="0">
                <a:solidFill>
                  <a:schemeClr val="tx1"/>
                </a:solidFill>
                <a:latin typeface="+mn-lt"/>
                <a:ea typeface="+mn-ea"/>
                <a:cs typeface="+mn-cs"/>
              </a:rPr>
              <a:t>t</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31</a:t>
            </a:fld>
            <a:endParaRPr lang="en-GB"/>
          </a:p>
        </p:txBody>
      </p:sp>
    </p:spTree>
    <p:extLst>
      <p:ext uri="{BB962C8B-B14F-4D97-AF65-F5344CB8AC3E}">
        <p14:creationId xmlns:p14="http://schemas.microsoft.com/office/powerpoint/2010/main" val="2988023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33</a:t>
            </a:fld>
            <a:endParaRPr lang="en-GB"/>
          </a:p>
        </p:txBody>
      </p:sp>
    </p:spTree>
    <p:extLst>
      <p:ext uri="{BB962C8B-B14F-4D97-AF65-F5344CB8AC3E}">
        <p14:creationId xmlns:p14="http://schemas.microsoft.com/office/powerpoint/2010/main" val="1860740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clear evidence that coerced detoxification against a patient’s will is likely to lead to relapse and increased risks of harm such as overdose and blood-borne viruses.</a:t>
            </a:r>
          </a:p>
          <a:p>
            <a:r>
              <a:rPr lang="en-GB" dirty="0"/>
              <a:t>A full programme of psychosocial support needs to be in place during detoxification. Access to drug-free support, including that provided by services and peers, is vital following detoxification. Overdose training is also important in case of relapse.</a:t>
            </a:r>
          </a:p>
          <a:p>
            <a:r>
              <a:rPr lang="en-GB" dirty="0"/>
              <a:t>The research evidence does not support the case for clinicians requiring, coercing or encouraging patients who are on stable maintenance doses of </a:t>
            </a:r>
            <a:r>
              <a:rPr lang="en-GB" dirty="0" err="1"/>
              <a:t>OST</a:t>
            </a:r>
            <a:r>
              <a:rPr lang="en-GB" dirty="0"/>
              <a:t> to start a very gradual reduction. But patients may want to explore gradual reduction of their maintenance dose and the evidence should be one of the issues discussed to allow them to make an informed decision. If they do opt to reduce, they should be supported and encouraged in their decision but without creating a culture that suggests to other patients that their choice to maintain their dose indicates less success or engagement in treatment</a:t>
            </a:r>
          </a:p>
        </p:txBody>
      </p:sp>
      <p:sp>
        <p:nvSpPr>
          <p:cNvPr id="4" name="Slide Number Placeholder 3"/>
          <p:cNvSpPr>
            <a:spLocks noGrp="1"/>
          </p:cNvSpPr>
          <p:nvPr>
            <p:ph type="sldNum" sz="quarter" idx="10"/>
          </p:nvPr>
        </p:nvSpPr>
        <p:spPr/>
        <p:txBody>
          <a:bodyPr/>
          <a:lstStyle/>
          <a:p>
            <a:fld id="{A4FE0E81-2B69-43B2-8012-9A0B98163168}" type="slidenum">
              <a:rPr lang="en-GB" smtClean="0"/>
              <a:t>34</a:t>
            </a:fld>
            <a:endParaRPr lang="en-GB"/>
          </a:p>
        </p:txBody>
      </p:sp>
    </p:spTree>
    <p:extLst>
      <p:ext uri="{BB962C8B-B14F-4D97-AF65-F5344CB8AC3E}">
        <p14:creationId xmlns:p14="http://schemas.microsoft.com/office/powerpoint/2010/main" val="271971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concluded that detoxification should be carried out with the medicine on which the patient had stabilised</a:t>
            </a:r>
          </a:p>
        </p:txBody>
      </p:sp>
      <p:sp>
        <p:nvSpPr>
          <p:cNvPr id="4" name="Slide Number Placeholder 3"/>
          <p:cNvSpPr>
            <a:spLocks noGrp="1"/>
          </p:cNvSpPr>
          <p:nvPr>
            <p:ph type="sldNum" sz="quarter" idx="10"/>
          </p:nvPr>
        </p:nvSpPr>
        <p:spPr/>
        <p:txBody>
          <a:bodyPr/>
          <a:lstStyle/>
          <a:p>
            <a:fld id="{A4FE0E81-2B69-43B2-8012-9A0B98163168}" type="slidenum">
              <a:rPr lang="en-GB" smtClean="0"/>
              <a:t>35</a:t>
            </a:fld>
            <a:endParaRPr lang="en-GB"/>
          </a:p>
        </p:txBody>
      </p:sp>
    </p:spTree>
    <p:extLst>
      <p:ext uri="{BB962C8B-B14F-4D97-AF65-F5344CB8AC3E}">
        <p14:creationId xmlns:p14="http://schemas.microsoft.com/office/powerpoint/2010/main" val="2495351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Topical </a:t>
            </a:r>
            <a:r>
              <a:rPr lang="en-GB" dirty="0" err="1"/>
              <a:t>rubefacients</a:t>
            </a:r>
            <a:r>
              <a:rPr lang="en-GB" dirty="0"/>
              <a:t> can be helpful for relieving muscle pain associated with methadone withdrawal</a:t>
            </a: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36</a:t>
            </a:fld>
            <a:endParaRPr lang="en-GB"/>
          </a:p>
        </p:txBody>
      </p:sp>
    </p:spTree>
    <p:extLst>
      <p:ext uri="{BB962C8B-B14F-4D97-AF65-F5344CB8AC3E}">
        <p14:creationId xmlns:p14="http://schemas.microsoft.com/office/powerpoint/2010/main" val="10313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37</a:t>
            </a:fld>
            <a:endParaRPr lang="en-GB"/>
          </a:p>
        </p:txBody>
      </p:sp>
    </p:spTree>
    <p:extLst>
      <p:ext uri="{BB962C8B-B14F-4D97-AF65-F5344CB8AC3E}">
        <p14:creationId xmlns:p14="http://schemas.microsoft.com/office/powerpoint/2010/main" val="3670275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a:t>
            </a:r>
            <a:r>
              <a:rPr lang="en-GB" dirty="0" err="1"/>
              <a:t>uk</a:t>
            </a:r>
            <a:r>
              <a:rPr lang="en-GB" dirty="0"/>
              <a:t> licensed for use orally. </a:t>
            </a:r>
          </a:p>
          <a:p>
            <a:r>
              <a:rPr lang="en-GB" dirty="0"/>
              <a:t>A depot formulation not licensed for drug treatment </a:t>
            </a: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38</a:t>
            </a:fld>
            <a:endParaRPr lang="en-GB"/>
          </a:p>
        </p:txBody>
      </p:sp>
    </p:spTree>
    <p:extLst>
      <p:ext uri="{BB962C8B-B14F-4D97-AF65-F5344CB8AC3E}">
        <p14:creationId xmlns:p14="http://schemas.microsoft.com/office/powerpoint/2010/main" val="2496253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39</a:t>
            </a:fld>
            <a:endParaRPr lang="en-GB"/>
          </a:p>
        </p:txBody>
      </p:sp>
    </p:spTree>
    <p:extLst>
      <p:ext uri="{BB962C8B-B14F-4D97-AF65-F5344CB8AC3E}">
        <p14:creationId xmlns:p14="http://schemas.microsoft.com/office/powerpoint/2010/main" val="997312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TDP</a:t>
            </a:r>
            <a:r>
              <a:rPr lang="en-GB" dirty="0"/>
              <a:t> = </a:t>
            </a:r>
            <a:r>
              <a:rPr lang="en-GB" sz="1200" b="0" i="0" u="none" strike="noStrike" kern="1200" baseline="0" dirty="0" err="1">
                <a:solidFill>
                  <a:schemeClr val="tx1"/>
                </a:solidFill>
                <a:latin typeface="+mn-lt"/>
                <a:ea typeface="+mn-ea"/>
                <a:cs typeface="+mn-cs"/>
              </a:rPr>
              <a:t>torsades</a:t>
            </a:r>
            <a:r>
              <a:rPr lang="en-GB" sz="1200" b="0" i="0" u="none" strike="noStrike" kern="1200" baseline="0" dirty="0">
                <a:solidFill>
                  <a:schemeClr val="tx1"/>
                </a:solidFill>
                <a:latin typeface="+mn-lt"/>
                <a:ea typeface="+mn-ea"/>
                <a:cs typeface="+mn-cs"/>
              </a:rPr>
              <a:t> de pointes</a:t>
            </a:r>
          </a:p>
          <a:p>
            <a:r>
              <a:rPr lang="en-US" sz="1200" b="0" i="0" u="none" strike="noStrike" kern="1200" baseline="0" dirty="0">
                <a:solidFill>
                  <a:schemeClr val="tx1"/>
                </a:solidFill>
                <a:latin typeface="+mn-lt"/>
                <a:ea typeface="+mn-ea"/>
                <a:cs typeface="+mn-cs"/>
              </a:rPr>
              <a:t>Methadone like most drugs that prolong </a:t>
            </a:r>
            <a:r>
              <a:rPr lang="en-US" sz="1200" b="0" i="0" u="none" strike="noStrike" kern="1200" baseline="0" dirty="0" err="1">
                <a:solidFill>
                  <a:schemeClr val="tx1"/>
                </a:solidFill>
                <a:latin typeface="+mn-lt"/>
                <a:ea typeface="+mn-ea"/>
                <a:cs typeface="+mn-cs"/>
              </a:rPr>
              <a:t>QT</a:t>
            </a:r>
            <a:r>
              <a:rPr lang="en-US" sz="1200" b="0" i="0" u="none" strike="noStrike" kern="1200" baseline="0" dirty="0">
                <a:solidFill>
                  <a:schemeClr val="tx1"/>
                </a:solidFill>
                <a:latin typeface="+mn-lt"/>
                <a:ea typeface="+mn-ea"/>
                <a:cs typeface="+mn-cs"/>
              </a:rPr>
              <a:t> do so via inhibition of the</a:t>
            </a:r>
          </a:p>
          <a:p>
            <a:r>
              <a:rPr lang="en-US" sz="1200" b="0" i="0" u="none" strike="noStrike" kern="1200" baseline="0" dirty="0">
                <a:solidFill>
                  <a:schemeClr val="tx1"/>
                </a:solidFill>
                <a:latin typeface="+mn-lt"/>
                <a:ea typeface="+mn-ea"/>
                <a:cs typeface="+mn-cs"/>
              </a:rPr>
              <a:t>rapid component of the delayed rectifier potassium (</a:t>
            </a:r>
            <a:r>
              <a:rPr lang="en-US" sz="1200" b="0" i="0" u="none" strike="noStrike" kern="1200" baseline="0" dirty="0" err="1">
                <a:solidFill>
                  <a:schemeClr val="tx1"/>
                </a:solidFill>
                <a:latin typeface="+mn-lt"/>
                <a:ea typeface="+mn-ea"/>
                <a:cs typeface="+mn-cs"/>
              </a:rPr>
              <a:t>IKR</a:t>
            </a:r>
            <a:r>
              <a:rPr lang="en-US"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channel,</a:t>
            </a:r>
          </a:p>
          <a:p>
            <a:r>
              <a:rPr lang="en-GB" sz="1200" b="0" i="0" u="none" strike="noStrike" kern="1200" baseline="0" dirty="0">
                <a:solidFill>
                  <a:schemeClr val="tx1"/>
                </a:solidFill>
                <a:latin typeface="+mn-lt"/>
                <a:ea typeface="+mn-ea"/>
                <a:cs typeface="+mn-cs"/>
              </a:rPr>
              <a:t>Metabolic </a:t>
            </a:r>
            <a:r>
              <a:rPr lang="en-GB" sz="1200" b="0" i="0" u="none" strike="noStrike" kern="1200" baseline="0" dirty="0" err="1">
                <a:solidFill>
                  <a:schemeClr val="tx1"/>
                </a:solidFill>
                <a:latin typeface="+mn-lt"/>
                <a:ea typeface="+mn-ea"/>
                <a:cs typeface="+mn-cs"/>
              </a:rPr>
              <a:t>disordersCrdiace</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Electrolyte abnormalities: </a:t>
            </a:r>
            <a:r>
              <a:rPr lang="en-GB" sz="1200" b="0" i="0" u="none" strike="noStrike" kern="1200" baseline="0" dirty="0" err="1">
                <a:solidFill>
                  <a:schemeClr val="tx1"/>
                </a:solidFill>
                <a:latin typeface="+mn-lt"/>
                <a:ea typeface="+mn-ea"/>
                <a:cs typeface="+mn-cs"/>
              </a:rPr>
              <a:t>hypokalemia</a:t>
            </a:r>
            <a:r>
              <a:rPr lang="en-GB" sz="1200" b="0" i="0" u="none" strike="noStrike" kern="1200" baseline="0" dirty="0">
                <a:solidFill>
                  <a:schemeClr val="tx1"/>
                </a:solidFill>
                <a:latin typeface="+mn-lt"/>
                <a:ea typeface="+mn-ea"/>
                <a:cs typeface="+mn-cs"/>
              </a:rPr>
              <a:t>, hypomagnesemia, </a:t>
            </a:r>
            <a:r>
              <a:rPr lang="en-GB" sz="1200" b="0" i="0" u="none" strike="noStrike" kern="1200" baseline="0" dirty="0" err="1">
                <a:solidFill>
                  <a:schemeClr val="tx1"/>
                </a:solidFill>
                <a:latin typeface="+mn-lt"/>
                <a:ea typeface="+mn-ea"/>
                <a:cs typeface="+mn-cs"/>
              </a:rPr>
              <a:t>hypocalcemia</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Starvation</a:t>
            </a:r>
          </a:p>
          <a:p>
            <a:r>
              <a:rPr lang="en-GB" sz="1200" b="0" i="0" u="none" strike="noStrike" kern="1200" baseline="0" dirty="0">
                <a:solidFill>
                  <a:schemeClr val="tx1"/>
                </a:solidFill>
                <a:latin typeface="+mn-lt"/>
                <a:ea typeface="+mn-ea"/>
                <a:cs typeface="+mn-cs"/>
              </a:rPr>
              <a:t>Anorexia nervosa</a:t>
            </a:r>
          </a:p>
          <a:p>
            <a:r>
              <a:rPr lang="en-GB" sz="1200" b="0" i="0" u="none" strike="noStrike" kern="1200" baseline="0" dirty="0">
                <a:solidFill>
                  <a:schemeClr val="tx1"/>
                </a:solidFill>
                <a:latin typeface="+mn-lt"/>
                <a:ea typeface="+mn-ea"/>
                <a:cs typeface="+mn-cs"/>
              </a:rPr>
              <a:t>Hypothyroidism</a:t>
            </a:r>
          </a:p>
          <a:p>
            <a:r>
              <a:rPr lang="en-GB" sz="1200" b="0" i="0" u="none" strike="noStrike" kern="1200" baseline="0" dirty="0">
                <a:solidFill>
                  <a:schemeClr val="tx1"/>
                </a:solidFill>
                <a:latin typeface="+mn-lt"/>
                <a:ea typeface="+mn-ea"/>
                <a:cs typeface="+mn-cs"/>
              </a:rPr>
              <a:t>Cardiac disease</a:t>
            </a:r>
          </a:p>
          <a:p>
            <a:r>
              <a:rPr lang="en-US" sz="1200" b="0" i="0" u="none" strike="noStrike" kern="1200" baseline="0" dirty="0" err="1">
                <a:solidFill>
                  <a:schemeClr val="tx1"/>
                </a:solidFill>
                <a:latin typeface="+mn-lt"/>
                <a:ea typeface="+mn-ea"/>
                <a:cs typeface="+mn-cs"/>
              </a:rPr>
              <a:t>Bradyarrhythmias</a:t>
            </a:r>
            <a:r>
              <a:rPr lang="en-US" sz="1200" b="0" i="0" u="none" strike="noStrike" kern="1200" baseline="0" dirty="0">
                <a:solidFill>
                  <a:schemeClr val="tx1"/>
                </a:solidFill>
                <a:latin typeface="+mn-lt"/>
                <a:ea typeface="+mn-ea"/>
                <a:cs typeface="+mn-cs"/>
              </a:rPr>
              <a:t>: sinus node dysfunction, AV block-second or third degree</a:t>
            </a:r>
          </a:p>
          <a:p>
            <a:r>
              <a:rPr lang="en-GB" sz="1200" b="0" i="0" u="none" strike="noStrike" kern="1200" baseline="0" dirty="0">
                <a:solidFill>
                  <a:schemeClr val="tx1"/>
                </a:solidFill>
                <a:latin typeface="+mn-lt"/>
                <a:ea typeface="+mn-ea"/>
                <a:cs typeface="+mn-cs"/>
              </a:rPr>
              <a:t>Advanced cardiac disease</a:t>
            </a:r>
          </a:p>
          <a:p>
            <a:r>
              <a:rPr lang="en-US" sz="1200" b="0" i="0" u="none" strike="noStrike" kern="1200" baseline="0" dirty="0">
                <a:solidFill>
                  <a:schemeClr val="tx1"/>
                </a:solidFill>
                <a:latin typeface="+mn-lt"/>
                <a:ea typeface="+mn-ea"/>
                <a:cs typeface="+mn-cs"/>
              </a:rPr>
              <a:t>Myocardial ischemia or infarction, esp. with prominent T wave inversions</a:t>
            </a:r>
          </a:p>
          <a:p>
            <a:r>
              <a:rPr lang="en-GB" sz="1200" b="0" i="0" u="none" strike="noStrike" kern="1200" baseline="0" dirty="0" err="1">
                <a:solidFill>
                  <a:schemeClr val="tx1"/>
                </a:solidFill>
                <a:latin typeface="+mn-lt"/>
                <a:ea typeface="+mn-ea"/>
                <a:cs typeface="+mn-cs"/>
              </a:rPr>
              <a:t>Drugsa</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Antiarrhythmic drugs e.g.: quinidine, procainamide, </a:t>
            </a:r>
            <a:r>
              <a:rPr lang="en-GB" sz="1200" b="0" i="0" u="none" strike="noStrike" kern="1200" baseline="0" dirty="0" err="1">
                <a:solidFill>
                  <a:schemeClr val="tx1"/>
                </a:solidFill>
                <a:latin typeface="+mn-lt"/>
                <a:ea typeface="+mn-ea"/>
                <a:cs typeface="+mn-cs"/>
              </a:rPr>
              <a:t>sotalol</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Antimicrobial drugs: erythromycin, azithromycin, levofloxacin</a:t>
            </a:r>
          </a:p>
          <a:p>
            <a:r>
              <a:rPr lang="en-GB" sz="1200" b="0" i="0" u="none" strike="noStrike" kern="1200" baseline="0" dirty="0">
                <a:solidFill>
                  <a:schemeClr val="tx1"/>
                </a:solidFill>
                <a:latin typeface="+mn-lt"/>
                <a:ea typeface="+mn-ea"/>
                <a:cs typeface="+mn-cs"/>
              </a:rPr>
              <a:t>Antihistamines: </a:t>
            </a:r>
            <a:r>
              <a:rPr lang="en-GB" sz="1200" b="0" i="0" u="none" strike="noStrike" kern="1200" baseline="0" dirty="0" err="1">
                <a:solidFill>
                  <a:schemeClr val="tx1"/>
                </a:solidFill>
                <a:latin typeface="+mn-lt"/>
                <a:ea typeface="+mn-ea"/>
                <a:cs typeface="+mn-cs"/>
              </a:rPr>
              <a:t>terfenadine</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HIV Protease inhibitors: ritonavir, nelfinavir, </a:t>
            </a:r>
            <a:r>
              <a:rPr lang="en-GB" sz="1200" b="0" i="0" u="none" strike="noStrike" kern="1200" baseline="0" dirty="0" err="1">
                <a:solidFill>
                  <a:schemeClr val="tx1"/>
                </a:solidFill>
                <a:latin typeface="+mn-lt"/>
                <a:ea typeface="+mn-ea"/>
                <a:cs typeface="+mn-cs"/>
              </a:rPr>
              <a:t>atazanavir</a:t>
            </a:r>
            <a:endParaRPr lang="en-GB" sz="1200" b="0" i="0" u="none" strike="noStrike" kern="1200" baseline="0" dirty="0">
              <a:solidFill>
                <a:schemeClr val="tx1"/>
              </a:solidFill>
              <a:latin typeface="+mn-lt"/>
              <a:ea typeface="+mn-ea"/>
              <a:cs typeface="+mn-cs"/>
            </a:endParaRPr>
          </a:p>
          <a:p>
            <a:r>
              <a:rPr lang="es-ES" sz="1200" b="0" i="0" u="none" strike="noStrike" kern="1200" baseline="0" dirty="0" err="1">
                <a:solidFill>
                  <a:schemeClr val="tx1"/>
                </a:solidFill>
                <a:latin typeface="+mn-lt"/>
                <a:ea typeface="+mn-ea"/>
                <a:cs typeface="+mn-cs"/>
              </a:rPr>
              <a:t>Psychotropic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drugs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thioridazine</a:t>
            </a:r>
            <a:r>
              <a:rPr lang="es-ES" sz="1200" b="0" i="0" u="none" strike="noStrike" kern="1200" baseline="0" dirty="0">
                <a:solidFill>
                  <a:schemeClr val="tx1"/>
                </a:solidFill>
                <a:latin typeface="+mn-lt"/>
                <a:ea typeface="+mn-ea"/>
                <a:cs typeface="+mn-cs"/>
              </a:rPr>
              <a:t>, haloperidol, </a:t>
            </a:r>
            <a:r>
              <a:rPr lang="es-ES" sz="1200" b="0" i="0" u="none" strike="noStrike" kern="1200" baseline="0" dirty="0" err="1">
                <a:solidFill>
                  <a:schemeClr val="tx1"/>
                </a:solidFill>
                <a:latin typeface="+mn-lt"/>
                <a:ea typeface="+mn-ea"/>
                <a:cs typeface="+mn-cs"/>
              </a:rPr>
              <a:t>olanzapine</a:t>
            </a:r>
            <a:endParaRPr lang="es-E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Motility drugs: </a:t>
            </a:r>
            <a:r>
              <a:rPr lang="en-GB" sz="1200" b="0" i="0" u="none" strike="noStrike" kern="1200" baseline="0" dirty="0" err="1">
                <a:solidFill>
                  <a:schemeClr val="tx1"/>
                </a:solidFill>
                <a:latin typeface="+mn-lt"/>
                <a:ea typeface="+mn-ea"/>
                <a:cs typeface="+mn-cs"/>
              </a:rPr>
              <a:t>cisapride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domperidone</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Miscellaneous factors</a:t>
            </a:r>
          </a:p>
          <a:p>
            <a:r>
              <a:rPr lang="en-GB" sz="1200" b="0" i="0" u="none" strike="noStrike" kern="1200" baseline="0" dirty="0">
                <a:solidFill>
                  <a:schemeClr val="tx1"/>
                </a:solidFill>
                <a:latin typeface="+mn-lt"/>
                <a:ea typeface="+mn-ea"/>
                <a:cs typeface="+mn-cs"/>
              </a:rPr>
              <a:t>HIV infection</a:t>
            </a:r>
          </a:p>
          <a:p>
            <a:r>
              <a:rPr lang="en-GB" sz="1200" b="0" i="0" u="none" strike="noStrike" kern="1200" baseline="0" dirty="0">
                <a:solidFill>
                  <a:schemeClr val="tx1"/>
                </a:solidFill>
                <a:latin typeface="+mn-lt"/>
                <a:ea typeface="+mn-ea"/>
                <a:cs typeface="+mn-cs"/>
              </a:rPr>
              <a:t>Hypothermia</a:t>
            </a:r>
          </a:p>
          <a:p>
            <a:r>
              <a:rPr lang="en-US" sz="1200" b="0" i="0" u="none" strike="noStrike" kern="1200" baseline="0" dirty="0">
                <a:solidFill>
                  <a:schemeClr val="tx1"/>
                </a:solidFill>
                <a:latin typeface="+mn-lt"/>
                <a:ea typeface="+mn-ea"/>
                <a:cs typeface="+mn-cs"/>
              </a:rPr>
              <a:t>Connective tissue disorders with anti-Ro/</a:t>
            </a:r>
            <a:r>
              <a:rPr lang="en-US" sz="1200" b="0" i="0" u="none" strike="noStrike" kern="1200" baseline="0" dirty="0" err="1">
                <a:solidFill>
                  <a:schemeClr val="tx1"/>
                </a:solidFill>
                <a:latin typeface="+mn-lt"/>
                <a:ea typeface="+mn-ea"/>
                <a:cs typeface="+mn-cs"/>
              </a:rPr>
              <a:t>SSA</a:t>
            </a:r>
            <a:r>
              <a:rPr lang="en-US" sz="1200" b="0" i="0" u="none" strike="noStrike" kern="1200" baseline="0" dirty="0">
                <a:solidFill>
                  <a:schemeClr val="tx1"/>
                </a:solidFill>
                <a:latin typeface="+mn-lt"/>
                <a:ea typeface="+mn-ea"/>
                <a:cs typeface="+mn-cs"/>
              </a:rPr>
              <a:t> antibodies</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40</a:t>
            </a:fld>
            <a:endParaRPr lang="en-GB"/>
          </a:p>
        </p:txBody>
      </p:sp>
    </p:spTree>
    <p:extLst>
      <p:ext uri="{BB962C8B-B14F-4D97-AF65-F5344CB8AC3E}">
        <p14:creationId xmlns:p14="http://schemas.microsoft.com/office/powerpoint/2010/main" val="146779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a pragmatic, open-label, </a:t>
            </a:r>
            <a:r>
              <a:rPr lang="en-US" dirty="0" err="1">
                <a:hlinkClick r:id="rId3" tooltip="Learn more about Randomized Controlled Trial from ScienceDirect's AI-generated Topic Pages"/>
              </a:rPr>
              <a:t>randomised</a:t>
            </a:r>
            <a:r>
              <a:rPr lang="en-US" dirty="0">
                <a:hlinkClick r:id="rId3" tooltip="Learn more about Randomized Controlled Trial from ScienceDirect's AI-generated Topic Pages"/>
              </a:rPr>
              <a:t> controlled trial</a:t>
            </a:r>
            <a:endParaRPr lang="en-US" dirty="0"/>
          </a:p>
          <a:p>
            <a:r>
              <a:rPr lang="en-US" b="1" dirty="0"/>
              <a:t>Method</a:t>
            </a:r>
          </a:p>
          <a:p>
            <a:r>
              <a:rPr lang="en-US" dirty="0"/>
              <a:t>a pragmatic, open-label, </a:t>
            </a:r>
            <a:r>
              <a:rPr lang="en-US" dirty="0" err="1">
                <a:hlinkClick r:id="rId3" tooltip="Learn more about Randomized Controlled Trial from ScienceDirect's AI-generated Topic Pages"/>
              </a:rPr>
              <a:t>randomised</a:t>
            </a:r>
            <a:r>
              <a:rPr lang="en-US" dirty="0">
                <a:hlinkClick r:id="rId3" tooltip="Learn more about Randomized Controlled Trial from ScienceDirect's AI-generated Topic Pages"/>
              </a:rPr>
              <a:t> controlled trial</a:t>
            </a:r>
            <a:r>
              <a:rPr lang="en-US" dirty="0"/>
              <a:t> at a specialist UK </a:t>
            </a:r>
            <a:r>
              <a:rPr lang="en-US" dirty="0">
                <a:hlinkClick r:id="rId4" tooltip="Learn more about National Health Service from ScienceDirect's AI-generated Topic Pages"/>
              </a:rPr>
              <a:t>National Health Service</a:t>
            </a:r>
            <a:r>
              <a:rPr lang="en-US" dirty="0"/>
              <a:t> community addictions clinic in London, UK. Eligible patients were aged 18 years or older, met criteria for opioid or </a:t>
            </a:r>
            <a:r>
              <a:rPr lang="en-US" dirty="0">
                <a:hlinkClick r:id="rId5" tooltip="Learn more about Cocaine Dependence from ScienceDirect's AI-generated Topic Pages"/>
              </a:rPr>
              <a:t>cocaine dependence</a:t>
            </a:r>
            <a:r>
              <a:rPr lang="en-US" dirty="0"/>
              <a:t>, or both, in the past 12 months, and voluntarily sought continued oral maintenance opioid agonist therapy, which they had been prescribed for at least 6 weeks. All participants were treatment resistant (</a:t>
            </a:r>
            <a:r>
              <a:rPr lang="en-US" dirty="0" err="1"/>
              <a:t>ie</a:t>
            </a:r>
            <a:r>
              <a:rPr lang="en-US" dirty="0"/>
              <a:t>, had used illicit or non-prescribed opioids or cocaine on one or more days in the past 28 days at study screening, which was verified by positive urine drug screen). Participants were allocated (1:1) by a web-accessed </a:t>
            </a:r>
            <a:r>
              <a:rPr lang="en-US" dirty="0" err="1"/>
              <a:t>randomisation</a:t>
            </a:r>
            <a:r>
              <a:rPr lang="en-US" dirty="0"/>
              <a:t> sequence (stratified by opioid agonist medication, current cocaine use, and current rug use) to receive a </a:t>
            </a:r>
            <a:r>
              <a:rPr lang="en-US" dirty="0" err="1"/>
              <a:t>personalised</a:t>
            </a:r>
            <a:r>
              <a:rPr lang="en-US" dirty="0"/>
              <a:t> psychosocial intervention (comprising a flexible toolkit of psychological-change methods, including </a:t>
            </a:r>
            <a:r>
              <a:rPr lang="en-US" dirty="0">
                <a:hlinkClick r:id="rId6" tooltip="Learn more about Contingency Management from ScienceDirect's AI-generated Topic Pages"/>
              </a:rPr>
              <a:t>contingency management</a:t>
            </a:r>
            <a:r>
              <a:rPr lang="en-US" dirty="0"/>
              <a:t> to reinforce abstinence, recovery activities, and clinic attendance) in addition to treatment as usual, or treatment as usual only (control group). The primary outcome was treatment response at 18 weeks, which was defined as abstinence from illicit and non-prescribed opioids and cocaine in the past 28 days, as measured with treatment outcomes profiles and urine drug screening. </a:t>
            </a:r>
            <a:endParaRPr lang="en-US" b="1" dirty="0"/>
          </a:p>
          <a:p>
            <a:endParaRPr lang="en-US" b="1" dirty="0"/>
          </a:p>
          <a:p>
            <a:r>
              <a:rPr lang="en-US" b="1" dirty="0"/>
              <a:t>Findings</a:t>
            </a:r>
          </a:p>
          <a:p>
            <a:r>
              <a:rPr lang="en-US" dirty="0"/>
              <a:t>22 (16%) of 135 patients in the psychosocial intervention group had a treatment response, compared with nine (7%) of 135 in the control group (adjusted log odds 1·20 [95% CI 0·01–2·37]; p=0·048). The psychosocial intervention had a higher probability of being cost-effective than treatment as usual. </a:t>
            </a:r>
          </a:p>
          <a:p>
            <a:endParaRPr lang="en-US" dirty="0"/>
          </a:p>
        </p:txBody>
      </p:sp>
      <p:sp>
        <p:nvSpPr>
          <p:cNvPr id="4" name="Slide Number Placeholder 3"/>
          <p:cNvSpPr>
            <a:spLocks noGrp="1"/>
          </p:cNvSpPr>
          <p:nvPr>
            <p:ph type="sldNum" sz="quarter" idx="5"/>
          </p:nvPr>
        </p:nvSpPr>
        <p:spPr/>
        <p:txBody>
          <a:bodyPr/>
          <a:lstStyle/>
          <a:p>
            <a:fld id="{A4FE0E81-2B69-43B2-8012-9A0B98163168}" type="slidenum">
              <a:rPr lang="en-GB" smtClean="0"/>
              <a:t>41</a:t>
            </a:fld>
            <a:endParaRPr lang="en-GB"/>
          </a:p>
        </p:txBody>
      </p:sp>
    </p:spTree>
    <p:extLst>
      <p:ext uri="{BB962C8B-B14F-4D97-AF65-F5344CB8AC3E}">
        <p14:creationId xmlns:p14="http://schemas.microsoft.com/office/powerpoint/2010/main" val="34984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a:t>
            </a:fld>
            <a:endParaRPr lang="en-GB"/>
          </a:p>
        </p:txBody>
      </p:sp>
    </p:spTree>
    <p:extLst>
      <p:ext uri="{BB962C8B-B14F-4D97-AF65-F5344CB8AC3E}">
        <p14:creationId xmlns:p14="http://schemas.microsoft.com/office/powerpoint/2010/main" val="2260407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42</a:t>
            </a:fld>
            <a:endParaRPr lang="en-GB"/>
          </a:p>
        </p:txBody>
      </p:sp>
    </p:spTree>
    <p:extLst>
      <p:ext uri="{BB962C8B-B14F-4D97-AF65-F5344CB8AC3E}">
        <p14:creationId xmlns:p14="http://schemas.microsoft.com/office/powerpoint/2010/main" val="1000358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43</a:t>
            </a:fld>
            <a:endParaRPr lang="en-GB"/>
          </a:p>
        </p:txBody>
      </p:sp>
    </p:spTree>
    <p:extLst>
      <p:ext uri="{BB962C8B-B14F-4D97-AF65-F5344CB8AC3E}">
        <p14:creationId xmlns:p14="http://schemas.microsoft.com/office/powerpoint/2010/main" val="244020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44</a:t>
            </a:fld>
            <a:endParaRPr lang="en-GB"/>
          </a:p>
        </p:txBody>
      </p:sp>
    </p:spTree>
    <p:extLst>
      <p:ext uri="{BB962C8B-B14F-4D97-AF65-F5344CB8AC3E}">
        <p14:creationId xmlns:p14="http://schemas.microsoft.com/office/powerpoint/2010/main" val="811355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GBL</a:t>
            </a:r>
            <a:r>
              <a:rPr lang="en-US" dirty="0"/>
              <a:t> acts as a prodrug for γ-</a:t>
            </a:r>
            <a:r>
              <a:rPr lang="en-US" dirty="0" err="1"/>
              <a:t>hydroxybutyric</a:t>
            </a:r>
            <a:r>
              <a:rPr lang="en-US" dirty="0"/>
              <a:t> acid (</a:t>
            </a:r>
            <a:r>
              <a:rPr lang="en-US" dirty="0" err="1"/>
              <a:t>GHB</a:t>
            </a:r>
            <a:r>
              <a:rPr lang="en-US" dirty="0"/>
              <a:t>), </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45</a:t>
            </a:fld>
            <a:endParaRPr lang="en-GB"/>
          </a:p>
        </p:txBody>
      </p:sp>
    </p:spTree>
    <p:extLst>
      <p:ext uri="{BB962C8B-B14F-4D97-AF65-F5344CB8AC3E}">
        <p14:creationId xmlns:p14="http://schemas.microsoft.com/office/powerpoint/2010/main" val="110045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GBL</a:t>
            </a:r>
            <a:r>
              <a:rPr lang="en-US" dirty="0"/>
              <a:t> acts as a prodrug for </a:t>
            </a:r>
            <a:r>
              <a:rPr lang="en-US" dirty="0" err="1"/>
              <a:t>GHB</a:t>
            </a:r>
            <a:r>
              <a:rPr lang="en-US" dirty="0"/>
              <a:t>, </a:t>
            </a:r>
          </a:p>
        </p:txBody>
      </p:sp>
      <p:sp>
        <p:nvSpPr>
          <p:cNvPr id="4" name="Slide Number Placeholder 3"/>
          <p:cNvSpPr>
            <a:spLocks noGrp="1"/>
          </p:cNvSpPr>
          <p:nvPr>
            <p:ph type="sldNum" sz="quarter" idx="10"/>
          </p:nvPr>
        </p:nvSpPr>
        <p:spPr/>
        <p:txBody>
          <a:bodyPr/>
          <a:lstStyle/>
          <a:p>
            <a:fld id="{A4FE0E81-2B69-43B2-8012-9A0B98163168}" type="slidenum">
              <a:rPr lang="en-GB" smtClean="0"/>
              <a:t>46</a:t>
            </a:fld>
            <a:endParaRPr lang="en-GB"/>
          </a:p>
        </p:txBody>
      </p:sp>
    </p:spTree>
    <p:extLst>
      <p:ext uri="{BB962C8B-B14F-4D97-AF65-F5344CB8AC3E}">
        <p14:creationId xmlns:p14="http://schemas.microsoft.com/office/powerpoint/2010/main" val="752090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47</a:t>
            </a:fld>
            <a:endParaRPr lang="en-GB"/>
          </a:p>
        </p:txBody>
      </p:sp>
    </p:spTree>
    <p:extLst>
      <p:ext uri="{BB962C8B-B14F-4D97-AF65-F5344CB8AC3E}">
        <p14:creationId xmlns:p14="http://schemas.microsoft.com/office/powerpoint/2010/main" val="2734676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48</a:t>
            </a:fld>
            <a:endParaRPr lang="en-GB"/>
          </a:p>
        </p:txBody>
      </p:sp>
    </p:spTree>
    <p:extLst>
      <p:ext uri="{BB962C8B-B14F-4D97-AF65-F5344CB8AC3E}">
        <p14:creationId xmlns:p14="http://schemas.microsoft.com/office/powerpoint/2010/main" val="31678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49</a:t>
            </a:fld>
            <a:endParaRPr lang="en-GB"/>
          </a:p>
        </p:txBody>
      </p:sp>
    </p:spTree>
    <p:extLst>
      <p:ext uri="{BB962C8B-B14F-4D97-AF65-F5344CB8AC3E}">
        <p14:creationId xmlns:p14="http://schemas.microsoft.com/office/powerpoint/2010/main" val="272942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50</a:t>
            </a:fld>
            <a:endParaRPr lang="en-GB"/>
          </a:p>
        </p:txBody>
      </p:sp>
    </p:spTree>
    <p:extLst>
      <p:ext uri="{BB962C8B-B14F-4D97-AF65-F5344CB8AC3E}">
        <p14:creationId xmlns:p14="http://schemas.microsoft.com/office/powerpoint/2010/main" val="3502003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51</a:t>
            </a:fld>
            <a:endParaRPr lang="en-GB"/>
          </a:p>
        </p:txBody>
      </p:sp>
    </p:spTree>
    <p:extLst>
      <p:ext uri="{BB962C8B-B14F-4D97-AF65-F5344CB8AC3E}">
        <p14:creationId xmlns:p14="http://schemas.microsoft.com/office/powerpoint/2010/main" val="45836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5</a:t>
            </a:fld>
            <a:endParaRPr lang="en-GB"/>
          </a:p>
        </p:txBody>
      </p:sp>
    </p:spTree>
    <p:extLst>
      <p:ext uri="{BB962C8B-B14F-4D97-AF65-F5344CB8AC3E}">
        <p14:creationId xmlns:p14="http://schemas.microsoft.com/office/powerpoint/2010/main" val="1272327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FE0E81-2B69-43B2-8012-9A0B98163168}" type="slidenum">
              <a:rPr lang="en-GB" smtClean="0"/>
              <a:t>52</a:t>
            </a:fld>
            <a:endParaRPr lang="en-GB"/>
          </a:p>
        </p:txBody>
      </p:sp>
    </p:spTree>
    <p:extLst>
      <p:ext uri="{BB962C8B-B14F-4D97-AF65-F5344CB8AC3E}">
        <p14:creationId xmlns:p14="http://schemas.microsoft.com/office/powerpoint/2010/main" val="1288609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53</a:t>
            </a:fld>
            <a:endParaRPr lang="en-GB"/>
          </a:p>
        </p:txBody>
      </p:sp>
    </p:spTree>
    <p:extLst>
      <p:ext uri="{BB962C8B-B14F-4D97-AF65-F5344CB8AC3E}">
        <p14:creationId xmlns:p14="http://schemas.microsoft.com/office/powerpoint/2010/main" val="1702532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Suboxone</a:t>
            </a:r>
            <a:r>
              <a:rPr lang="en-GB" dirty="0"/>
              <a:t> comprises</a:t>
            </a:r>
            <a:r>
              <a:rPr lang="en-GB" baseline="0" dirty="0"/>
              <a:t> naloxone and buprenorphine </a:t>
            </a:r>
          </a:p>
          <a:p>
            <a:r>
              <a:rPr lang="en-US" dirty="0"/>
              <a:t>Naloxone is an antagonist at μ-opioid receptors. When administered orally or sublingually in usual doses to patients experiencing opioid withdrawal, naloxone exhibits little or no pharmacological effect because of its almost complete first pass metabolism. However</a:t>
            </a:r>
            <a:r>
              <a:rPr lang="en-US" i="1" dirty="0"/>
              <a:t>, </a:t>
            </a:r>
            <a:r>
              <a:rPr lang="en-US" dirty="0"/>
              <a:t>when administered intravenously to opioid-dependent persons, the presence of naloxone in </a:t>
            </a:r>
            <a:r>
              <a:rPr lang="en-US" dirty="0" err="1"/>
              <a:t>Suboxone</a:t>
            </a:r>
            <a:r>
              <a:rPr lang="en-US"/>
              <a:t> produces marked opioid antagonist effects and opioid withdrawal, thereby deterring intravenous abuse.</a:t>
            </a:r>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54</a:t>
            </a:fld>
            <a:endParaRPr lang="en-GB"/>
          </a:p>
        </p:txBody>
      </p:sp>
    </p:spTree>
    <p:extLst>
      <p:ext uri="{BB962C8B-B14F-4D97-AF65-F5344CB8AC3E}">
        <p14:creationId xmlns:p14="http://schemas.microsoft.com/office/powerpoint/2010/main" val="3098572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55</a:t>
            </a:fld>
            <a:endParaRPr lang="en-GB"/>
          </a:p>
        </p:txBody>
      </p:sp>
    </p:spTree>
    <p:extLst>
      <p:ext uri="{BB962C8B-B14F-4D97-AF65-F5344CB8AC3E}">
        <p14:creationId xmlns:p14="http://schemas.microsoft.com/office/powerpoint/2010/main" val="1412061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Codeine is </a:t>
            </a:r>
            <a:r>
              <a:rPr lang="en-US" dirty="0" err="1"/>
              <a:t>metabolised</a:t>
            </a:r>
            <a:r>
              <a:rPr lang="en-US" dirty="0"/>
              <a:t> by the liver enzyme CYP2D6 into morphine, its active metabolite. If a patient has a deficiency or is completely lacking this enzyme an adequate analgesic effect will not be obtained. Estimates indicate that up to 7% of the Caucasian population may have this deficiency. However, if the patient is an extensive or ultra-rapid </a:t>
            </a:r>
            <a:r>
              <a:rPr lang="en-US" dirty="0" err="1"/>
              <a:t>metaboliser</a:t>
            </a:r>
            <a:r>
              <a:rPr lang="en-US" dirty="0"/>
              <a:t> there is an increased risk of developing side effects of opioid toxicity even at commonly prescribed doses. These patients convert codeine into morphine rapidly resulting in higher than expected serum morphine levels. </a:t>
            </a:r>
          </a:p>
          <a:p>
            <a:r>
              <a:rPr lang="en-GB" dirty="0"/>
              <a:t>https://www.medicines.org.uk/emc/product/2375/smpc#PHARMACOLOGICAL_PROPS</a:t>
            </a:r>
          </a:p>
          <a:p>
            <a:endParaRPr lang="en-GB" dirty="0"/>
          </a:p>
        </p:txBody>
      </p:sp>
      <p:sp>
        <p:nvSpPr>
          <p:cNvPr id="4" name="Slide Number Placeholder 3"/>
          <p:cNvSpPr>
            <a:spLocks noGrp="1"/>
          </p:cNvSpPr>
          <p:nvPr>
            <p:ph type="sldNum" sz="quarter" idx="10"/>
          </p:nvPr>
        </p:nvSpPr>
        <p:spPr/>
        <p:txBody>
          <a:bodyPr/>
          <a:lstStyle/>
          <a:p>
            <a:fld id="{A4FE0E81-2B69-43B2-8012-9A0B98163168}" type="slidenum">
              <a:rPr lang="en-GB" smtClean="0"/>
              <a:t>56</a:t>
            </a:fld>
            <a:endParaRPr lang="en-GB"/>
          </a:p>
        </p:txBody>
      </p:sp>
    </p:spTree>
    <p:extLst>
      <p:ext uri="{BB962C8B-B14F-4D97-AF65-F5344CB8AC3E}">
        <p14:creationId xmlns:p14="http://schemas.microsoft.com/office/powerpoint/2010/main" val="36849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The number of adults aged 16 to 59 who had taken drugs in the last month has decreased over the lifetime of the survey. The 2018/19 </a:t>
            </a:r>
            <a:r>
              <a:rPr lang="en-US" sz="1200" b="0" i="0" u="none" strike="noStrike" kern="1200" baseline="0" dirty="0" err="1">
                <a:solidFill>
                  <a:schemeClr val="tx1"/>
                </a:solidFill>
                <a:latin typeface="+mn-lt"/>
                <a:ea typeface="+mn-ea"/>
                <a:cs typeface="+mn-cs"/>
              </a:rPr>
              <a:t>CSEW</a:t>
            </a:r>
            <a:r>
              <a:rPr lang="en-US" sz="1200" b="0" i="0" u="none" strike="noStrike" kern="1200" baseline="0" dirty="0">
                <a:solidFill>
                  <a:schemeClr val="tx1"/>
                </a:solidFill>
                <a:latin typeface="+mn-lt"/>
                <a:ea typeface="+mn-ea"/>
                <a:cs typeface="+mn-cs"/>
              </a:rPr>
              <a:t> showed the following trends in last month drug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Around 1 in 20 adults (5.0%) aged 16 to 59 said they had taken a drug in the last month, equating to around 1.7 million people. Since the series began there has been a general decline in last month drug use among this age group (6.7% in 1996), although the latest estimate was higher compared with last year (2017/18, 4.3%)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among young adults aged 16 to 24 followed a similar trend, although the estimate of drug use in the last month in the 2018/19 </a:t>
            </a:r>
            <a:r>
              <a:rPr lang="en-US" sz="1200" b="0" i="0" u="none" strike="noStrike" kern="1200" baseline="0" dirty="0" err="1">
                <a:solidFill>
                  <a:schemeClr val="tx1"/>
                </a:solidFill>
                <a:latin typeface="+mn-lt"/>
                <a:ea typeface="+mn-ea"/>
                <a:cs typeface="+mn-cs"/>
              </a:rPr>
              <a:t>CSEW</a:t>
            </a:r>
            <a:r>
              <a:rPr lang="en-US" sz="1200" b="0" i="0" u="none" strike="noStrike" kern="1200" baseline="0" dirty="0">
                <a:solidFill>
                  <a:schemeClr val="tx1"/>
                </a:solidFill>
                <a:latin typeface="+mn-lt"/>
                <a:ea typeface="+mn-ea"/>
                <a:cs typeface="+mn-cs"/>
              </a:rPr>
              <a:t> was more than double that of the wider age group (11.4%), which equates to around 724,000 young people having taken a drug in the month prior to interview. There was a decline in the proportion of last month users from the peak in 1998 (20.8%) to 8.9 per cent in 2016/17. Since the 2016/17 survey there have been small but non-significant increases, in the proportion who used a drug in the last month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Two-thirds (or 2,917) of drug-related deaths were related to drug misuse, accounting for 50.9 deaths per million people in 2018</a:t>
            </a:r>
          </a:p>
          <a:p>
            <a:r>
              <a:rPr lang="en-US" dirty="0">
                <a:effectLst/>
              </a:rPr>
              <a:t>The number of deaths registered from drug use in 2018 was the highest since our records began in 1993. We have also seen the biggest year-on-year percentage increase". </a:t>
            </a:r>
          </a:p>
          <a:p>
            <a:r>
              <a:rPr lang="en-US" dirty="0">
                <a:effectLst/>
              </a:rPr>
              <a:t>Between 2017 and 2018, there were increases in the number of deaths involving a wide range of substances, though opiates, such as heroin and morphine, continued to be the most frequently mentioned type of drug. </a:t>
            </a:r>
            <a:endParaRPr lang="en-GB" dirty="0"/>
          </a:p>
        </p:txBody>
      </p:sp>
      <p:sp>
        <p:nvSpPr>
          <p:cNvPr id="4" name="Slide Number Placeholder 3"/>
          <p:cNvSpPr>
            <a:spLocks noGrp="1"/>
          </p:cNvSpPr>
          <p:nvPr>
            <p:ph type="sldNum" sz="quarter" idx="5"/>
          </p:nvPr>
        </p:nvSpPr>
        <p:spPr/>
        <p:txBody>
          <a:bodyPr/>
          <a:lstStyle/>
          <a:p>
            <a:fld id="{2C6DF7E4-272F-4888-A3AC-FB3E66D5652C}" type="slidenum">
              <a:rPr lang="en-GB" smtClean="0"/>
              <a:t>7</a:t>
            </a:fld>
            <a:endParaRPr lang="en-GB"/>
          </a:p>
        </p:txBody>
      </p:sp>
    </p:spTree>
    <p:extLst>
      <p:ext uri="{BB962C8B-B14F-4D97-AF65-F5344CB8AC3E}">
        <p14:creationId xmlns:p14="http://schemas.microsoft.com/office/powerpoint/2010/main" val="15652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Deaths registered between 1993 to 2018</a:t>
            </a:r>
          </a:p>
          <a:p>
            <a:r>
              <a:rPr lang="en-US" dirty="0">
                <a:effectLst/>
              </a:rPr>
              <a:t>Deaths involving cocaine doubled between 2015 and 2018 to their highest ever level, while the numbers involving new psychoactive substances (NPS) returned to their previous levels after halving in 2017</a:t>
            </a:r>
            <a:endParaRPr lang="en-GB" dirty="0"/>
          </a:p>
        </p:txBody>
      </p:sp>
      <p:sp>
        <p:nvSpPr>
          <p:cNvPr id="4" name="Slide Number Placeholder 3"/>
          <p:cNvSpPr>
            <a:spLocks noGrp="1"/>
          </p:cNvSpPr>
          <p:nvPr>
            <p:ph type="sldNum" sz="quarter" idx="5"/>
          </p:nvPr>
        </p:nvSpPr>
        <p:spPr/>
        <p:txBody>
          <a:bodyPr/>
          <a:lstStyle/>
          <a:p>
            <a:fld id="{2C6DF7E4-272F-4888-A3AC-FB3E66D5652C}" type="slidenum">
              <a:rPr lang="en-GB" smtClean="0"/>
              <a:t>8</a:t>
            </a:fld>
            <a:endParaRPr lang="en-GB"/>
          </a:p>
        </p:txBody>
      </p:sp>
    </p:spTree>
    <p:extLst>
      <p:ext uri="{BB962C8B-B14F-4D97-AF65-F5344CB8AC3E}">
        <p14:creationId xmlns:p14="http://schemas.microsoft.com/office/powerpoint/2010/main" val="137915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Deaths registered between 1993 to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Concern in particular about Quetiapine </a:t>
            </a:r>
          </a:p>
          <a:p>
            <a:r>
              <a:rPr lang="en-GB" dirty="0"/>
              <a:t>Out of the 2593 drug misuse deaths (2017 report)</a:t>
            </a:r>
          </a:p>
          <a:p>
            <a:pPr lvl="1"/>
            <a:r>
              <a:rPr lang="en-GB" dirty="0"/>
              <a:t>benzodiazepines  were mentioned on 406 death certificates</a:t>
            </a:r>
          </a:p>
          <a:p>
            <a:pPr lvl="1"/>
            <a:r>
              <a:rPr lang="en-GB" dirty="0"/>
              <a:t>antidepressants were mentioned on  460  death certificates </a:t>
            </a:r>
          </a:p>
          <a:p>
            <a:pPr lvl="1"/>
            <a:r>
              <a:rPr lang="en-GB" dirty="0"/>
              <a:t>antipsychotics were mentioned on 114  death certificates</a:t>
            </a:r>
          </a:p>
          <a:p>
            <a:endParaRPr lang="en-GB" dirty="0"/>
          </a:p>
        </p:txBody>
      </p:sp>
      <p:sp>
        <p:nvSpPr>
          <p:cNvPr id="4" name="Slide Number Placeholder 3"/>
          <p:cNvSpPr>
            <a:spLocks noGrp="1"/>
          </p:cNvSpPr>
          <p:nvPr>
            <p:ph type="sldNum" sz="quarter" idx="5"/>
          </p:nvPr>
        </p:nvSpPr>
        <p:spPr/>
        <p:txBody>
          <a:bodyPr/>
          <a:lstStyle/>
          <a:p>
            <a:fld id="{2C6DF7E4-272F-4888-A3AC-FB3E66D5652C}" type="slidenum">
              <a:rPr lang="en-GB" smtClean="0"/>
              <a:t>9</a:t>
            </a:fld>
            <a:endParaRPr lang="en-GB"/>
          </a:p>
        </p:txBody>
      </p:sp>
    </p:spTree>
    <p:extLst>
      <p:ext uri="{BB962C8B-B14F-4D97-AF65-F5344CB8AC3E}">
        <p14:creationId xmlns:p14="http://schemas.microsoft.com/office/powerpoint/2010/main" val="298686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882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72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13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07869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65201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411841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8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1D8BD707-D9CF-40AE-B4C6-C98DA3205C09}" type="datetimeFigureOut">
              <a:rPr lang="en-US" smtClean="0"/>
              <a:pPr/>
              <a:t>7/8/2020</a:t>
            </a:fld>
            <a:endParaRPr lang="en-US"/>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150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1D8BD707-D9CF-40AE-B4C6-C98DA3205C09}" type="datetimeFigureOut">
              <a:rPr lang="en-US" smtClean="0"/>
              <a:pPr/>
              <a:t>7/8/2020</a:t>
            </a:fld>
            <a:endParaRPr lang="en-US"/>
          </a:p>
        </p:txBody>
      </p:sp>
      <p:sp>
        <p:nvSpPr>
          <p:cNvPr id="6"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p>
        </p:txBody>
      </p:sp>
      <p:sp>
        <p:nvSpPr>
          <p:cNvPr id="7"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7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1D8BD707-D9CF-40AE-B4C6-C98DA3205C09}" type="datetimeFigureOut">
              <a:rPr lang="en-US" smtClean="0"/>
              <a:pPr/>
              <a:t>7/8/2020</a:t>
            </a:fld>
            <a:endParaRPr lang="en-US"/>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7027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1D8BD707-D9CF-40AE-B4C6-C98DA3205C09}" type="datetimeFigureOut">
              <a:rPr lang="en-US" smtClean="0"/>
              <a:pPr/>
              <a:t>7/8/2020</a:t>
            </a:fld>
            <a:endParaRPr lang="en-US"/>
          </a:p>
        </p:txBody>
      </p:sp>
      <p:sp>
        <p:nvSpPr>
          <p:cNvPr id="3"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p>
        </p:txBody>
      </p:sp>
      <p:sp>
        <p:nvSpPr>
          <p:cNvPr id="4"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710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8375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time-limiting-opioid-substitution-therap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7970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384175" y="990600"/>
            <a:ext cx="8142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t>Substance Misuse Module                                                                                         </a:t>
            </a:r>
            <a:r>
              <a:rPr lang="en-GB" altLang="en-US" sz="3600" dirty="0"/>
              <a:t>	</a:t>
            </a:r>
          </a:p>
          <a:p>
            <a:r>
              <a:rPr lang="en-GB" altLang="en-US" sz="3600" dirty="0">
                <a:solidFill>
                  <a:srgbClr val="000000"/>
                </a:solidFill>
              </a:rPr>
              <a:t>	</a:t>
            </a:r>
          </a:p>
        </p:txBody>
      </p:sp>
      <p:sp>
        <p:nvSpPr>
          <p:cNvPr id="7173" name="TextBox 1"/>
          <p:cNvSpPr txBox="1">
            <a:spLocks noChangeArrowheads="1"/>
          </p:cNvSpPr>
          <p:nvPr/>
        </p:nvSpPr>
        <p:spPr bwMode="auto">
          <a:xfrm>
            <a:off x="725488" y="3121025"/>
            <a:ext cx="7613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b="1" dirty="0"/>
              <a:t>Diagnosis and Treatment of People with Drug Misuse</a:t>
            </a:r>
            <a:r>
              <a:rPr lang="en-US" dirty="0"/>
              <a:t>	</a:t>
            </a:r>
          </a:p>
          <a:p>
            <a:pPr algn="ctr" eaLnBrk="1" hangingPunct="1"/>
            <a:endParaRPr lang="en-US" altLang="en-US" b="1" dirty="0">
              <a:solidFill>
                <a:srgbClr val="A00054"/>
              </a:solidFill>
            </a:endParaRPr>
          </a:p>
          <a:p>
            <a:pPr algn="ctr" eaLnBrk="1" hangingPunct="1"/>
            <a:endParaRPr lang="en-US" altLang="en-US" b="1" dirty="0">
              <a:solidFill>
                <a:srgbClr val="A00054"/>
              </a:solidFill>
            </a:endParaRPr>
          </a:p>
        </p:txBody>
      </p:sp>
    </p:spTree>
    <p:extLst>
      <p:ext uri="{BB962C8B-B14F-4D97-AF65-F5344CB8AC3E}">
        <p14:creationId xmlns:p14="http://schemas.microsoft.com/office/powerpoint/2010/main" val="368363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a:t>SMR</a:t>
            </a:r>
            <a:r>
              <a:rPr lang="en-GB" dirty="0"/>
              <a:t> in people with opioid dependence in NSW 1985–2006</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62896555"/>
              </p:ext>
            </p:extLst>
          </p:nvPr>
        </p:nvGraphicFramePr>
        <p:xfrm>
          <a:off x="0" y="0"/>
          <a:ext cx="0" cy="0"/>
        </p:xfrm>
        <a:graphic>
          <a:graphicData uri="http://schemas.openxmlformats.org/drawingml/2006/table">
            <a:tbl>
              <a:tblPr firstRow="1" bandRow="1">
                <a:tableStyleId>{5C22544A-7EE6-4342-B048-85BDC9FD1C3A}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tblGrid>
              <a:tr h="370840">
                <a:tc>
                  <a:txBody>
                    <a:bodyPr/>
                    <a:lstStyle/>
                    <a:p>
                      <a:r>
                        <a:rPr lang="en-GB" sz="2800" dirty="0"/>
                        <a:t>Causes</a:t>
                      </a:r>
                      <a:r>
                        <a:rPr lang="en-GB" sz="2800" baseline="0" dirty="0"/>
                        <a:t> of death</a:t>
                      </a:r>
                      <a:endParaRPr lang="en-GB" sz="2800" dirty="0"/>
                    </a:p>
                  </a:txBody>
                  <a:tcPr marL="0" marR="0"/>
                </a:tc>
                <a:tc>
                  <a:txBody>
                    <a:bodyPr/>
                    <a:lstStyle/>
                    <a:p>
                      <a:r>
                        <a:rPr lang="en-GB" sz="2800" dirty="0" err="1"/>
                        <a:t>SMR</a:t>
                      </a:r>
                      <a:endParaRPr lang="en-GB" sz="2800" dirty="0"/>
                    </a:p>
                  </a:txBody>
                  <a:tcPr marL="0" marR="0"/>
                </a:tc>
                <a:tc>
                  <a:txBody>
                    <a:bodyPr/>
                    <a:lstStyle/>
                    <a:p>
                      <a:r>
                        <a:rPr lang="en-GB" sz="2800" dirty="0"/>
                        <a:t>CI</a:t>
                      </a:r>
                    </a:p>
                  </a:txBody>
                  <a:tcPr marL="0" marR="0"/>
                </a:tc>
                <a:extLst>
                  <a:ext uri="{0D108BD9-81ED-4DB2-BD59-A6C34878D82A}">
                    <a16:rowId xmlns:a16="http://schemas.microsoft.com/office/drawing/2014/main" val="10000"/>
                  </a:ext>
                </a:extLst>
              </a:tr>
              <a:tr h="370840">
                <a:tc>
                  <a:txBody>
                    <a:bodyPr/>
                    <a:lstStyle/>
                    <a:p>
                      <a:pPr algn="l" fontAlgn="b"/>
                      <a:r>
                        <a:rPr lang="en-GB" sz="2800" b="0" i="0" u="none" strike="noStrike" dirty="0">
                          <a:solidFill>
                            <a:srgbClr val="000000"/>
                          </a:solidFill>
                          <a:effectLst/>
                          <a:latin typeface="Calibri"/>
                        </a:rPr>
                        <a:t>Total mortality</a:t>
                      </a:r>
                    </a:p>
                  </a:txBody>
                  <a:tcPr marL="0" marR="0" marT="9525" marB="0" anchor="b"/>
                </a:tc>
                <a:tc>
                  <a:txBody>
                    <a:bodyPr/>
                    <a:lstStyle/>
                    <a:p>
                      <a:pPr algn="l" fontAlgn="b"/>
                      <a:r>
                        <a:rPr lang="en-GB" sz="2800" b="0" i="0" u="none" strike="noStrike" dirty="0">
                          <a:solidFill>
                            <a:srgbClr val="000000"/>
                          </a:solidFill>
                          <a:effectLst/>
                          <a:latin typeface="Calibri"/>
                        </a:rPr>
                        <a:t>6.5</a:t>
                      </a:r>
                    </a:p>
                  </a:txBody>
                  <a:tcPr marL="0" marR="0" marT="9525" marB="0" anchor="b"/>
                </a:tc>
                <a:tc>
                  <a:txBody>
                    <a:bodyPr/>
                    <a:lstStyle/>
                    <a:p>
                      <a:pPr algn="l" fontAlgn="b"/>
                      <a:r>
                        <a:rPr lang="en-GB" sz="2800" b="0" i="0" u="none" strike="noStrike" dirty="0">
                          <a:solidFill>
                            <a:srgbClr val="000000"/>
                          </a:solidFill>
                          <a:effectLst/>
                          <a:latin typeface="Calibri"/>
                        </a:rPr>
                        <a:t>(6.3–6.7)</a:t>
                      </a:r>
                    </a:p>
                  </a:txBody>
                  <a:tcPr marL="0" marR="0" marT="9525" marB="0" anchor="b"/>
                </a:tc>
                <a:extLst>
                  <a:ext uri="{0D108BD9-81ED-4DB2-BD59-A6C34878D82A}">
                    <a16:rowId xmlns:a16="http://schemas.microsoft.com/office/drawing/2014/main" val="10001"/>
                  </a:ext>
                </a:extLst>
              </a:tr>
              <a:tr h="370840">
                <a:tc>
                  <a:txBody>
                    <a:bodyPr/>
                    <a:lstStyle/>
                    <a:p>
                      <a:pPr algn="l" fontAlgn="b"/>
                      <a:r>
                        <a:rPr lang="en-GB" sz="2800" b="0" i="0" u="none" strike="noStrike" dirty="0">
                          <a:solidFill>
                            <a:srgbClr val="000000"/>
                          </a:solidFill>
                          <a:effectLst/>
                          <a:latin typeface="Calibri"/>
                        </a:rPr>
                        <a:t>All drug-related</a:t>
                      </a:r>
                    </a:p>
                  </a:txBody>
                  <a:tcPr marL="0" marR="0" marT="9525" marB="0" anchor="b"/>
                </a:tc>
                <a:tc>
                  <a:txBody>
                    <a:bodyPr/>
                    <a:lstStyle/>
                    <a:p>
                      <a:pPr algn="l" fontAlgn="b"/>
                      <a:r>
                        <a:rPr lang="en-GB" sz="2800" b="0" i="0" u="none" strike="noStrike" dirty="0">
                          <a:solidFill>
                            <a:srgbClr val="000000"/>
                          </a:solidFill>
                          <a:effectLst/>
                          <a:latin typeface="Calibri"/>
                        </a:rPr>
                        <a:t>35</a:t>
                      </a:r>
                    </a:p>
                  </a:txBody>
                  <a:tcPr marL="0" marR="0" marT="9525" marB="0" anchor="b"/>
                </a:tc>
                <a:tc>
                  <a:txBody>
                    <a:bodyPr/>
                    <a:lstStyle/>
                    <a:p>
                      <a:pPr algn="l" fontAlgn="b"/>
                      <a:r>
                        <a:rPr lang="en-GB" sz="2800" b="0" i="0" u="none" strike="noStrike" dirty="0">
                          <a:solidFill>
                            <a:srgbClr val="000000"/>
                          </a:solidFill>
                          <a:effectLst/>
                          <a:latin typeface="Calibri"/>
                        </a:rPr>
                        <a:t>(33.4–36.6)</a:t>
                      </a:r>
                    </a:p>
                  </a:txBody>
                  <a:tcPr marL="0" marR="0" marT="9525" marB="0" anchor="b"/>
                </a:tc>
                <a:extLst>
                  <a:ext uri="{0D108BD9-81ED-4DB2-BD59-A6C34878D82A}">
                    <a16:rowId xmlns:a16="http://schemas.microsoft.com/office/drawing/2014/main" val="10002"/>
                  </a:ext>
                </a:extLst>
              </a:tr>
              <a:tr h="370840">
                <a:tc>
                  <a:txBody>
                    <a:bodyPr/>
                    <a:lstStyle/>
                    <a:p>
                      <a:pPr algn="l" fontAlgn="b"/>
                      <a:r>
                        <a:rPr lang="en-GB" sz="2800" b="0" i="0" u="none" strike="noStrike" dirty="0">
                          <a:solidFill>
                            <a:srgbClr val="000000"/>
                          </a:solidFill>
                          <a:effectLst/>
                          <a:latin typeface="Calibri"/>
                        </a:rPr>
                        <a:t>Accidental drug-related</a:t>
                      </a:r>
                    </a:p>
                  </a:txBody>
                  <a:tcPr marL="0" marR="0" marT="9525" marB="0" anchor="b"/>
                </a:tc>
                <a:tc>
                  <a:txBody>
                    <a:bodyPr/>
                    <a:lstStyle/>
                    <a:p>
                      <a:pPr algn="l" fontAlgn="b"/>
                      <a:r>
                        <a:rPr lang="en-GB" sz="2800" b="0" i="0" u="none" strike="noStrike" dirty="0">
                          <a:solidFill>
                            <a:srgbClr val="000000"/>
                          </a:solidFill>
                          <a:effectLst/>
                          <a:latin typeface="Calibri"/>
                        </a:rPr>
                        <a:t>39.9</a:t>
                      </a:r>
                    </a:p>
                  </a:txBody>
                  <a:tcPr marL="0" marR="0" marT="9525" marB="0" anchor="b"/>
                </a:tc>
                <a:tc>
                  <a:txBody>
                    <a:bodyPr/>
                    <a:lstStyle/>
                    <a:p>
                      <a:pPr algn="l" fontAlgn="b"/>
                      <a:r>
                        <a:rPr lang="en-GB" sz="2800" b="0" i="0" u="none" strike="noStrike" dirty="0">
                          <a:solidFill>
                            <a:srgbClr val="000000"/>
                          </a:solidFill>
                          <a:effectLst/>
                          <a:latin typeface="Calibri"/>
                        </a:rPr>
                        <a:t>(38.0–41.8)</a:t>
                      </a:r>
                    </a:p>
                  </a:txBody>
                  <a:tcPr marL="0" marR="0" marT="9525" marB="0" anchor="b"/>
                </a:tc>
                <a:extLst>
                  <a:ext uri="{0D108BD9-81ED-4DB2-BD59-A6C34878D82A}">
                    <a16:rowId xmlns:a16="http://schemas.microsoft.com/office/drawing/2014/main" val="10003"/>
                  </a:ext>
                </a:extLst>
              </a:tr>
              <a:tr h="370840">
                <a:tc>
                  <a:txBody>
                    <a:bodyPr/>
                    <a:lstStyle/>
                    <a:p>
                      <a:pPr algn="l" fontAlgn="b"/>
                      <a:r>
                        <a:rPr lang="en-GB" sz="2800" b="0" i="0" u="none" strike="noStrike" dirty="0">
                          <a:solidFill>
                            <a:srgbClr val="000000"/>
                          </a:solidFill>
                          <a:effectLst/>
                          <a:latin typeface="Calibri"/>
                        </a:rPr>
                        <a:t>Accidental opioid-related</a:t>
                      </a:r>
                    </a:p>
                  </a:txBody>
                  <a:tcPr marL="0" marR="0" marT="9525" marB="0" anchor="b"/>
                </a:tc>
                <a:tc>
                  <a:txBody>
                    <a:bodyPr/>
                    <a:lstStyle/>
                    <a:p>
                      <a:pPr algn="l" fontAlgn="b"/>
                      <a:r>
                        <a:rPr lang="en-GB" sz="2800" b="0" i="0" u="none" strike="noStrike" dirty="0">
                          <a:solidFill>
                            <a:srgbClr val="000000"/>
                          </a:solidFill>
                          <a:effectLst/>
                          <a:latin typeface="Calibri"/>
                        </a:rPr>
                        <a:t>42.8</a:t>
                      </a:r>
                    </a:p>
                  </a:txBody>
                  <a:tcPr marL="0" marR="0" marT="9525" marB="0" anchor="b"/>
                </a:tc>
                <a:tc>
                  <a:txBody>
                    <a:bodyPr/>
                    <a:lstStyle/>
                    <a:p>
                      <a:pPr algn="l" fontAlgn="b"/>
                      <a:r>
                        <a:rPr lang="en-GB" sz="2800" b="0" i="0" u="none" strike="noStrike" dirty="0">
                          <a:solidFill>
                            <a:srgbClr val="000000"/>
                          </a:solidFill>
                          <a:effectLst/>
                          <a:latin typeface="Calibri"/>
                        </a:rPr>
                        <a:t>(40.7–45.0)</a:t>
                      </a:r>
                    </a:p>
                  </a:txBody>
                  <a:tcPr marL="0" marR="0" marT="9525" marB="0" anchor="b"/>
                </a:tc>
                <a:extLst>
                  <a:ext uri="{0D108BD9-81ED-4DB2-BD59-A6C34878D82A}">
                    <a16:rowId xmlns:a16="http://schemas.microsoft.com/office/drawing/2014/main" val="10004"/>
                  </a:ext>
                </a:extLst>
              </a:tr>
              <a:tr h="370840">
                <a:tc>
                  <a:txBody>
                    <a:bodyPr/>
                    <a:lstStyle/>
                    <a:p>
                      <a:pPr algn="l" fontAlgn="b"/>
                      <a:r>
                        <a:rPr lang="en-GB" sz="2800" b="0" i="0" u="none" strike="noStrike" dirty="0">
                          <a:solidFill>
                            <a:srgbClr val="000000"/>
                          </a:solidFill>
                          <a:effectLst/>
                          <a:latin typeface="Calibri"/>
                        </a:rPr>
                        <a:t>Accidental other drug-related</a:t>
                      </a:r>
                    </a:p>
                  </a:txBody>
                  <a:tcPr marL="0" marR="0" marT="9525" marB="0" anchor="b"/>
                </a:tc>
                <a:tc>
                  <a:txBody>
                    <a:bodyPr/>
                    <a:lstStyle/>
                    <a:p>
                      <a:pPr algn="l" fontAlgn="b"/>
                      <a:r>
                        <a:rPr lang="en-GB" sz="2800" b="0" i="0" u="none" strike="noStrike">
                          <a:solidFill>
                            <a:srgbClr val="000000"/>
                          </a:solidFill>
                          <a:effectLst/>
                          <a:latin typeface="Calibri"/>
                        </a:rPr>
                        <a:t>24.1</a:t>
                      </a:r>
                    </a:p>
                  </a:txBody>
                  <a:tcPr marL="0" marR="0" marT="9525" marB="0" anchor="b"/>
                </a:tc>
                <a:tc>
                  <a:txBody>
                    <a:bodyPr/>
                    <a:lstStyle/>
                    <a:p>
                      <a:pPr algn="l" fontAlgn="b"/>
                      <a:r>
                        <a:rPr lang="en-GB" sz="2800" b="0" i="0" u="none" strike="noStrike" dirty="0">
                          <a:solidFill>
                            <a:srgbClr val="000000"/>
                          </a:solidFill>
                          <a:effectLst/>
                          <a:latin typeface="Calibri"/>
                        </a:rPr>
                        <a:t>(20.6–28.1)</a:t>
                      </a:r>
                    </a:p>
                  </a:txBody>
                  <a:tcPr marL="0" marR="0" marT="9525" marB="0" anchor="b"/>
                </a:tc>
                <a:extLst>
                  <a:ext uri="{0D108BD9-81ED-4DB2-BD59-A6C34878D82A}">
                    <a16:rowId xmlns:a16="http://schemas.microsoft.com/office/drawing/2014/main" val="10005"/>
                  </a:ext>
                </a:extLst>
              </a:tr>
              <a:tr h="370840">
                <a:tc>
                  <a:txBody>
                    <a:bodyPr/>
                    <a:lstStyle/>
                    <a:p>
                      <a:pPr algn="l" fontAlgn="b"/>
                      <a:r>
                        <a:rPr lang="en-GB" sz="2800" b="0" i="0" u="none" strike="noStrike" dirty="0">
                          <a:solidFill>
                            <a:srgbClr val="000000"/>
                          </a:solidFill>
                          <a:effectLst/>
                          <a:latin typeface="Calibri"/>
                        </a:rPr>
                        <a:t>Unintentional injuries</a:t>
                      </a:r>
                    </a:p>
                  </a:txBody>
                  <a:tcPr marL="0" marR="0" marT="9525" marB="0" anchor="b"/>
                </a:tc>
                <a:tc>
                  <a:txBody>
                    <a:bodyPr/>
                    <a:lstStyle/>
                    <a:p>
                      <a:pPr algn="l" fontAlgn="b"/>
                      <a:r>
                        <a:rPr lang="en-GB" sz="2800" b="0" i="0" u="none" strike="noStrike">
                          <a:solidFill>
                            <a:srgbClr val="000000"/>
                          </a:solidFill>
                          <a:effectLst/>
                          <a:latin typeface="Calibri"/>
                        </a:rPr>
                        <a:t>9.6</a:t>
                      </a:r>
                    </a:p>
                  </a:txBody>
                  <a:tcPr marL="0" marR="0" marT="9525" marB="0" anchor="b"/>
                </a:tc>
                <a:tc>
                  <a:txBody>
                    <a:bodyPr/>
                    <a:lstStyle/>
                    <a:p>
                      <a:pPr algn="l" fontAlgn="b"/>
                      <a:r>
                        <a:rPr lang="en-GB" sz="2800" b="0" i="0" u="none" strike="noStrike" dirty="0">
                          <a:solidFill>
                            <a:srgbClr val="000000"/>
                          </a:solidFill>
                          <a:effectLst/>
                          <a:latin typeface="Calibri"/>
                        </a:rPr>
                        <a:t>(9.0–10.2)</a:t>
                      </a:r>
                    </a:p>
                  </a:txBody>
                  <a:tcPr marL="0" marR="0" marT="9525" marB="0" anchor="b"/>
                </a:tc>
                <a:extLst>
                  <a:ext uri="{0D108BD9-81ED-4DB2-BD59-A6C34878D82A}">
                    <a16:rowId xmlns:a16="http://schemas.microsoft.com/office/drawing/2014/main" val="10006"/>
                  </a:ext>
                </a:extLst>
              </a:tr>
              <a:tr h="370840">
                <a:tc>
                  <a:txBody>
                    <a:bodyPr/>
                    <a:lstStyle/>
                    <a:p>
                      <a:pPr algn="l" fontAlgn="b"/>
                      <a:r>
                        <a:rPr lang="en-GB" sz="2800" b="0" i="0" u="none" strike="noStrike" dirty="0">
                          <a:solidFill>
                            <a:srgbClr val="000000"/>
                          </a:solidFill>
                          <a:effectLst/>
                          <a:latin typeface="Calibri"/>
                        </a:rPr>
                        <a:t>Motor vehicle accidents</a:t>
                      </a:r>
                    </a:p>
                  </a:txBody>
                  <a:tcPr marL="0" marR="0" marT="9525" marB="0" anchor="b"/>
                </a:tc>
                <a:tc>
                  <a:txBody>
                    <a:bodyPr/>
                    <a:lstStyle/>
                    <a:p>
                      <a:pPr algn="l" fontAlgn="b"/>
                      <a:r>
                        <a:rPr lang="en-GB" sz="2800" b="0" i="0" u="none" strike="noStrike">
                          <a:solidFill>
                            <a:srgbClr val="000000"/>
                          </a:solidFill>
                          <a:effectLst/>
                          <a:latin typeface="Calibri"/>
                        </a:rPr>
                        <a:t>3.2</a:t>
                      </a:r>
                    </a:p>
                  </a:txBody>
                  <a:tcPr marL="0" marR="0" marT="9525" marB="0" anchor="b"/>
                </a:tc>
                <a:tc>
                  <a:txBody>
                    <a:bodyPr/>
                    <a:lstStyle/>
                    <a:p>
                      <a:pPr algn="l" fontAlgn="b"/>
                      <a:r>
                        <a:rPr lang="en-GB" sz="2800" b="0" i="0" u="none" strike="noStrike" dirty="0">
                          <a:solidFill>
                            <a:srgbClr val="000000"/>
                          </a:solidFill>
                          <a:effectLst/>
                          <a:latin typeface="Calibri"/>
                        </a:rPr>
                        <a:t>(2.7–3.7)</a:t>
                      </a:r>
                    </a:p>
                  </a:txBody>
                  <a:tcPr marL="0" marR="0" marT="9525" marB="0" anchor="b"/>
                </a:tc>
                <a:extLst>
                  <a:ext uri="{0D108BD9-81ED-4DB2-BD59-A6C34878D82A}">
                    <a16:rowId xmlns:a16="http://schemas.microsoft.com/office/drawing/2014/main" val="10007"/>
                  </a:ext>
                </a:extLst>
              </a:tr>
              <a:tr h="370840">
                <a:tc>
                  <a:txBody>
                    <a:bodyPr/>
                    <a:lstStyle/>
                    <a:p>
                      <a:pPr algn="l" fontAlgn="b"/>
                      <a:r>
                        <a:rPr lang="en-GB" sz="2800" b="0" i="0" u="none" strike="noStrike" dirty="0">
                          <a:solidFill>
                            <a:srgbClr val="000000"/>
                          </a:solidFill>
                          <a:effectLst/>
                          <a:latin typeface="Calibri"/>
                        </a:rPr>
                        <a:t>Violence</a:t>
                      </a:r>
                    </a:p>
                  </a:txBody>
                  <a:tcPr marL="0" marR="0" marT="9525" marB="0" anchor="b"/>
                </a:tc>
                <a:tc>
                  <a:txBody>
                    <a:bodyPr/>
                    <a:lstStyle/>
                    <a:p>
                      <a:pPr algn="l" fontAlgn="b"/>
                      <a:r>
                        <a:rPr lang="en-GB" sz="2800" b="0" i="0" u="none" strike="noStrike">
                          <a:solidFill>
                            <a:srgbClr val="000000"/>
                          </a:solidFill>
                          <a:effectLst/>
                          <a:latin typeface="Calibri"/>
                        </a:rPr>
                        <a:t>7.6</a:t>
                      </a:r>
                    </a:p>
                  </a:txBody>
                  <a:tcPr marL="0" marR="0" marT="9525" marB="0" anchor="b"/>
                </a:tc>
                <a:tc>
                  <a:txBody>
                    <a:bodyPr/>
                    <a:lstStyle/>
                    <a:p>
                      <a:pPr algn="l" fontAlgn="b"/>
                      <a:r>
                        <a:rPr lang="en-GB" sz="2800" b="0" i="0" u="none" strike="noStrike" dirty="0">
                          <a:solidFill>
                            <a:srgbClr val="000000"/>
                          </a:solidFill>
                          <a:effectLst/>
                          <a:latin typeface="Calibri"/>
                        </a:rPr>
                        <a:t>(6.1–9.5)</a:t>
                      </a:r>
                    </a:p>
                  </a:txBody>
                  <a:tcPr marL="0" marR="0" marT="9525" marB="0" anchor="b"/>
                </a:tc>
                <a:extLst>
                  <a:ext uri="{0D108BD9-81ED-4DB2-BD59-A6C34878D82A}">
                    <a16:rowId xmlns:a16="http://schemas.microsoft.com/office/drawing/2014/main" val="10008"/>
                  </a:ext>
                </a:extLst>
              </a:tr>
              <a:tr h="370840">
                <a:tc>
                  <a:txBody>
                    <a:bodyPr/>
                    <a:lstStyle/>
                    <a:p>
                      <a:pPr algn="l" fontAlgn="b"/>
                      <a:r>
                        <a:rPr lang="en-GB" sz="2800" b="0" i="0" u="none" strike="noStrike">
                          <a:solidFill>
                            <a:srgbClr val="000000"/>
                          </a:solidFill>
                          <a:effectLst/>
                          <a:latin typeface="Calibri"/>
                        </a:rPr>
                        <a:t>Suicide</a:t>
                      </a:r>
                    </a:p>
                  </a:txBody>
                  <a:tcPr marL="0" marR="0" marT="9525" marB="0" anchor="b"/>
                </a:tc>
                <a:tc>
                  <a:txBody>
                    <a:bodyPr/>
                    <a:lstStyle/>
                    <a:p>
                      <a:pPr algn="l" fontAlgn="b"/>
                      <a:r>
                        <a:rPr lang="en-GB" sz="2800" b="0" i="0" u="none" strike="noStrike">
                          <a:solidFill>
                            <a:srgbClr val="000000"/>
                          </a:solidFill>
                          <a:effectLst/>
                          <a:latin typeface="Calibri"/>
                        </a:rPr>
                        <a:t>6.2</a:t>
                      </a:r>
                    </a:p>
                  </a:txBody>
                  <a:tcPr marL="0" marR="0" marT="9525" marB="0" anchor="b"/>
                </a:tc>
                <a:tc>
                  <a:txBody>
                    <a:bodyPr/>
                    <a:lstStyle/>
                    <a:p>
                      <a:pPr algn="l" fontAlgn="b"/>
                      <a:r>
                        <a:rPr lang="en-GB" sz="2800" b="0" i="0" u="none" strike="noStrike" dirty="0">
                          <a:solidFill>
                            <a:srgbClr val="000000"/>
                          </a:solidFill>
                          <a:effectLst/>
                          <a:latin typeface="Calibri"/>
                        </a:rPr>
                        <a:t>(5.6–6.7)</a:t>
                      </a:r>
                    </a:p>
                  </a:txBody>
                  <a:tcPr marL="0" marR="0" marT="9525" marB="0" anchor="b"/>
                </a:tc>
                <a:extLst>
                  <a:ext uri="{0D108BD9-81ED-4DB2-BD59-A6C34878D82A}">
                    <a16:rowId xmlns:a16="http://schemas.microsoft.com/office/drawing/2014/main" val="10009"/>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165754152"/>
              </p:ext>
            </p:extLst>
          </p:nvPr>
        </p:nvGraphicFramePr>
        <p:xfrm>
          <a:off x="457200" y="1600201"/>
          <a:ext cx="8458200" cy="452761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329335">
                <a:tc>
                  <a:txBody>
                    <a:bodyPr/>
                    <a:lstStyle/>
                    <a:p>
                      <a:r>
                        <a:rPr lang="en-GB" sz="2800" dirty="0"/>
                        <a:t>Causes</a:t>
                      </a:r>
                      <a:r>
                        <a:rPr lang="en-GB" sz="2800" baseline="0" dirty="0"/>
                        <a:t> of death</a:t>
                      </a:r>
                      <a:endParaRPr lang="en-GB" sz="2800" dirty="0"/>
                    </a:p>
                  </a:txBody>
                  <a:tcPr/>
                </a:tc>
                <a:tc>
                  <a:txBody>
                    <a:bodyPr/>
                    <a:lstStyle/>
                    <a:p>
                      <a:pPr algn="l"/>
                      <a:r>
                        <a:rPr lang="en-GB" sz="2800" dirty="0" err="1"/>
                        <a:t>SMR</a:t>
                      </a:r>
                      <a:endParaRPr lang="en-GB" sz="2800" dirty="0"/>
                    </a:p>
                  </a:txBody>
                  <a:tcPr/>
                </a:tc>
                <a:tc>
                  <a:txBody>
                    <a:bodyPr/>
                    <a:lstStyle/>
                    <a:p>
                      <a:pPr algn="l"/>
                      <a:r>
                        <a:rPr lang="en-GB" sz="2800" dirty="0"/>
                        <a:t>CI</a:t>
                      </a:r>
                    </a:p>
                  </a:txBody>
                  <a:tcPr/>
                </a:tc>
                <a:extLst>
                  <a:ext uri="{0D108BD9-81ED-4DB2-BD59-A6C34878D82A}">
                    <a16:rowId xmlns:a16="http://schemas.microsoft.com/office/drawing/2014/main" val="10000"/>
                  </a:ext>
                </a:extLst>
              </a:tr>
              <a:tr h="387420">
                <a:tc>
                  <a:txBody>
                    <a:bodyPr/>
                    <a:lstStyle/>
                    <a:p>
                      <a:pPr algn="l" fontAlgn="b"/>
                      <a:r>
                        <a:rPr lang="en-GB" sz="2800" b="0" i="0" u="none" strike="noStrike" dirty="0">
                          <a:solidFill>
                            <a:srgbClr val="000000"/>
                          </a:solidFill>
                          <a:effectLst/>
                          <a:latin typeface="Calibri"/>
                        </a:rPr>
                        <a:t>All liver-related</a:t>
                      </a:r>
                    </a:p>
                  </a:txBody>
                  <a:tcPr marL="9525" marR="9525" marT="9525" marB="0" anchor="b"/>
                </a:tc>
                <a:tc>
                  <a:txBody>
                    <a:bodyPr/>
                    <a:lstStyle/>
                    <a:p>
                      <a:pPr algn="l" fontAlgn="b"/>
                      <a:r>
                        <a:rPr lang="en-GB" sz="2800" b="0" i="0" u="none" strike="noStrike" dirty="0">
                          <a:solidFill>
                            <a:srgbClr val="000000"/>
                          </a:solidFill>
                          <a:effectLst/>
                          <a:latin typeface="Calibri"/>
                        </a:rPr>
                        <a:t>11.4</a:t>
                      </a:r>
                    </a:p>
                  </a:txBody>
                  <a:tcPr marL="9525" marR="9525" marT="9525" marB="0" anchor="b"/>
                </a:tc>
                <a:tc>
                  <a:txBody>
                    <a:bodyPr/>
                    <a:lstStyle/>
                    <a:p>
                      <a:pPr algn="l" fontAlgn="b"/>
                      <a:r>
                        <a:rPr lang="en-GB" sz="2800" b="0" i="0" u="none" strike="noStrike" dirty="0">
                          <a:solidFill>
                            <a:srgbClr val="000000"/>
                          </a:solidFill>
                          <a:effectLst/>
                          <a:latin typeface="Calibri"/>
                        </a:rPr>
                        <a:t>(10.1–12.9)</a:t>
                      </a:r>
                    </a:p>
                  </a:txBody>
                  <a:tcPr marL="9525" marR="9525" marT="9525" marB="0" anchor="b"/>
                </a:tc>
                <a:extLst>
                  <a:ext uri="{0D108BD9-81ED-4DB2-BD59-A6C34878D82A}">
                    <a16:rowId xmlns:a16="http://schemas.microsoft.com/office/drawing/2014/main" val="10001"/>
                  </a:ext>
                </a:extLst>
              </a:tr>
              <a:tr h="493394">
                <a:tc>
                  <a:txBody>
                    <a:bodyPr/>
                    <a:lstStyle/>
                    <a:p>
                      <a:pPr algn="l" fontAlgn="b"/>
                      <a:r>
                        <a:rPr lang="en-GB" sz="2800" b="0" i="0" u="none" strike="noStrike" dirty="0">
                          <a:solidFill>
                            <a:srgbClr val="000000"/>
                          </a:solidFill>
                          <a:effectLst/>
                          <a:latin typeface="Calibri"/>
                        </a:rPr>
                        <a:t>Chronic liver disease</a:t>
                      </a:r>
                    </a:p>
                  </a:txBody>
                  <a:tcPr marL="9525" marR="9525" marT="9525" marB="0" anchor="b"/>
                </a:tc>
                <a:tc>
                  <a:txBody>
                    <a:bodyPr/>
                    <a:lstStyle/>
                    <a:p>
                      <a:pPr algn="l" fontAlgn="b"/>
                      <a:r>
                        <a:rPr lang="en-GB" sz="2800" b="0" i="0" u="none" strike="noStrike">
                          <a:solidFill>
                            <a:srgbClr val="000000"/>
                          </a:solidFill>
                          <a:effectLst/>
                          <a:latin typeface="Calibri"/>
                        </a:rPr>
                        <a:t>6.5</a:t>
                      </a:r>
                    </a:p>
                  </a:txBody>
                  <a:tcPr marL="9525" marR="9525" marT="9525" marB="0" anchor="b"/>
                </a:tc>
                <a:tc>
                  <a:txBody>
                    <a:bodyPr/>
                    <a:lstStyle/>
                    <a:p>
                      <a:pPr algn="l" fontAlgn="b"/>
                      <a:r>
                        <a:rPr lang="en-GB" sz="2800" b="0" i="0" u="none" strike="noStrike" dirty="0">
                          <a:solidFill>
                            <a:srgbClr val="000000"/>
                          </a:solidFill>
                          <a:effectLst/>
                          <a:latin typeface="Calibri"/>
                        </a:rPr>
                        <a:t>(5.3–8.0)</a:t>
                      </a:r>
                    </a:p>
                  </a:txBody>
                  <a:tcPr marL="9525" marR="9525" marT="9525" marB="0" anchor="b"/>
                </a:tc>
                <a:extLst>
                  <a:ext uri="{0D108BD9-81ED-4DB2-BD59-A6C34878D82A}">
                    <a16:rowId xmlns:a16="http://schemas.microsoft.com/office/drawing/2014/main" val="10002"/>
                  </a:ext>
                </a:extLst>
              </a:tr>
              <a:tr h="387420">
                <a:tc>
                  <a:txBody>
                    <a:bodyPr/>
                    <a:lstStyle/>
                    <a:p>
                      <a:pPr algn="l" fontAlgn="b"/>
                      <a:r>
                        <a:rPr lang="en-GB" sz="2800" b="0" i="0" u="none" strike="noStrike" dirty="0">
                          <a:solidFill>
                            <a:srgbClr val="000000"/>
                          </a:solidFill>
                          <a:effectLst/>
                          <a:latin typeface="Calibri"/>
                        </a:rPr>
                        <a:t>Viral hepatitis</a:t>
                      </a:r>
                    </a:p>
                  </a:txBody>
                  <a:tcPr marL="9525" marR="9525" marT="9525" marB="0" anchor="b"/>
                </a:tc>
                <a:tc>
                  <a:txBody>
                    <a:bodyPr/>
                    <a:lstStyle/>
                    <a:p>
                      <a:pPr algn="l" fontAlgn="b"/>
                      <a:r>
                        <a:rPr lang="en-GB" sz="2800" b="0" i="0" u="none" strike="noStrike">
                          <a:solidFill>
                            <a:srgbClr val="000000"/>
                          </a:solidFill>
                          <a:effectLst/>
                          <a:latin typeface="Calibri"/>
                        </a:rPr>
                        <a:t>46.3</a:t>
                      </a:r>
                    </a:p>
                  </a:txBody>
                  <a:tcPr marL="9525" marR="9525" marT="9525" marB="0" anchor="b"/>
                </a:tc>
                <a:tc>
                  <a:txBody>
                    <a:bodyPr/>
                    <a:lstStyle/>
                    <a:p>
                      <a:pPr algn="l" fontAlgn="b"/>
                      <a:r>
                        <a:rPr lang="en-GB" sz="2800" b="0" i="0" u="none" strike="noStrike" dirty="0">
                          <a:solidFill>
                            <a:srgbClr val="000000"/>
                          </a:solidFill>
                          <a:effectLst/>
                          <a:latin typeface="Calibri"/>
                        </a:rPr>
                        <a:t>(38.5–55.2)</a:t>
                      </a:r>
                    </a:p>
                  </a:txBody>
                  <a:tcPr marL="9525" marR="9525" marT="9525" marB="0" anchor="b"/>
                </a:tc>
                <a:extLst>
                  <a:ext uri="{0D108BD9-81ED-4DB2-BD59-A6C34878D82A}">
                    <a16:rowId xmlns:a16="http://schemas.microsoft.com/office/drawing/2014/main" val="10003"/>
                  </a:ext>
                </a:extLst>
              </a:tr>
              <a:tr h="387420">
                <a:tc>
                  <a:txBody>
                    <a:bodyPr/>
                    <a:lstStyle/>
                    <a:p>
                      <a:pPr algn="l" fontAlgn="b"/>
                      <a:r>
                        <a:rPr lang="en-GB" sz="2800" b="0" i="0" u="none" strike="noStrike">
                          <a:solidFill>
                            <a:srgbClr val="000000"/>
                          </a:solidFill>
                          <a:effectLst/>
                          <a:latin typeface="Calibri"/>
                        </a:rPr>
                        <a:t>Cardiovascular</a:t>
                      </a:r>
                    </a:p>
                  </a:txBody>
                  <a:tcPr marL="9525" marR="9525" marT="9525" marB="0" anchor="b"/>
                </a:tc>
                <a:tc>
                  <a:txBody>
                    <a:bodyPr/>
                    <a:lstStyle/>
                    <a:p>
                      <a:pPr algn="l" fontAlgn="b"/>
                      <a:r>
                        <a:rPr lang="en-GB" sz="2800" b="0" i="0" u="none" strike="noStrike">
                          <a:solidFill>
                            <a:srgbClr val="000000"/>
                          </a:solidFill>
                          <a:effectLst/>
                          <a:latin typeface="Calibri"/>
                        </a:rPr>
                        <a:t>2.1</a:t>
                      </a:r>
                    </a:p>
                  </a:txBody>
                  <a:tcPr marL="9525" marR="9525" marT="9525" marB="0" anchor="b"/>
                </a:tc>
                <a:tc>
                  <a:txBody>
                    <a:bodyPr/>
                    <a:lstStyle/>
                    <a:p>
                      <a:pPr algn="l" fontAlgn="b"/>
                      <a:r>
                        <a:rPr lang="en-GB" sz="2800" b="0" i="0" u="none" strike="noStrike" dirty="0">
                          <a:solidFill>
                            <a:srgbClr val="000000"/>
                          </a:solidFill>
                          <a:effectLst/>
                          <a:latin typeface="Calibri"/>
                        </a:rPr>
                        <a:t>(1.9–2.5)</a:t>
                      </a:r>
                    </a:p>
                  </a:txBody>
                  <a:tcPr marL="9525" marR="9525" marT="9525" marB="0" anchor="b"/>
                </a:tc>
                <a:extLst>
                  <a:ext uri="{0D108BD9-81ED-4DB2-BD59-A6C34878D82A}">
                    <a16:rowId xmlns:a16="http://schemas.microsoft.com/office/drawing/2014/main" val="10004"/>
                  </a:ext>
                </a:extLst>
              </a:tr>
              <a:tr h="387420">
                <a:tc>
                  <a:txBody>
                    <a:bodyPr/>
                    <a:lstStyle/>
                    <a:p>
                      <a:pPr algn="l" fontAlgn="b"/>
                      <a:r>
                        <a:rPr lang="en-GB" sz="2800" b="0" i="0" u="none" strike="noStrike">
                          <a:solidFill>
                            <a:srgbClr val="000000"/>
                          </a:solidFill>
                          <a:effectLst/>
                          <a:latin typeface="Calibri"/>
                        </a:rPr>
                        <a:t>Cancer</a:t>
                      </a:r>
                    </a:p>
                  </a:txBody>
                  <a:tcPr marL="9525" marR="9525" marT="9525" marB="0" anchor="b"/>
                </a:tc>
                <a:tc>
                  <a:txBody>
                    <a:bodyPr/>
                    <a:lstStyle/>
                    <a:p>
                      <a:pPr algn="l" fontAlgn="b"/>
                      <a:r>
                        <a:rPr lang="en-GB" sz="2800" b="0" i="0" u="none" strike="noStrike">
                          <a:solidFill>
                            <a:srgbClr val="000000"/>
                          </a:solidFill>
                          <a:effectLst/>
                          <a:latin typeface="Calibri"/>
                        </a:rPr>
                        <a:t>1.7</a:t>
                      </a:r>
                    </a:p>
                  </a:txBody>
                  <a:tcPr marL="9525" marR="9525" marT="9525" marB="0" anchor="b"/>
                </a:tc>
                <a:tc>
                  <a:txBody>
                    <a:bodyPr/>
                    <a:lstStyle/>
                    <a:p>
                      <a:pPr algn="l" fontAlgn="b"/>
                      <a:r>
                        <a:rPr lang="en-GB" sz="2800" b="0" i="0" u="none" strike="noStrike" dirty="0">
                          <a:solidFill>
                            <a:srgbClr val="000000"/>
                          </a:solidFill>
                          <a:effectLst/>
                          <a:latin typeface="Calibri"/>
                        </a:rPr>
                        <a:t>(1.4–1.9)</a:t>
                      </a:r>
                    </a:p>
                  </a:txBody>
                  <a:tcPr marL="9525" marR="9525" marT="9525" marB="0" anchor="b"/>
                </a:tc>
                <a:extLst>
                  <a:ext uri="{0D108BD9-81ED-4DB2-BD59-A6C34878D82A}">
                    <a16:rowId xmlns:a16="http://schemas.microsoft.com/office/drawing/2014/main" val="10005"/>
                  </a:ext>
                </a:extLst>
              </a:tr>
              <a:tr h="387420">
                <a:tc>
                  <a:txBody>
                    <a:bodyPr/>
                    <a:lstStyle/>
                    <a:p>
                      <a:pPr algn="l" fontAlgn="b"/>
                      <a:r>
                        <a:rPr lang="en-GB" sz="2800" b="0" i="0" u="none" strike="noStrike" dirty="0">
                          <a:solidFill>
                            <a:srgbClr val="000000"/>
                          </a:solidFill>
                          <a:effectLst/>
                          <a:latin typeface="Calibri"/>
                        </a:rPr>
                        <a:t>HIV AIDS</a:t>
                      </a:r>
                    </a:p>
                  </a:txBody>
                  <a:tcPr marL="9525" marR="9525" marT="9525" marB="0" anchor="b"/>
                </a:tc>
                <a:tc>
                  <a:txBody>
                    <a:bodyPr/>
                    <a:lstStyle/>
                    <a:p>
                      <a:pPr algn="l" fontAlgn="b"/>
                      <a:r>
                        <a:rPr lang="en-GB" sz="2800" b="0" i="0" u="none" strike="noStrike">
                          <a:solidFill>
                            <a:srgbClr val="000000"/>
                          </a:solidFill>
                          <a:effectLst/>
                          <a:latin typeface="Calibri"/>
                        </a:rPr>
                        <a:t>4.4</a:t>
                      </a:r>
                    </a:p>
                  </a:txBody>
                  <a:tcPr marL="9525" marR="9525" marT="9525" marB="0" anchor="b"/>
                </a:tc>
                <a:tc>
                  <a:txBody>
                    <a:bodyPr/>
                    <a:lstStyle/>
                    <a:p>
                      <a:pPr algn="l" fontAlgn="b"/>
                      <a:r>
                        <a:rPr lang="en-GB" sz="2800" b="0" i="0" u="none" strike="noStrike" dirty="0">
                          <a:solidFill>
                            <a:srgbClr val="000000"/>
                          </a:solidFill>
                          <a:effectLst/>
                          <a:latin typeface="Calibri"/>
                        </a:rPr>
                        <a:t>(3.5–5.3)</a:t>
                      </a:r>
                    </a:p>
                  </a:txBody>
                  <a:tcPr marL="9525" marR="9525" marT="9525" marB="0" anchor="b"/>
                </a:tc>
                <a:extLst>
                  <a:ext uri="{0D108BD9-81ED-4DB2-BD59-A6C34878D82A}">
                    <a16:rowId xmlns:a16="http://schemas.microsoft.com/office/drawing/2014/main" val="10006"/>
                  </a:ext>
                </a:extLst>
              </a:tr>
              <a:tr h="387420">
                <a:tc>
                  <a:txBody>
                    <a:bodyPr/>
                    <a:lstStyle/>
                    <a:p>
                      <a:pPr algn="l" fontAlgn="b"/>
                      <a:r>
                        <a:rPr lang="en-GB" sz="2800" b="0" i="0" u="none" strike="noStrike">
                          <a:solidFill>
                            <a:srgbClr val="000000"/>
                          </a:solidFill>
                          <a:effectLst/>
                          <a:latin typeface="Calibri"/>
                        </a:rPr>
                        <a:t>Alcohol-related</a:t>
                      </a:r>
                    </a:p>
                  </a:txBody>
                  <a:tcPr marL="9525" marR="9525" marT="9525" marB="0" anchor="b"/>
                </a:tc>
                <a:tc>
                  <a:txBody>
                    <a:bodyPr/>
                    <a:lstStyle/>
                    <a:p>
                      <a:pPr algn="l" fontAlgn="b"/>
                      <a:r>
                        <a:rPr lang="en-GB" sz="2800" b="0" i="0" u="none" strike="noStrike">
                          <a:solidFill>
                            <a:srgbClr val="000000"/>
                          </a:solidFill>
                          <a:effectLst/>
                          <a:latin typeface="Calibri"/>
                        </a:rPr>
                        <a:t>5.4</a:t>
                      </a:r>
                    </a:p>
                  </a:txBody>
                  <a:tcPr marL="9525" marR="9525" marT="9525" marB="0" anchor="b"/>
                </a:tc>
                <a:tc>
                  <a:txBody>
                    <a:bodyPr/>
                    <a:lstStyle/>
                    <a:p>
                      <a:pPr algn="l" fontAlgn="b"/>
                      <a:r>
                        <a:rPr lang="en-GB" sz="2800" b="0" i="0" u="none" strike="noStrike" dirty="0">
                          <a:solidFill>
                            <a:srgbClr val="000000"/>
                          </a:solidFill>
                          <a:effectLst/>
                          <a:latin typeface="Calibri"/>
                        </a:rPr>
                        <a:t>(4.4–6.6)</a:t>
                      </a:r>
                    </a:p>
                  </a:txBody>
                  <a:tcPr marL="9525" marR="9525" marT="9525" marB="0" anchor="b"/>
                </a:tc>
                <a:extLst>
                  <a:ext uri="{0D108BD9-81ED-4DB2-BD59-A6C34878D82A}">
                    <a16:rowId xmlns:a16="http://schemas.microsoft.com/office/drawing/2014/main" val="10007"/>
                  </a:ext>
                </a:extLst>
              </a:tr>
              <a:tr h="365188">
                <a:tc>
                  <a:txBody>
                    <a:bodyPr/>
                    <a:lstStyle/>
                    <a:p>
                      <a:pPr algn="l" fontAlgn="b"/>
                      <a:r>
                        <a:rPr lang="en-GB" sz="2800" b="0" i="0" u="none" strike="noStrike" dirty="0">
                          <a:solidFill>
                            <a:srgbClr val="000000"/>
                          </a:solidFill>
                          <a:effectLst/>
                          <a:latin typeface="Calibri"/>
                        </a:rPr>
                        <a:t>Chronic respiratory disease</a:t>
                      </a:r>
                    </a:p>
                  </a:txBody>
                  <a:tcPr marL="9525" marR="9525" marT="9525" marB="0" anchor="b"/>
                </a:tc>
                <a:tc>
                  <a:txBody>
                    <a:bodyPr/>
                    <a:lstStyle/>
                    <a:p>
                      <a:pPr algn="l" fontAlgn="b"/>
                      <a:r>
                        <a:rPr lang="en-GB" sz="2800" b="0" i="0" u="none" strike="noStrike">
                          <a:solidFill>
                            <a:srgbClr val="000000"/>
                          </a:solidFill>
                          <a:effectLst/>
                          <a:latin typeface="Calibri"/>
                        </a:rPr>
                        <a:t>3.9</a:t>
                      </a:r>
                    </a:p>
                  </a:txBody>
                  <a:tcPr marL="9525" marR="9525" marT="9525" marB="0" anchor="b"/>
                </a:tc>
                <a:tc>
                  <a:txBody>
                    <a:bodyPr/>
                    <a:lstStyle/>
                    <a:p>
                      <a:pPr algn="l" fontAlgn="b"/>
                      <a:r>
                        <a:rPr lang="en-GB" sz="2800" b="0" i="0" u="none" strike="noStrike" dirty="0">
                          <a:solidFill>
                            <a:srgbClr val="000000"/>
                          </a:solidFill>
                          <a:effectLst/>
                          <a:latin typeface="Calibri"/>
                        </a:rPr>
                        <a:t>(2.7–5.5)</a:t>
                      </a:r>
                    </a:p>
                  </a:txBody>
                  <a:tcPr marL="9525" marR="9525" marT="9525" marB="0" anchor="b"/>
                </a:tc>
                <a:extLst>
                  <a:ext uri="{0D108BD9-81ED-4DB2-BD59-A6C34878D82A}">
                    <a16:rowId xmlns:a16="http://schemas.microsoft.com/office/drawing/2014/main" val="10008"/>
                  </a:ext>
                </a:extLst>
              </a:tr>
              <a:tr h="462343">
                <a:tc>
                  <a:txBody>
                    <a:bodyPr/>
                    <a:lstStyle/>
                    <a:p>
                      <a:pPr algn="l" fontAlgn="b"/>
                      <a:r>
                        <a:rPr lang="en-GB" sz="2800" b="0" i="0" u="none" strike="noStrike" dirty="0">
                          <a:solidFill>
                            <a:srgbClr val="000000"/>
                          </a:solidFill>
                          <a:effectLst/>
                          <a:latin typeface="Calibri"/>
                        </a:rPr>
                        <a:t>Respiratory infections</a:t>
                      </a:r>
                    </a:p>
                  </a:txBody>
                  <a:tcPr marL="9525" marR="9525" marT="9525" marB="0" anchor="b"/>
                </a:tc>
                <a:tc>
                  <a:txBody>
                    <a:bodyPr/>
                    <a:lstStyle/>
                    <a:p>
                      <a:pPr algn="l" fontAlgn="b"/>
                      <a:r>
                        <a:rPr lang="en-GB" sz="2800" b="0" i="0" u="none" strike="noStrike" dirty="0">
                          <a:solidFill>
                            <a:srgbClr val="000000"/>
                          </a:solidFill>
                          <a:effectLst/>
                          <a:latin typeface="Calibri"/>
                        </a:rPr>
                        <a:t>7.9</a:t>
                      </a:r>
                    </a:p>
                  </a:txBody>
                  <a:tcPr marL="9525" marR="9525" marT="9525" marB="0" anchor="b"/>
                </a:tc>
                <a:tc>
                  <a:txBody>
                    <a:bodyPr/>
                    <a:lstStyle/>
                    <a:p>
                      <a:pPr algn="l" fontAlgn="b"/>
                      <a:r>
                        <a:rPr lang="en-GB" sz="2800" b="0" i="0" u="none" strike="noStrike" dirty="0">
                          <a:solidFill>
                            <a:srgbClr val="000000"/>
                          </a:solidFill>
                          <a:effectLst/>
                          <a:latin typeface="Calibri"/>
                        </a:rPr>
                        <a:t>(5.1–11.8)</a:t>
                      </a:r>
                    </a:p>
                  </a:txBody>
                  <a:tcPr marL="9525" marR="9525" marT="9525" marB="0" anchor="b"/>
                </a:tc>
                <a:extLst>
                  <a:ext uri="{0D108BD9-81ED-4DB2-BD59-A6C34878D82A}">
                    <a16:rowId xmlns:a16="http://schemas.microsoft.com/office/drawing/2014/main" val="10009"/>
                  </a:ext>
                </a:extLst>
              </a:tr>
            </a:tbl>
          </a:graphicData>
        </a:graphic>
      </p:graphicFrame>
      <p:sp>
        <p:nvSpPr>
          <p:cNvPr id="3" name="TextBox 2"/>
          <p:cNvSpPr txBox="1"/>
          <p:nvPr/>
        </p:nvSpPr>
        <p:spPr>
          <a:xfrm>
            <a:off x="228600" y="6400801"/>
            <a:ext cx="9677400" cy="461665"/>
          </a:xfrm>
          <a:prstGeom prst="rect">
            <a:avLst/>
          </a:prstGeom>
          <a:noFill/>
        </p:spPr>
        <p:txBody>
          <a:bodyPr wrap="square" rtlCol="0">
            <a:spAutoFit/>
          </a:bodyPr>
          <a:lstStyle/>
          <a:p>
            <a:r>
              <a:rPr lang="en-US" sz="1200" dirty="0" err="1"/>
              <a:t>Degenhardt</a:t>
            </a:r>
            <a:r>
              <a:rPr lang="en-US" sz="1200" dirty="0"/>
              <a:t>, L., </a:t>
            </a:r>
            <a:r>
              <a:rPr lang="en-US" sz="1200" dirty="0" err="1"/>
              <a:t>Larney</a:t>
            </a:r>
            <a:r>
              <a:rPr lang="en-US" sz="1200" dirty="0"/>
              <a:t>, S., Randall, D., Burns, L., &amp; Hall, W. (2014). Causes of death in a cohort treated for opioid dependence between 1985 and 2005. </a:t>
            </a:r>
            <a:r>
              <a:rPr lang="en-US" sz="1200" i="1" dirty="0"/>
              <a:t>Addiction</a:t>
            </a:r>
            <a:r>
              <a:rPr lang="en-US" sz="1200" dirty="0"/>
              <a:t>, </a:t>
            </a:r>
            <a:r>
              <a:rPr lang="en-US" sz="1200" i="1" dirty="0"/>
              <a:t>109</a:t>
            </a:r>
            <a:r>
              <a:rPr lang="en-US" sz="1200" dirty="0"/>
              <a:t>(1), 90-99.</a:t>
            </a:r>
          </a:p>
        </p:txBody>
      </p:sp>
    </p:spTree>
    <p:extLst>
      <p:ext uri="{BB962C8B-B14F-4D97-AF65-F5344CB8AC3E}">
        <p14:creationId xmlns:p14="http://schemas.microsoft.com/office/powerpoint/2010/main" val="72639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Hepatitis C</a:t>
            </a:r>
          </a:p>
        </p:txBody>
      </p:sp>
      <p:sp>
        <p:nvSpPr>
          <p:cNvPr id="3" name="Content Placeholder 2"/>
          <p:cNvSpPr>
            <a:spLocks noGrp="1"/>
          </p:cNvSpPr>
          <p:nvPr>
            <p:ph type="body" sz="quarter" idx="13"/>
          </p:nvPr>
        </p:nvSpPr>
        <p:spPr/>
        <p:txBody>
          <a:bodyPr>
            <a:normAutofit/>
          </a:bodyPr>
          <a:lstStyle/>
          <a:p>
            <a:r>
              <a:rPr lang="en-GB" dirty="0"/>
              <a:t>In England, 160,000 adults are estimated to be chronically infected with hepatitis C</a:t>
            </a:r>
          </a:p>
          <a:p>
            <a:r>
              <a:rPr lang="en-GB" dirty="0"/>
              <a:t>Injecting drug use continues to be the most important risk factor for HCV infection</a:t>
            </a:r>
          </a:p>
          <a:p>
            <a:r>
              <a:rPr lang="en-GB" dirty="0"/>
              <a:t>In 2015 for England, 52% of  </a:t>
            </a:r>
            <a:r>
              <a:rPr lang="en-GB" dirty="0" err="1"/>
              <a:t>PWID</a:t>
            </a:r>
            <a:r>
              <a:rPr lang="en-GB" dirty="0"/>
              <a:t> tested positive for antibodies to HCV (anti-HCV)</a:t>
            </a:r>
          </a:p>
          <a:p>
            <a:r>
              <a:rPr lang="en-GB" dirty="0"/>
              <a:t>Target of 2030  to eliminate hepatitis C  as a public health concern</a:t>
            </a:r>
          </a:p>
        </p:txBody>
      </p:sp>
      <p:sp>
        <p:nvSpPr>
          <p:cNvPr id="4" name="TextBox 3"/>
          <p:cNvSpPr txBox="1"/>
          <p:nvPr/>
        </p:nvSpPr>
        <p:spPr>
          <a:xfrm>
            <a:off x="152400" y="6324600"/>
            <a:ext cx="6629400" cy="369332"/>
          </a:xfrm>
          <a:prstGeom prst="rect">
            <a:avLst/>
          </a:prstGeom>
          <a:noFill/>
        </p:spPr>
        <p:txBody>
          <a:bodyPr wrap="square" rtlCol="0">
            <a:spAutoFit/>
          </a:bodyPr>
          <a:lstStyle/>
          <a:p>
            <a:r>
              <a:rPr lang="en-GB" sz="1200" dirty="0"/>
              <a:t> </a:t>
            </a:r>
            <a:r>
              <a:rPr lang="en-US" sz="1200" dirty="0" err="1"/>
              <a:t>Costella</a:t>
            </a:r>
            <a:r>
              <a:rPr lang="en-US" sz="1200" dirty="0"/>
              <a:t>, A., Harris, H., Mandal, S., &amp; Ramsay, M. (2017). Hepatitis C in England: 2017 report</a:t>
            </a:r>
            <a:r>
              <a:rPr lang="en-US" dirty="0"/>
              <a:t>.</a:t>
            </a:r>
            <a:endParaRPr lang="en-GB" dirty="0"/>
          </a:p>
        </p:txBody>
      </p:sp>
    </p:spTree>
    <p:extLst>
      <p:ext uri="{BB962C8B-B14F-4D97-AF65-F5344CB8AC3E}">
        <p14:creationId xmlns:p14="http://schemas.microsoft.com/office/powerpoint/2010/main" val="244702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21" y="762000"/>
            <a:ext cx="8534400" cy="1143000"/>
          </a:xfrm>
        </p:spPr>
        <p:txBody>
          <a:bodyPr>
            <a:noAutofit/>
          </a:bodyPr>
          <a:lstStyle/>
          <a:p>
            <a:pPr algn="l"/>
            <a:r>
              <a:rPr lang="en-GB" sz="3200" dirty="0"/>
              <a:t>Deaths from </a:t>
            </a:r>
            <a:r>
              <a:rPr lang="en-GB" sz="3200" dirty="0" err="1"/>
              <a:t>ESLD</a:t>
            </a:r>
            <a:r>
              <a:rPr lang="en-GB" sz="3200" dirty="0"/>
              <a:t> or </a:t>
            </a:r>
            <a:r>
              <a:rPr lang="en-GB" sz="3200" dirty="0" err="1"/>
              <a:t>HCC</a:t>
            </a:r>
            <a:r>
              <a:rPr lang="en-GB" sz="3200" dirty="0"/>
              <a:t> in </a:t>
            </a:r>
            <a:br>
              <a:rPr lang="en-GB" sz="3200" dirty="0"/>
            </a:br>
            <a:r>
              <a:rPr lang="en-GB" sz="3200" dirty="0"/>
              <a:t>those with HCV mentioned on their death certificate in England: 2005-2015</a:t>
            </a:r>
          </a:p>
        </p:txBody>
      </p:sp>
      <p:pic>
        <p:nvPicPr>
          <p:cNvPr id="3" name="Picture 2"/>
          <p:cNvPicPr>
            <a:picLocks noChangeAspect="1"/>
          </p:cNvPicPr>
          <p:nvPr/>
        </p:nvPicPr>
        <p:blipFill rotWithShape="1">
          <a:blip r:embed="rId3"/>
          <a:srcRect b="16944"/>
          <a:stretch/>
        </p:blipFill>
        <p:spPr>
          <a:xfrm>
            <a:off x="14697" y="2286000"/>
            <a:ext cx="9129303" cy="4156650"/>
          </a:xfrm>
          <a:prstGeom prst="rect">
            <a:avLst/>
          </a:prstGeom>
        </p:spPr>
      </p:pic>
    </p:spTree>
    <p:extLst>
      <p:ext uri="{BB962C8B-B14F-4D97-AF65-F5344CB8AC3E}">
        <p14:creationId xmlns:p14="http://schemas.microsoft.com/office/powerpoint/2010/main" val="93515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772400" cy="679449"/>
          </a:xfrm>
        </p:spPr>
        <p:txBody>
          <a:bodyPr/>
          <a:lstStyle/>
          <a:p>
            <a:r>
              <a:rPr lang="en-GB" dirty="0"/>
              <a:t>History </a:t>
            </a:r>
          </a:p>
        </p:txBody>
      </p:sp>
      <p:sp>
        <p:nvSpPr>
          <p:cNvPr id="3" name="Text Placeholder 2"/>
          <p:cNvSpPr>
            <a:spLocks noGrp="1"/>
          </p:cNvSpPr>
          <p:nvPr>
            <p:ph type="body" sz="quarter" idx="13"/>
          </p:nvPr>
        </p:nvSpPr>
        <p:spPr>
          <a:xfrm>
            <a:off x="271462" y="1135576"/>
            <a:ext cx="7839075" cy="3720662"/>
          </a:xfrm>
        </p:spPr>
        <p:txBody>
          <a:bodyPr/>
          <a:lstStyle/>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Current Reported Substance Use (assess for most recent use)</a:t>
            </a:r>
            <a:endParaRPr lang="en-GB" sz="1800" dirty="0">
              <a:solidFill>
                <a:prstClr val="black"/>
              </a:solidFill>
              <a:latin typeface="Calibri" panose="020F0502020204030204"/>
            </a:endParaRP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Illicit Methadone Mix /Illicit Buprenorphine  /Heroin  /Crack /Benzodiazepines /Cocaine powder /Amphetamine/Cannabis /Plant food/Spice/Pregabalin/ Gabapentin /Alcohol / Cigarettes </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Withdrawals</a:t>
            </a:r>
            <a:r>
              <a:rPr lang="en-GB" sz="18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Sweating /Agitation present  </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Previous Treatment </a:t>
            </a:r>
            <a:endParaRPr lang="en-GB" sz="1800" dirty="0">
              <a:solidFill>
                <a:prstClr val="black"/>
              </a:solidFill>
              <a:latin typeface="Calibri" panose="020F0502020204030204"/>
            </a:endParaRP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Buprenorphine/ methadone/ MXL/Injectable + Significant periods of abstinence + Factors helped/not helped with abstinence</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Accidental overdoses</a:t>
            </a:r>
            <a:r>
              <a:rPr lang="en-GB" sz="18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Most recent / naloxone used/ admission needed</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Screens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b="1" dirty="0">
                <a:solidFill>
                  <a:prstClr val="black"/>
                </a:solidFill>
                <a:latin typeface="Calibri" panose="020F0502020204030204"/>
              </a:rPr>
              <a:t>Drug Screen</a:t>
            </a:r>
            <a:r>
              <a:rPr lang="en-GB" sz="1500" dirty="0">
                <a:solidFill>
                  <a:prstClr val="black"/>
                </a:solidFill>
                <a:latin typeface="Calibri" panose="020F0502020204030204"/>
              </a:rPr>
              <a:t> – Opiates / Methadone / Buprenorphine / Cocaine / Amphetamine / Benzos</a:t>
            </a:r>
          </a:p>
          <a:p>
            <a:pPr marL="685800" lvl="1" indent="-228600" defTabSz="914400" fontAlgn="auto">
              <a:lnSpc>
                <a:spcPct val="90000"/>
              </a:lnSpc>
              <a:spcBef>
                <a:spcPts val="500"/>
              </a:spcBef>
              <a:spcAft>
                <a:spcPts val="0"/>
              </a:spcAft>
              <a:buFont typeface="Arial" panose="020B0604020202020204" pitchFamily="34" charset="0"/>
              <a:buChar char="•"/>
            </a:pPr>
            <a:r>
              <a:rPr lang="en-GB" sz="1500" b="1" dirty="0">
                <a:solidFill>
                  <a:prstClr val="black"/>
                </a:solidFill>
                <a:latin typeface="Calibri" panose="020F0502020204030204"/>
              </a:rPr>
              <a:t>Breath Alcohol reading </a:t>
            </a:r>
            <a:r>
              <a:rPr lang="en-GB" sz="1500" dirty="0">
                <a:solidFill>
                  <a:prstClr val="black"/>
                </a:solidFill>
                <a:latin typeface="Calibri" panose="020F0502020204030204"/>
              </a:rPr>
              <a:t> </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Medication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Prescribed by Drug and Alcohol service /Naloxone last issued ( </a:t>
            </a:r>
            <a:r>
              <a:rPr lang="en-GB" sz="1500" dirty="0" err="1">
                <a:solidFill>
                  <a:prstClr val="black"/>
                </a:solidFill>
                <a:latin typeface="Calibri" panose="020F0502020204030204"/>
              </a:rPr>
              <a:t>Prenoxad</a:t>
            </a:r>
            <a:r>
              <a:rPr lang="en-GB" sz="1500" dirty="0">
                <a:solidFill>
                  <a:prstClr val="black"/>
                </a:solidFill>
                <a:latin typeface="Calibri" panose="020F0502020204030204"/>
              </a:rPr>
              <a:t>/ Ampoules/</a:t>
            </a:r>
            <a:r>
              <a:rPr lang="en-GB" sz="1500" dirty="0" err="1">
                <a:solidFill>
                  <a:prstClr val="black"/>
                </a:solidFill>
                <a:latin typeface="Calibri" panose="020F0502020204030204"/>
              </a:rPr>
              <a:t>Nyxoid</a:t>
            </a:r>
            <a:r>
              <a:rPr lang="en-GB" sz="1500" dirty="0">
                <a:solidFill>
                  <a:prstClr val="black"/>
                </a:solidFill>
                <a:latin typeface="Calibri" panose="020F0502020204030204"/>
              </a:rPr>
              <a:t>)   /Medication Prescribed by GP/other /Over the counter use/ herbal medications </a:t>
            </a:r>
          </a:p>
          <a:p>
            <a:endParaRPr lang="en-GB" dirty="0"/>
          </a:p>
        </p:txBody>
      </p:sp>
    </p:spTree>
    <p:extLst>
      <p:ext uri="{BB962C8B-B14F-4D97-AF65-F5344CB8AC3E}">
        <p14:creationId xmlns:p14="http://schemas.microsoft.com/office/powerpoint/2010/main" val="212904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772400" cy="679449"/>
          </a:xfrm>
        </p:spPr>
        <p:txBody>
          <a:bodyPr/>
          <a:lstStyle/>
          <a:p>
            <a:r>
              <a:rPr lang="en-GB" dirty="0"/>
              <a:t>History</a:t>
            </a:r>
          </a:p>
        </p:txBody>
      </p:sp>
      <p:sp>
        <p:nvSpPr>
          <p:cNvPr id="3" name="Text Placeholder 2"/>
          <p:cNvSpPr>
            <a:spLocks noGrp="1"/>
          </p:cNvSpPr>
          <p:nvPr>
            <p:ph type="body" sz="quarter" idx="13"/>
          </p:nvPr>
        </p:nvSpPr>
        <p:spPr>
          <a:xfrm>
            <a:off x="423862" y="1219200"/>
            <a:ext cx="7839075" cy="3720662"/>
          </a:xfrm>
        </p:spPr>
        <p:txBody>
          <a:bodyPr/>
          <a:lstStyle/>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Physical health</a:t>
            </a:r>
            <a:endParaRPr lang="en-GB" sz="1800" dirty="0">
              <a:solidFill>
                <a:prstClr val="black"/>
              </a:solidFill>
              <a:latin typeface="Calibri" panose="020F0502020204030204"/>
            </a:endParaRP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Hepatitis /</a:t>
            </a:r>
            <a:r>
              <a:rPr lang="en-GB" sz="1500" dirty="0" err="1">
                <a:solidFill>
                  <a:prstClr val="black"/>
                </a:solidFill>
                <a:latin typeface="Calibri" panose="020F0502020204030204"/>
              </a:rPr>
              <a:t>BBV</a:t>
            </a:r>
            <a:r>
              <a:rPr lang="en-GB" sz="15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Breathlessness</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Injecting related illness</a:t>
            </a:r>
          </a:p>
          <a:p>
            <a:pPr lvl="2" defTabSz="914400" fontAlgn="auto">
              <a:lnSpc>
                <a:spcPct val="90000"/>
              </a:lnSpc>
              <a:spcBef>
                <a:spcPts val="500"/>
              </a:spcBef>
              <a:spcAft>
                <a:spcPts val="0"/>
              </a:spcAft>
            </a:pPr>
            <a:r>
              <a:rPr lang="en-GB" sz="1300" dirty="0" err="1">
                <a:solidFill>
                  <a:prstClr val="black"/>
                </a:solidFill>
                <a:latin typeface="Calibri" panose="020F0502020204030204"/>
              </a:rPr>
              <a:t>DVT</a:t>
            </a:r>
            <a:r>
              <a:rPr lang="en-GB" sz="1300" dirty="0">
                <a:solidFill>
                  <a:prstClr val="black"/>
                </a:solidFill>
                <a:latin typeface="Calibri" panose="020F0502020204030204"/>
              </a:rPr>
              <a:t>/PE/Endocarditis/ulcers/cellulitis</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General </a:t>
            </a:r>
            <a:endParaRPr lang="en-GB" sz="1800" dirty="0">
              <a:solidFill>
                <a:prstClr val="black"/>
              </a:solidFill>
              <a:latin typeface="Calibri" panose="020F0502020204030204"/>
            </a:endParaRP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Any admissions (planned or unplanned) to hospital within the last 12 months </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Mental Health</a:t>
            </a:r>
            <a:r>
              <a:rPr lang="en-GB" sz="18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Depression/Anxiety/Psychosis/Bipolar Affective disorder/ Personality disorder/</a:t>
            </a:r>
            <a:r>
              <a:rPr lang="en-GB" sz="1500" dirty="0" err="1">
                <a:solidFill>
                  <a:prstClr val="black"/>
                </a:solidFill>
                <a:latin typeface="Calibri" panose="020F0502020204030204"/>
              </a:rPr>
              <a:t>DSH</a:t>
            </a:r>
            <a:r>
              <a:rPr lang="en-GB" sz="1500" dirty="0">
                <a:solidFill>
                  <a:prstClr val="black"/>
                </a:solidFill>
                <a:latin typeface="Calibri" panose="020F0502020204030204"/>
              </a:rPr>
              <a:t>/Suicide</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Social Issues</a:t>
            </a:r>
            <a:r>
              <a:rPr lang="en-GB" sz="18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Homelessness/ family support </a:t>
            </a:r>
          </a:p>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Risks / Forensic</a:t>
            </a:r>
          </a:p>
          <a:p>
            <a:pPr marL="685800" lvl="1" indent="-228600" defTabSz="914400" fontAlgn="auto">
              <a:lnSpc>
                <a:spcPct val="90000"/>
              </a:lnSpc>
              <a:spcBef>
                <a:spcPts val="500"/>
              </a:spcBef>
              <a:spcAft>
                <a:spcPts val="0"/>
              </a:spcAft>
              <a:buFont typeface="Arial" panose="020B0604020202020204" pitchFamily="34" charset="0"/>
              <a:buChar char="•"/>
            </a:pPr>
            <a:r>
              <a:rPr lang="en-GB" sz="1500" dirty="0">
                <a:solidFill>
                  <a:prstClr val="black"/>
                </a:solidFill>
                <a:latin typeface="Calibri" panose="020F0502020204030204"/>
              </a:rPr>
              <a:t>Driving/Children/Safe Storage/Criminal Justice system/Violence /County Lines</a:t>
            </a:r>
          </a:p>
        </p:txBody>
      </p:sp>
    </p:spTree>
    <p:extLst>
      <p:ext uri="{BB962C8B-B14F-4D97-AF65-F5344CB8AC3E}">
        <p14:creationId xmlns:p14="http://schemas.microsoft.com/office/powerpoint/2010/main" val="336295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30" y="381000"/>
            <a:ext cx="7772400" cy="679449"/>
          </a:xfrm>
        </p:spPr>
        <p:txBody>
          <a:bodyPr/>
          <a:lstStyle/>
          <a:p>
            <a:r>
              <a:rPr lang="en-GB" dirty="0"/>
              <a:t>Investigations</a:t>
            </a:r>
          </a:p>
        </p:txBody>
      </p:sp>
      <p:sp>
        <p:nvSpPr>
          <p:cNvPr id="3" name="Text Placeholder 2"/>
          <p:cNvSpPr>
            <a:spLocks noGrp="1"/>
          </p:cNvSpPr>
          <p:nvPr>
            <p:ph type="body" sz="quarter" idx="13"/>
          </p:nvPr>
        </p:nvSpPr>
        <p:spPr>
          <a:xfrm>
            <a:off x="120030" y="1143000"/>
            <a:ext cx="8338170" cy="4495800"/>
          </a:xfrm>
        </p:spPr>
        <p:txBody>
          <a:bodyPr/>
          <a:lstStyle/>
          <a:p>
            <a:endParaRPr lang="en-US" sz="2000" dirty="0"/>
          </a:p>
          <a:p>
            <a:r>
              <a:rPr lang="en-GB" sz="2000" dirty="0"/>
              <a:t>COWS ( Clinical opiate withdrawal scale)</a:t>
            </a:r>
          </a:p>
          <a:p>
            <a:pPr lvl="1"/>
            <a:r>
              <a:rPr lang="en-US" sz="2000" dirty="0"/>
              <a:t>11 items (score ranges 0 to 48)</a:t>
            </a:r>
          </a:p>
          <a:p>
            <a:pPr lvl="2"/>
            <a:r>
              <a:rPr lang="en-US" sz="2000" dirty="0"/>
              <a:t>5-12 Mild</a:t>
            </a:r>
          </a:p>
          <a:p>
            <a:pPr lvl="2"/>
            <a:r>
              <a:rPr lang="en-US" sz="2000" dirty="0"/>
              <a:t>13-24 Moderate</a:t>
            </a:r>
          </a:p>
          <a:p>
            <a:pPr lvl="2"/>
            <a:r>
              <a:rPr lang="en-US" sz="2000" dirty="0"/>
              <a:t>25-36 Moderately severe</a:t>
            </a:r>
          </a:p>
          <a:p>
            <a:pPr lvl="2"/>
            <a:r>
              <a:rPr lang="en-US" sz="2000" dirty="0"/>
              <a:t>More than 36 Severe withdrawals</a:t>
            </a:r>
          </a:p>
          <a:p>
            <a:pPr marL="0" indent="0">
              <a:buNone/>
            </a:pPr>
            <a:endParaRPr lang="en-US" sz="1200" dirty="0"/>
          </a:p>
          <a:p>
            <a:r>
              <a:rPr lang="en-US" sz="1200" dirty="0"/>
              <a:t>.</a:t>
            </a:r>
          </a:p>
          <a:p>
            <a:endParaRPr lang="en-GB" sz="1200" dirty="0"/>
          </a:p>
        </p:txBody>
      </p:sp>
    </p:spTree>
    <p:extLst>
      <p:ext uri="{BB962C8B-B14F-4D97-AF65-F5344CB8AC3E}">
        <p14:creationId xmlns:p14="http://schemas.microsoft.com/office/powerpoint/2010/main" val="335596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267" y="606143"/>
            <a:ext cx="7772400" cy="679449"/>
          </a:xfrm>
        </p:spPr>
        <p:txBody>
          <a:bodyPr/>
          <a:lstStyle/>
          <a:p>
            <a:r>
              <a:rPr lang="en-GB" dirty="0"/>
              <a:t>Investigations </a:t>
            </a:r>
          </a:p>
        </p:txBody>
      </p:sp>
      <p:sp>
        <p:nvSpPr>
          <p:cNvPr id="3" name="Text Placeholder 2"/>
          <p:cNvSpPr>
            <a:spLocks noGrp="1"/>
          </p:cNvSpPr>
          <p:nvPr>
            <p:ph type="body" sz="quarter" idx="13"/>
          </p:nvPr>
        </p:nvSpPr>
        <p:spPr>
          <a:xfrm>
            <a:off x="202011" y="1700808"/>
            <a:ext cx="8667967" cy="4159789"/>
          </a:xfrm>
        </p:spPr>
        <p:txBody>
          <a:bodyPr/>
          <a:lstStyle/>
          <a:p>
            <a:r>
              <a:rPr lang="en-US" sz="1600" dirty="0"/>
              <a:t>Guided by clinical presentation – e.g., Local infection, Sepsis, Hemorrhage,  </a:t>
            </a:r>
            <a:r>
              <a:rPr lang="en-US" sz="1600" dirty="0" err="1"/>
              <a:t>DVTs</a:t>
            </a:r>
            <a:r>
              <a:rPr lang="en-US" sz="1600" dirty="0"/>
              <a:t>, PE</a:t>
            </a:r>
          </a:p>
          <a:p>
            <a:r>
              <a:rPr lang="en-US" sz="1600" dirty="0"/>
              <a:t>Some screening  bloods may indicate the following </a:t>
            </a:r>
          </a:p>
          <a:p>
            <a:r>
              <a:rPr lang="en-US" sz="1600" dirty="0"/>
              <a:t>Full blood count </a:t>
            </a:r>
          </a:p>
          <a:p>
            <a:pPr lvl="1"/>
            <a:r>
              <a:rPr lang="en-US" sz="1600" dirty="0"/>
              <a:t>High white cell count</a:t>
            </a:r>
          </a:p>
          <a:p>
            <a:pPr lvl="2"/>
            <a:r>
              <a:rPr lang="en-US" sz="1600" dirty="0"/>
              <a:t>Undisclosed abscess e.g., from injecting into femoral vein; consider subacute  endocarditis </a:t>
            </a:r>
          </a:p>
          <a:p>
            <a:pPr lvl="2"/>
            <a:r>
              <a:rPr lang="en-US" sz="1600" dirty="0"/>
              <a:t>CRP may also be elevated</a:t>
            </a:r>
          </a:p>
          <a:p>
            <a:r>
              <a:rPr lang="en-GB" sz="1600" dirty="0"/>
              <a:t>Liver function tests</a:t>
            </a:r>
          </a:p>
          <a:p>
            <a:pPr lvl="1"/>
            <a:r>
              <a:rPr lang="en-US" sz="1600" dirty="0"/>
              <a:t>High ALT could be related to hepatitis C </a:t>
            </a:r>
          </a:p>
          <a:p>
            <a:r>
              <a:rPr lang="en-US" sz="1600" dirty="0"/>
              <a:t>Hepatitis B/ Hepatitis C /HIV screening</a:t>
            </a:r>
          </a:p>
          <a:p>
            <a:r>
              <a:rPr lang="en-GB" sz="1600" dirty="0">
                <a:solidFill>
                  <a:prstClr val="black"/>
                </a:solidFill>
                <a:latin typeface="Arial" panose="020B0604020202020204" pitchFamily="34" charset="0"/>
                <a:cs typeface="Arial" panose="020B0604020202020204" pitchFamily="34" charset="0"/>
              </a:rPr>
              <a:t>HbA1c (e.g., important factor for venous leg ulcers; drowsiness attributed to drugs)</a:t>
            </a:r>
          </a:p>
          <a:p>
            <a:r>
              <a:rPr lang="en-GB" sz="1600" dirty="0">
                <a:solidFill>
                  <a:prstClr val="black"/>
                </a:solidFill>
                <a:latin typeface="Arial" panose="020B0604020202020204" pitchFamily="34" charset="0"/>
                <a:cs typeface="Arial" panose="020B0604020202020204" pitchFamily="34" charset="0"/>
              </a:rPr>
              <a:t>ECG</a:t>
            </a:r>
            <a:r>
              <a:rPr lang="en-GB" sz="1600" b="1" dirty="0">
                <a:solidFill>
                  <a:prstClr val="black"/>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within past 12 months if at risk for QTc Prolongation</a:t>
            </a:r>
            <a:r>
              <a:rPr lang="en-GB" sz="1600" b="1" dirty="0">
                <a:solidFill>
                  <a:prstClr val="black"/>
                </a:solidFill>
                <a:latin typeface="Arial" panose="020B0604020202020204" pitchFamily="34" charset="0"/>
                <a:cs typeface="Arial" panose="020B0604020202020204" pitchFamily="34" charset="0"/>
              </a:rPr>
              <a:t> ) </a:t>
            </a:r>
          </a:p>
          <a:p>
            <a:r>
              <a:rPr lang="en-GB" sz="1600" dirty="0">
                <a:solidFill>
                  <a:prstClr val="black"/>
                </a:solidFill>
                <a:latin typeface="Arial" panose="020B0604020202020204" pitchFamily="34" charset="0"/>
                <a:cs typeface="Arial" panose="020B0604020202020204" pitchFamily="34" charset="0"/>
              </a:rPr>
              <a:t>Spirometry if clinically indicated</a:t>
            </a:r>
          </a:p>
          <a:p>
            <a:r>
              <a:rPr lang="en-GB" sz="1600" dirty="0">
                <a:solidFill>
                  <a:prstClr val="black"/>
                </a:solidFill>
                <a:latin typeface="Arial" panose="020B0604020202020204" pitchFamily="34" charset="0"/>
                <a:cs typeface="Arial" panose="020B0604020202020204" pitchFamily="34" charset="0"/>
              </a:rPr>
              <a:t>Pregnancy tests.</a:t>
            </a:r>
          </a:p>
          <a:p>
            <a:endParaRPr lang="en-US" sz="1600" dirty="0"/>
          </a:p>
          <a:p>
            <a:pPr marL="457200" lvl="1" indent="0">
              <a:buNone/>
            </a:pPr>
            <a:endParaRPr lang="en-US" dirty="0"/>
          </a:p>
        </p:txBody>
      </p:sp>
    </p:spTree>
    <p:extLst>
      <p:ext uri="{BB962C8B-B14F-4D97-AF65-F5344CB8AC3E}">
        <p14:creationId xmlns:p14="http://schemas.microsoft.com/office/powerpoint/2010/main" val="244268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Examination</a:t>
            </a:r>
          </a:p>
        </p:txBody>
      </p:sp>
      <p:sp>
        <p:nvSpPr>
          <p:cNvPr id="3" name="Text Placeholder 2"/>
          <p:cNvSpPr>
            <a:spLocks noGrp="1"/>
          </p:cNvSpPr>
          <p:nvPr>
            <p:ph type="body" sz="quarter" idx="13"/>
          </p:nvPr>
        </p:nvSpPr>
        <p:spPr>
          <a:xfrm>
            <a:off x="457200" y="1954924"/>
            <a:ext cx="7571184" cy="3418292"/>
          </a:xfrm>
        </p:spPr>
        <p:txBody>
          <a:bodyPr/>
          <a:lstStyle/>
          <a:p>
            <a:r>
              <a:rPr lang="en-US" dirty="0"/>
              <a:t>Breath alcohol reading  recording </a:t>
            </a:r>
          </a:p>
          <a:p>
            <a:r>
              <a:rPr lang="en-US" dirty="0"/>
              <a:t>PR, BP, Temperature, Oxygen saturation  </a:t>
            </a:r>
          </a:p>
          <a:p>
            <a:r>
              <a:rPr lang="en-GB" dirty="0"/>
              <a:t>Full Physical examination </a:t>
            </a:r>
          </a:p>
          <a:p>
            <a:r>
              <a:rPr lang="en-GB" dirty="0"/>
              <a:t>Mental state examination – could be affected by drug use</a:t>
            </a:r>
          </a:p>
        </p:txBody>
      </p:sp>
    </p:spTree>
    <p:extLst>
      <p:ext uri="{BB962C8B-B14F-4D97-AF65-F5344CB8AC3E}">
        <p14:creationId xmlns:p14="http://schemas.microsoft.com/office/powerpoint/2010/main" val="374292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3" y="17423"/>
            <a:ext cx="6764605" cy="5201132"/>
          </a:xfrm>
          <a:prstGeom prst="rect">
            <a:avLst/>
          </a:prstGeom>
        </p:spPr>
      </p:pic>
      <p:sp>
        <p:nvSpPr>
          <p:cNvPr id="5" name="TextBox 4"/>
          <p:cNvSpPr txBox="1"/>
          <p:nvPr/>
        </p:nvSpPr>
        <p:spPr>
          <a:xfrm>
            <a:off x="-10438" y="6306090"/>
            <a:ext cx="9002038" cy="461665"/>
          </a:xfrm>
          <a:prstGeom prst="rect">
            <a:avLst/>
          </a:prstGeom>
          <a:noFill/>
        </p:spPr>
        <p:txBody>
          <a:bodyPr wrap="square" rtlCol="0">
            <a:spAutoFit/>
          </a:bodyPr>
          <a:lstStyle/>
          <a:p>
            <a:r>
              <a:rPr lang="en-GB" sz="1200" dirty="0" err="1"/>
              <a:t>Koob</a:t>
            </a:r>
            <a:r>
              <a:rPr lang="en-GB" sz="1200" dirty="0"/>
              <a:t>, G. F. (2020). Neurobiology of opioid addiction: Opponent process, </a:t>
            </a:r>
            <a:r>
              <a:rPr lang="en-GB" sz="1200" dirty="0" err="1"/>
              <a:t>hyperkatifeia</a:t>
            </a:r>
            <a:r>
              <a:rPr lang="en-GB" sz="1200" dirty="0"/>
              <a:t>, and negative reinforcement. </a:t>
            </a:r>
            <a:r>
              <a:rPr lang="en-GB" sz="1200" i="1" dirty="0"/>
              <a:t>Biological psychiatry</a:t>
            </a:r>
            <a:r>
              <a:rPr lang="en-GB" sz="1200" dirty="0"/>
              <a:t>, </a:t>
            </a:r>
            <a:r>
              <a:rPr lang="en-GB" sz="1200" i="1" dirty="0"/>
              <a:t>87</a:t>
            </a:r>
            <a:r>
              <a:rPr lang="en-GB" sz="1200" dirty="0"/>
              <a:t>(1), 44-53.</a:t>
            </a:r>
          </a:p>
        </p:txBody>
      </p:sp>
      <p:sp>
        <p:nvSpPr>
          <p:cNvPr id="2" name="TextBox 1"/>
          <p:cNvSpPr txBox="1"/>
          <p:nvPr/>
        </p:nvSpPr>
        <p:spPr>
          <a:xfrm>
            <a:off x="-86638" y="5218555"/>
            <a:ext cx="9459238" cy="923330"/>
          </a:xfrm>
          <a:prstGeom prst="rect">
            <a:avLst/>
          </a:prstGeom>
          <a:noFill/>
        </p:spPr>
        <p:txBody>
          <a:bodyPr wrap="square" rtlCol="0">
            <a:spAutoFit/>
          </a:bodyPr>
          <a:lstStyle/>
          <a:p>
            <a:pPr marL="285750" indent="-285750">
              <a:buFont typeface="Arial" panose="020B0604020202020204" pitchFamily="34" charset="0"/>
              <a:buChar char="•"/>
            </a:pPr>
            <a:r>
              <a:rPr lang="en-GB" dirty="0"/>
              <a:t>3-stage cycle -binge/intoxication, withdrawal/negative affect, preoccupation/anticipation</a:t>
            </a:r>
          </a:p>
          <a:p>
            <a:pPr marL="285750" indent="-285750">
              <a:buFont typeface="Arial" panose="020B0604020202020204" pitchFamily="34" charset="0"/>
              <a:buChar char="•"/>
            </a:pPr>
            <a:r>
              <a:rPr lang="en-GB" dirty="0"/>
              <a:t>Dysregulation- incentive salience/habits, </a:t>
            </a:r>
            <a:r>
              <a:rPr lang="en-US" dirty="0"/>
              <a:t>negative emotional states, executive function </a:t>
            </a:r>
          </a:p>
          <a:p>
            <a:pPr marL="285750" indent="-285750">
              <a:buFont typeface="Arial" panose="020B0604020202020204" pitchFamily="34" charset="0"/>
              <a:buChar char="•"/>
            </a:pPr>
            <a:r>
              <a:rPr lang="en-US" dirty="0"/>
              <a:t>Related to </a:t>
            </a:r>
            <a:r>
              <a:rPr lang="en-GB" dirty="0"/>
              <a:t>basal ganglia, extended amygdala, and prefrontal cortex</a:t>
            </a:r>
          </a:p>
        </p:txBody>
      </p:sp>
    </p:spTree>
    <p:extLst>
      <p:ext uri="{BB962C8B-B14F-4D97-AF65-F5344CB8AC3E}">
        <p14:creationId xmlns:p14="http://schemas.microsoft.com/office/powerpoint/2010/main" val="244986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 of opioid dependence</a:t>
            </a:r>
          </a:p>
        </p:txBody>
      </p:sp>
      <p:sp>
        <p:nvSpPr>
          <p:cNvPr id="3" name="Content Placeholder 2"/>
          <p:cNvSpPr>
            <a:spLocks noGrp="1"/>
          </p:cNvSpPr>
          <p:nvPr>
            <p:ph type="body" sz="quarter" idx="13"/>
          </p:nvPr>
        </p:nvSpPr>
        <p:spPr/>
        <p:txBody>
          <a:bodyPr>
            <a:normAutofit fontScale="92500" lnSpcReduction="20000"/>
          </a:bodyPr>
          <a:lstStyle/>
          <a:p>
            <a:r>
              <a:rPr lang="en-GB" dirty="0"/>
              <a:t>The needs of all drug misusers should be assessed across  four domains; drug and alcohol misuse, health, social functioning and criminal involvement.</a:t>
            </a:r>
          </a:p>
          <a:p>
            <a:r>
              <a:rPr lang="en-GB" dirty="0"/>
              <a:t> Risks to dependent children should be assessed </a:t>
            </a:r>
          </a:p>
          <a:p>
            <a:r>
              <a:rPr lang="en-GB" dirty="0"/>
              <a:t>All drug misusers entering structured treatment should consent to their treatment plan which is regularly reviewed.</a:t>
            </a:r>
          </a:p>
          <a:p>
            <a:r>
              <a:rPr lang="en-GB" dirty="0"/>
              <a:t>A named individual should  manage the care plan</a:t>
            </a:r>
          </a:p>
          <a:p>
            <a:r>
              <a:rPr lang="en-GB" dirty="0"/>
              <a:t>Drug testing can be a useful tool in assessment diagnosis and monitoring</a:t>
            </a:r>
          </a:p>
          <a:p>
            <a:r>
              <a:rPr lang="en-GB" dirty="0"/>
              <a:t>Drug misuse treatment involves a range of interventions, not just prescribing.</a:t>
            </a:r>
          </a:p>
          <a:p>
            <a:endParaRPr lang="en-GB" dirty="0"/>
          </a:p>
        </p:txBody>
      </p:sp>
      <p:sp>
        <p:nvSpPr>
          <p:cNvPr id="4" name="TextBox 3"/>
          <p:cNvSpPr txBox="1"/>
          <p:nvPr/>
        </p:nvSpPr>
        <p:spPr>
          <a:xfrm>
            <a:off x="0" y="6396335"/>
            <a:ext cx="8539926" cy="461665"/>
          </a:xfrm>
          <a:prstGeom prst="rect">
            <a:avLst/>
          </a:prstGeom>
          <a:noFill/>
        </p:spPr>
        <p:txBody>
          <a:bodyPr wrap="square" rtlCol="0">
            <a:spAutoFit/>
          </a:bodyPr>
          <a:lstStyle/>
          <a:p>
            <a:pPr lvl="0"/>
            <a:r>
              <a:rPr lang="en-GB" sz="1200" dirty="0"/>
              <a:t>Clinical Guidelines on Drug Misuse and Dependence Update 2017 Independent Expert Working Group (2017). Drug misuse and dependence: UK guidelines on clinical management. London: Department of Health</a:t>
            </a:r>
          </a:p>
        </p:txBody>
      </p:sp>
    </p:spTree>
    <p:extLst>
      <p:ext uri="{BB962C8B-B14F-4D97-AF65-F5344CB8AC3E}">
        <p14:creationId xmlns:p14="http://schemas.microsoft.com/office/powerpoint/2010/main" val="173419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bwMode="auto">
          <a:xfrm>
            <a:off x="457200" y="66675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dirty="0"/>
          </a:p>
        </p:txBody>
      </p:sp>
      <p:sp>
        <p:nvSpPr>
          <p:cNvPr id="9219" name="Subtitle 4"/>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Aims and Objectives (from handbook)</a:t>
            </a:r>
          </a:p>
        </p:txBody>
      </p:sp>
      <p:sp>
        <p:nvSpPr>
          <p:cNvPr id="6" name="Text Placeholder 5"/>
          <p:cNvSpPr>
            <a:spLocks noGrp="1"/>
          </p:cNvSpPr>
          <p:nvPr>
            <p:ph type="body" sz="quarter" idx="13"/>
          </p:nvPr>
        </p:nvSpPr>
        <p:spPr>
          <a:xfrm>
            <a:off x="457200" y="2338388"/>
            <a:ext cx="8229600" cy="2543175"/>
          </a:xfrm>
        </p:spPr>
        <p:txBody>
          <a:bodyPr>
            <a:normAutofit fontScale="92500" lnSpcReduction="20000"/>
          </a:bodyPr>
          <a:lstStyle/>
          <a:p>
            <a:pPr>
              <a:buFont typeface="Arial" charset="0"/>
              <a:buChar char="•"/>
              <a:defRPr/>
            </a:pPr>
            <a:r>
              <a:rPr lang="en-US" dirty="0"/>
              <a:t>Assessment, diagnosis and treatment of people with drug misuse</a:t>
            </a:r>
          </a:p>
          <a:p>
            <a:pPr>
              <a:buFont typeface="Arial" charset="0"/>
              <a:buChar char="•"/>
              <a:defRPr/>
            </a:pPr>
            <a:r>
              <a:rPr lang="en-US" dirty="0"/>
              <a:t>To develop working knowledge of principles of opioid substitution treatment</a:t>
            </a:r>
          </a:p>
          <a:p>
            <a:pPr>
              <a:buFont typeface="Arial" charset="0"/>
              <a:buChar char="•"/>
              <a:defRPr/>
            </a:pPr>
            <a:r>
              <a:rPr lang="en-US" dirty="0"/>
              <a:t>To increase awareness of other substances commonly misused</a:t>
            </a:r>
          </a:p>
          <a:p>
            <a:pPr>
              <a:buFont typeface="Arial" charset="0"/>
              <a:buChar char="•"/>
              <a:defRPr/>
            </a:pPr>
            <a:r>
              <a:rPr lang="en-US" dirty="0"/>
              <a:t>To develop awareness of complications associated with drug misuse</a:t>
            </a:r>
          </a:p>
        </p:txBody>
      </p:sp>
    </p:spTree>
    <p:extLst>
      <p:ext uri="{BB962C8B-B14F-4D97-AF65-F5344CB8AC3E}">
        <p14:creationId xmlns:p14="http://schemas.microsoft.com/office/powerpoint/2010/main" val="402846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81000" y="762000"/>
            <a:ext cx="8229600" cy="1143000"/>
          </a:xfrm>
          <a:prstGeom prst="rect">
            <a:avLst/>
          </a:prstGeom>
        </p:spPr>
        <p:txBody>
          <a:bodyPr>
            <a:normAutofit/>
          </a:bodyPr>
          <a:lstStyle/>
          <a:p>
            <a:r>
              <a:rPr lang="en-US" altLang="en-US" sz="4000" dirty="0"/>
              <a:t>Pharmacological components</a:t>
            </a:r>
          </a:p>
        </p:txBody>
      </p:sp>
      <p:sp>
        <p:nvSpPr>
          <p:cNvPr id="70659" name="Rectangle 3"/>
          <p:cNvSpPr>
            <a:spLocks noGrp="1" noChangeArrowheads="1"/>
          </p:cNvSpPr>
          <p:nvPr>
            <p:ph type="body" idx="4294967295"/>
          </p:nvPr>
        </p:nvSpPr>
        <p:spPr>
          <a:xfrm>
            <a:off x="0" y="1600200"/>
            <a:ext cx="8229600" cy="4525963"/>
          </a:xfrm>
          <a:prstGeom prst="rect">
            <a:avLst/>
          </a:prstGeom>
        </p:spPr>
        <p:txBody>
          <a:bodyPr/>
          <a:lstStyle/>
          <a:p>
            <a:pPr>
              <a:lnSpc>
                <a:spcPct val="80000"/>
              </a:lnSpc>
            </a:pPr>
            <a:r>
              <a:rPr lang="en-US" altLang="en-US" sz="2800" dirty="0"/>
              <a:t>Methadone or buprenorphine are effective medicines for heroin dependence especially at optimal dose</a:t>
            </a:r>
          </a:p>
          <a:p>
            <a:pPr>
              <a:lnSpc>
                <a:spcPct val="80000"/>
              </a:lnSpc>
            </a:pPr>
            <a:r>
              <a:rPr lang="en-US" altLang="en-US" sz="2800" dirty="0"/>
              <a:t>Dose induction with buprenorphine may be carried out more rapidly with less risk of overdose</a:t>
            </a:r>
          </a:p>
          <a:p>
            <a:pPr>
              <a:lnSpc>
                <a:spcPct val="80000"/>
              </a:lnSpc>
            </a:pPr>
            <a:r>
              <a:rPr lang="en-GB" altLang="en-US" sz="2800" dirty="0"/>
              <a:t>Care with children </a:t>
            </a:r>
            <a:endParaRPr lang="en-US" altLang="en-US" sz="2800" dirty="0"/>
          </a:p>
          <a:p>
            <a:pPr>
              <a:lnSpc>
                <a:spcPct val="80000"/>
              </a:lnSpc>
            </a:pPr>
            <a:r>
              <a:rPr lang="en-US" altLang="en-US" sz="2800" dirty="0"/>
              <a:t>Supervised consumption should be available</a:t>
            </a:r>
          </a:p>
          <a:p>
            <a:pPr>
              <a:lnSpc>
                <a:spcPct val="80000"/>
              </a:lnSpc>
            </a:pPr>
            <a:r>
              <a:rPr lang="en-US" altLang="en-US" sz="2800" dirty="0"/>
              <a:t>Methadone and  buprenorphine are effective in detoxification regimens</a:t>
            </a:r>
          </a:p>
        </p:txBody>
      </p:sp>
      <p:sp>
        <p:nvSpPr>
          <p:cNvPr id="5" name="TextBox 4"/>
          <p:cNvSpPr txBox="1"/>
          <p:nvPr/>
        </p:nvSpPr>
        <p:spPr>
          <a:xfrm>
            <a:off x="0" y="6371283"/>
            <a:ext cx="8539926" cy="461665"/>
          </a:xfrm>
          <a:prstGeom prst="rect">
            <a:avLst/>
          </a:prstGeom>
          <a:noFill/>
        </p:spPr>
        <p:txBody>
          <a:bodyPr wrap="square" rtlCol="0">
            <a:spAutoFit/>
          </a:bodyPr>
          <a:lstStyle/>
          <a:p>
            <a:pPr lvl="0"/>
            <a:r>
              <a:rPr lang="en-GB" sz="1200" dirty="0"/>
              <a:t>Clinical Guidelines on Drug Misuse and Dependence Update 2017 Independent Expert Working Group (2017). Drug misuse and dependence: UK guidelines on clinical management. London: Department of Health</a:t>
            </a:r>
          </a:p>
        </p:txBody>
      </p:sp>
    </p:spTree>
    <p:extLst>
      <p:ext uri="{BB962C8B-B14F-4D97-AF65-F5344CB8AC3E}">
        <p14:creationId xmlns:p14="http://schemas.microsoft.com/office/powerpoint/2010/main" val="19778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4638"/>
            <a:ext cx="8229600" cy="1143000"/>
          </a:xfrm>
          <a:prstGeom prst="rect">
            <a:avLst/>
          </a:prstGeom>
        </p:spPr>
        <p:txBody>
          <a:bodyPr>
            <a:normAutofit fontScale="90000"/>
          </a:bodyPr>
          <a:lstStyle/>
          <a:p>
            <a:pPr algn="l"/>
            <a:r>
              <a:rPr lang="en-GB" altLang="en-US" sz="4000" dirty="0"/>
              <a:t>Opioid substitution treatment </a:t>
            </a:r>
            <a:br>
              <a:rPr lang="en-GB" altLang="en-US" sz="4000" dirty="0"/>
            </a:br>
            <a:r>
              <a:rPr lang="en-GB" altLang="en-US" sz="4000" dirty="0"/>
              <a:t>(</a:t>
            </a:r>
            <a:r>
              <a:rPr lang="en-GB" altLang="en-US" sz="4000" dirty="0" err="1"/>
              <a:t>OST</a:t>
            </a:r>
            <a:r>
              <a:rPr lang="en-GB" altLang="en-US" sz="4000" dirty="0"/>
              <a:t>) effectiveness</a:t>
            </a:r>
            <a:endParaRPr lang="en-US" altLang="en-US" sz="4000" dirty="0"/>
          </a:p>
        </p:txBody>
      </p:sp>
      <p:sp>
        <p:nvSpPr>
          <p:cNvPr id="71683" name="Rectangle 3"/>
          <p:cNvSpPr>
            <a:spLocks noGrp="1" noChangeArrowheads="1"/>
          </p:cNvSpPr>
          <p:nvPr>
            <p:ph type="body" idx="4294967295"/>
          </p:nvPr>
        </p:nvSpPr>
        <p:spPr>
          <a:xfrm>
            <a:off x="0" y="1600200"/>
            <a:ext cx="8229600" cy="4525963"/>
          </a:xfrm>
          <a:prstGeom prst="rect">
            <a:avLst/>
          </a:prstGeom>
        </p:spPr>
        <p:txBody>
          <a:bodyPr/>
          <a:lstStyle/>
          <a:p>
            <a:pPr>
              <a:lnSpc>
                <a:spcPct val="90000"/>
              </a:lnSpc>
            </a:pPr>
            <a:r>
              <a:rPr lang="en-US" altLang="en-US" dirty="0"/>
              <a:t>The evidence is good that </a:t>
            </a:r>
            <a:r>
              <a:rPr lang="en-US" altLang="en-US" dirty="0" err="1"/>
              <a:t>OST</a:t>
            </a:r>
            <a:endParaRPr lang="en-US" altLang="en-US" dirty="0"/>
          </a:p>
          <a:p>
            <a:pPr lvl="1">
              <a:lnSpc>
                <a:spcPct val="90000"/>
              </a:lnSpc>
              <a:spcAft>
                <a:spcPts val="200"/>
              </a:spcAft>
            </a:pPr>
            <a:r>
              <a:rPr lang="en-US" altLang="en-US" dirty="0"/>
              <a:t>Reduces the risk of death among heroin users participating in treatment </a:t>
            </a:r>
          </a:p>
          <a:p>
            <a:pPr lvl="1">
              <a:lnSpc>
                <a:spcPct val="90000"/>
              </a:lnSpc>
            </a:pPr>
            <a:r>
              <a:rPr lang="en-US" altLang="en-US" dirty="0"/>
              <a:t>Suppresses illicit use of heroin</a:t>
            </a:r>
          </a:p>
          <a:p>
            <a:pPr lvl="1">
              <a:lnSpc>
                <a:spcPct val="90000"/>
              </a:lnSpc>
            </a:pPr>
            <a:r>
              <a:rPr lang="en-US" altLang="en-US" dirty="0"/>
              <a:t>Prevents people dropping out of treatment</a:t>
            </a:r>
          </a:p>
          <a:p>
            <a:pPr lvl="1">
              <a:lnSpc>
                <a:spcPct val="90000"/>
              </a:lnSpc>
            </a:pPr>
            <a:r>
              <a:rPr lang="en-US" altLang="en-US" dirty="0"/>
              <a:t>Reduces involvement in crime among heroin users participating in treatment</a:t>
            </a:r>
          </a:p>
          <a:p>
            <a:pPr lvl="1">
              <a:lnSpc>
                <a:spcPct val="90000"/>
              </a:lnSpc>
            </a:pPr>
            <a:r>
              <a:rPr lang="en-US" altLang="en-US" dirty="0"/>
              <a:t>Reduces the risk of </a:t>
            </a:r>
            <a:r>
              <a:rPr lang="en-US" altLang="en-US" dirty="0" err="1"/>
              <a:t>BBV</a:t>
            </a:r>
            <a:r>
              <a:rPr lang="en-US" altLang="en-US" dirty="0"/>
              <a:t> transmission, including in prisons</a:t>
            </a:r>
          </a:p>
        </p:txBody>
      </p:sp>
      <p:sp>
        <p:nvSpPr>
          <p:cNvPr id="71684" name="Text Box 4"/>
          <p:cNvSpPr txBox="1">
            <a:spLocks noChangeArrowheads="1"/>
          </p:cNvSpPr>
          <p:nvPr/>
        </p:nvSpPr>
        <p:spPr bwMode="auto">
          <a:xfrm>
            <a:off x="3048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en-US" sz="1200" dirty="0" err="1"/>
              <a:t>Strang</a:t>
            </a:r>
            <a:r>
              <a:rPr lang="en-US" altLang="en-US" sz="1200" dirty="0"/>
              <a:t>, J. (2012). Medications in recovery: re-orientating drug dependence treatment. National Treatment Agency, London.</a:t>
            </a:r>
          </a:p>
        </p:txBody>
      </p:sp>
    </p:spTree>
    <p:extLst>
      <p:ext uri="{BB962C8B-B14F-4D97-AF65-F5344CB8AC3E}">
        <p14:creationId xmlns:p14="http://schemas.microsoft.com/office/powerpoint/2010/main" val="143897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74638"/>
            <a:ext cx="8229600" cy="1143000"/>
          </a:xfrm>
          <a:prstGeom prst="rect">
            <a:avLst/>
          </a:prstGeom>
        </p:spPr>
        <p:txBody>
          <a:bodyPr>
            <a:normAutofit fontScale="90000"/>
          </a:bodyPr>
          <a:lstStyle/>
          <a:p>
            <a:pPr algn="l"/>
            <a:r>
              <a:rPr lang="en-GB" altLang="en-US" sz="4000" dirty="0"/>
              <a:t>Opioid substitution treatment </a:t>
            </a:r>
            <a:br>
              <a:rPr lang="en-GB" altLang="en-US" sz="4000" dirty="0"/>
            </a:br>
            <a:r>
              <a:rPr lang="en-GB" altLang="en-US" sz="4000" dirty="0"/>
              <a:t>(</a:t>
            </a:r>
            <a:r>
              <a:rPr lang="en-GB" altLang="en-US" sz="4000" dirty="0" err="1"/>
              <a:t>OST</a:t>
            </a:r>
            <a:r>
              <a:rPr lang="en-GB" altLang="en-US" sz="4000" dirty="0"/>
              <a:t>) effectiveness</a:t>
            </a:r>
            <a:endParaRPr lang="en-US" altLang="en-US" sz="4000" dirty="0"/>
          </a:p>
        </p:txBody>
      </p:sp>
      <p:sp>
        <p:nvSpPr>
          <p:cNvPr id="73731" name="Rectangle 3"/>
          <p:cNvSpPr>
            <a:spLocks noGrp="1" noChangeArrowheads="1"/>
          </p:cNvSpPr>
          <p:nvPr>
            <p:ph type="body" idx="4294967295"/>
          </p:nvPr>
        </p:nvSpPr>
        <p:spPr>
          <a:xfrm>
            <a:off x="0" y="1600200"/>
            <a:ext cx="8229600" cy="4525963"/>
          </a:xfrm>
          <a:prstGeom prst="rect">
            <a:avLst/>
          </a:prstGeom>
        </p:spPr>
        <p:txBody>
          <a:bodyPr/>
          <a:lstStyle/>
          <a:p>
            <a:r>
              <a:rPr lang="en-GB" altLang="en-US" dirty="0"/>
              <a:t>Evidence is </a:t>
            </a:r>
            <a:r>
              <a:rPr lang="en-GB" altLang="en-US" b="1" dirty="0"/>
              <a:t>less</a:t>
            </a:r>
            <a:r>
              <a:rPr lang="en-GB" altLang="en-US" dirty="0"/>
              <a:t> good that </a:t>
            </a:r>
            <a:r>
              <a:rPr lang="en-GB" altLang="en-US" dirty="0" err="1"/>
              <a:t>OST</a:t>
            </a:r>
            <a:endParaRPr lang="en-US" altLang="en-US" dirty="0"/>
          </a:p>
          <a:p>
            <a:pPr lvl="1"/>
            <a:r>
              <a:rPr lang="en-US" altLang="en-US" dirty="0"/>
              <a:t>Suppresses other drug use</a:t>
            </a:r>
          </a:p>
          <a:p>
            <a:pPr lvl="1"/>
            <a:r>
              <a:rPr lang="en-US" altLang="en-US" dirty="0"/>
              <a:t>Promotes abstinence from all drugs</a:t>
            </a:r>
          </a:p>
          <a:p>
            <a:pPr lvl="1"/>
            <a:r>
              <a:rPr lang="en-US" altLang="en-US" dirty="0"/>
              <a:t>Improves physical and mental health –the evidence suggests rapid and substantial improvements on treatment entry, but may not be maintained or further improved</a:t>
            </a:r>
          </a:p>
          <a:p>
            <a:pPr lvl="1"/>
            <a:r>
              <a:rPr lang="en-US" altLang="en-US" dirty="0"/>
              <a:t>Improves social reintegration of </a:t>
            </a:r>
            <a:r>
              <a:rPr lang="en-US" altLang="en-US" dirty="0" err="1"/>
              <a:t>marginalised</a:t>
            </a:r>
            <a:r>
              <a:rPr lang="en-US" altLang="en-US" dirty="0"/>
              <a:t> heroin users</a:t>
            </a:r>
          </a:p>
        </p:txBody>
      </p:sp>
      <p:sp>
        <p:nvSpPr>
          <p:cNvPr id="5" name="Text Box 4"/>
          <p:cNvSpPr txBox="1">
            <a:spLocks noChangeArrowheads="1"/>
          </p:cNvSpPr>
          <p:nvPr/>
        </p:nvSpPr>
        <p:spPr bwMode="auto">
          <a:xfrm>
            <a:off x="304800" y="62484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en-US" sz="1200" dirty="0" err="1"/>
              <a:t>Strang</a:t>
            </a:r>
            <a:r>
              <a:rPr lang="en-US" altLang="en-US" sz="1200" dirty="0"/>
              <a:t>, J. (2012). Medications in recovery: re-orientating drug dependence treatment. National Treatment Agency, London.</a:t>
            </a:r>
          </a:p>
        </p:txBody>
      </p:sp>
    </p:spTree>
    <p:extLst>
      <p:ext uri="{BB962C8B-B14F-4D97-AF65-F5344CB8AC3E}">
        <p14:creationId xmlns:p14="http://schemas.microsoft.com/office/powerpoint/2010/main" val="122584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54833"/>
            <a:ext cx="4267200" cy="5467484"/>
          </a:xfrm>
          <a:prstGeom prst="rect">
            <a:avLst/>
          </a:prstGeom>
        </p:spPr>
      </p:pic>
      <p:sp>
        <p:nvSpPr>
          <p:cNvPr id="5" name="TextBox 4"/>
          <p:cNvSpPr txBox="1"/>
          <p:nvPr/>
        </p:nvSpPr>
        <p:spPr>
          <a:xfrm>
            <a:off x="4749452" y="980251"/>
            <a:ext cx="4242148" cy="1569660"/>
          </a:xfrm>
          <a:prstGeom prst="rect">
            <a:avLst/>
          </a:prstGeom>
          <a:noFill/>
        </p:spPr>
        <p:txBody>
          <a:bodyPr wrap="square" rtlCol="0">
            <a:spAutoFit/>
          </a:bodyPr>
          <a:lstStyle/>
          <a:p>
            <a:r>
              <a:rPr lang="en-GB" sz="3200" b="1" dirty="0"/>
              <a:t>Risks periods in and out of treatment with Methadone</a:t>
            </a:r>
          </a:p>
        </p:txBody>
      </p:sp>
      <p:sp>
        <p:nvSpPr>
          <p:cNvPr id="7" name="Text Placeholder 2"/>
          <p:cNvSpPr>
            <a:spLocks noGrp="1"/>
          </p:cNvSpPr>
          <p:nvPr>
            <p:ph type="body" sz="quarter" idx="13"/>
          </p:nvPr>
        </p:nvSpPr>
        <p:spPr>
          <a:xfrm>
            <a:off x="4580351" y="2362200"/>
            <a:ext cx="4411249" cy="3352800"/>
          </a:xfrm>
        </p:spPr>
        <p:txBody>
          <a:bodyPr/>
          <a:lstStyle/>
          <a:p>
            <a:r>
              <a:rPr lang="en-US" dirty="0"/>
              <a:t>Pooled trends in all cause mortality risk (solid lines) and their 95% confidence intervals (shaded regions) over time in and out of methadone treatment </a:t>
            </a:r>
          </a:p>
          <a:p>
            <a:r>
              <a:rPr lang="en-US" dirty="0"/>
              <a:t>Higher risk in first 4 weeks in treatment </a:t>
            </a:r>
          </a:p>
          <a:p>
            <a:r>
              <a:rPr lang="en-US" dirty="0"/>
              <a:t>Suggestion less of a  problem with buprenorphine</a:t>
            </a:r>
            <a:endParaRPr lang="en-GB" dirty="0"/>
          </a:p>
        </p:txBody>
      </p:sp>
      <p:sp>
        <p:nvSpPr>
          <p:cNvPr id="8" name="TextBox 7"/>
          <p:cNvSpPr txBox="1"/>
          <p:nvPr/>
        </p:nvSpPr>
        <p:spPr>
          <a:xfrm>
            <a:off x="-29749" y="6324600"/>
            <a:ext cx="9220200" cy="461665"/>
          </a:xfrm>
          <a:prstGeom prst="rect">
            <a:avLst/>
          </a:prstGeom>
          <a:noFill/>
        </p:spPr>
        <p:txBody>
          <a:bodyPr wrap="square" rtlCol="0">
            <a:spAutoFit/>
          </a:bodyPr>
          <a:lstStyle/>
          <a:p>
            <a:r>
              <a:rPr lang="en-GB" sz="1200" dirty="0" err="1"/>
              <a:t>Sordo</a:t>
            </a:r>
            <a:r>
              <a:rPr lang="en-GB" sz="1200" dirty="0"/>
              <a:t>, L., Barrio, G., Bravo, M. J., </a:t>
            </a:r>
            <a:r>
              <a:rPr lang="en-GB" sz="1200" dirty="0" err="1"/>
              <a:t>Indave</a:t>
            </a:r>
            <a:r>
              <a:rPr lang="en-GB" sz="1200" dirty="0"/>
              <a:t>, B. I., </a:t>
            </a:r>
            <a:r>
              <a:rPr lang="en-GB" sz="1200" dirty="0" err="1"/>
              <a:t>Degenhardt</a:t>
            </a:r>
            <a:r>
              <a:rPr lang="en-GB" sz="1200" dirty="0"/>
              <a:t>, L., </a:t>
            </a:r>
            <a:r>
              <a:rPr lang="en-GB" sz="1200" dirty="0" err="1"/>
              <a:t>Wiessing</a:t>
            </a:r>
            <a:r>
              <a:rPr lang="en-GB" sz="1200" dirty="0"/>
              <a:t>, L., ... &amp; Pastor-</a:t>
            </a:r>
            <a:r>
              <a:rPr lang="en-GB" sz="1200" dirty="0" err="1"/>
              <a:t>Barriuso</a:t>
            </a:r>
            <a:r>
              <a:rPr lang="en-GB" sz="1200" dirty="0"/>
              <a:t>, R. (2017). Mortality risk during and after opioid substitution treatment: systematic review and meta-analysis of cohort studies. </a:t>
            </a:r>
            <a:r>
              <a:rPr lang="en-GB" sz="1200" i="1" dirty="0" err="1"/>
              <a:t>bmj</a:t>
            </a:r>
            <a:r>
              <a:rPr lang="en-GB" sz="1200" dirty="0"/>
              <a:t>, </a:t>
            </a:r>
            <a:r>
              <a:rPr lang="en-GB" sz="1200" i="1" dirty="0"/>
              <a:t>357</a:t>
            </a:r>
            <a:r>
              <a:rPr lang="en-GB" sz="1200" dirty="0"/>
              <a:t>.</a:t>
            </a:r>
          </a:p>
        </p:txBody>
      </p:sp>
    </p:spTree>
    <p:extLst>
      <p:ext uri="{BB962C8B-B14F-4D97-AF65-F5344CB8AC3E}">
        <p14:creationId xmlns:p14="http://schemas.microsoft.com/office/powerpoint/2010/main" val="316696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long to continue treatment?</a:t>
            </a:r>
          </a:p>
        </p:txBody>
      </p:sp>
      <p:sp>
        <p:nvSpPr>
          <p:cNvPr id="3" name="Content Placeholder 2"/>
          <p:cNvSpPr>
            <a:spLocks noGrp="1"/>
          </p:cNvSpPr>
          <p:nvPr>
            <p:ph type="body" sz="quarter" idx="13"/>
          </p:nvPr>
        </p:nvSpPr>
        <p:spPr/>
        <p:txBody>
          <a:bodyPr>
            <a:normAutofit fontScale="92500" lnSpcReduction="10000"/>
          </a:bodyPr>
          <a:lstStyle/>
          <a:p>
            <a:r>
              <a:rPr lang="en-GB" dirty="0"/>
              <a:t>Increased length of time in </a:t>
            </a:r>
            <a:r>
              <a:rPr lang="en-GB" dirty="0" err="1"/>
              <a:t>OST</a:t>
            </a:r>
            <a:r>
              <a:rPr lang="en-GB" dirty="0"/>
              <a:t> associated with improved outcomes</a:t>
            </a:r>
          </a:p>
          <a:p>
            <a:r>
              <a:rPr lang="en-GB" dirty="0"/>
              <a:t>Short-term treatment associated with poorer outcomes</a:t>
            </a:r>
          </a:p>
          <a:p>
            <a:r>
              <a:rPr lang="en-GB" dirty="0"/>
              <a:t>Study on people on  methadone treatment over 30 year period  demonstrated that 40% with stable remission spent between five to eight years in </a:t>
            </a:r>
            <a:r>
              <a:rPr lang="en-GB" dirty="0" err="1"/>
              <a:t>OST</a:t>
            </a:r>
            <a:endParaRPr lang="en-GB" dirty="0"/>
          </a:p>
          <a:p>
            <a:r>
              <a:rPr lang="en-GB" dirty="0"/>
              <a:t>English government has used findings that heroin users need at least 12 weeks  in </a:t>
            </a:r>
            <a:r>
              <a:rPr lang="en-GB" dirty="0" err="1"/>
              <a:t>OST</a:t>
            </a:r>
            <a:r>
              <a:rPr lang="en-GB" dirty="0"/>
              <a:t>  for benefit to underpin policy on treatment</a:t>
            </a:r>
          </a:p>
          <a:p>
            <a:r>
              <a:rPr lang="en-GB" dirty="0"/>
              <a:t>Some USA authors suggest a 1 year minimum time on </a:t>
            </a:r>
            <a:r>
              <a:rPr lang="en-GB" dirty="0" err="1"/>
              <a:t>OST</a:t>
            </a:r>
            <a:endParaRPr lang="en-GB" dirty="0"/>
          </a:p>
        </p:txBody>
      </p:sp>
      <p:sp>
        <p:nvSpPr>
          <p:cNvPr id="4" name="TextBox 3"/>
          <p:cNvSpPr txBox="1"/>
          <p:nvPr/>
        </p:nvSpPr>
        <p:spPr>
          <a:xfrm>
            <a:off x="1" y="6324601"/>
            <a:ext cx="8296274" cy="457200"/>
          </a:xfrm>
          <a:prstGeom prst="rect">
            <a:avLst/>
          </a:prstGeom>
          <a:noFill/>
        </p:spPr>
        <p:txBody>
          <a:bodyPr wrap="square" rtlCol="0">
            <a:spAutoFit/>
          </a:bodyPr>
          <a:lstStyle/>
          <a:p>
            <a:r>
              <a:rPr lang="en-US" sz="1200" dirty="0"/>
              <a:t>Advisory Council on the Misuse of Drugs. Time limiting opioid substitution therapy advice. 6 Nov 2014. </a:t>
            </a:r>
            <a:r>
              <a:rPr lang="en-US" sz="1200" dirty="0">
                <a:hlinkClick r:id="rId3"/>
              </a:rPr>
              <a:t>https://www.gov.uk/government/publications/time-limiting-opioid-substitution-therapy</a:t>
            </a:r>
            <a:r>
              <a:rPr lang="en-US" sz="1200" dirty="0"/>
              <a:t>.</a:t>
            </a:r>
          </a:p>
        </p:txBody>
      </p:sp>
    </p:spTree>
    <p:extLst>
      <p:ext uri="{BB962C8B-B14F-4D97-AF65-F5344CB8AC3E}">
        <p14:creationId xmlns:p14="http://schemas.microsoft.com/office/powerpoint/2010/main" val="4275271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592" y="1017133"/>
            <a:ext cx="8047408" cy="1116467"/>
          </a:xfrm>
        </p:spPr>
        <p:txBody>
          <a:bodyPr>
            <a:normAutofit fontScale="90000"/>
          </a:bodyPr>
          <a:lstStyle/>
          <a:p>
            <a:r>
              <a:rPr lang="en-GB" b="1" dirty="0"/>
              <a:t>Comparison 1 </a:t>
            </a:r>
            <a:r>
              <a:rPr lang="en-GB" b="1" dirty="0" err="1"/>
              <a:t>RCT</a:t>
            </a:r>
            <a:r>
              <a:rPr lang="en-GB" b="1" dirty="0"/>
              <a:t>, Outcome 6 Opioid abstinence at &gt;3-4 weeks (urine based).</a:t>
            </a:r>
            <a:endParaRPr lang="en-GB" dirty="0"/>
          </a:p>
        </p:txBody>
      </p:sp>
      <p:sp>
        <p:nvSpPr>
          <p:cNvPr id="4" name="Rectangle 3"/>
          <p:cNvSpPr/>
          <p:nvPr/>
        </p:nvSpPr>
        <p:spPr>
          <a:xfrm>
            <a:off x="76200" y="6378090"/>
            <a:ext cx="6553200" cy="461665"/>
          </a:xfrm>
          <a:prstGeom prst="rect">
            <a:avLst/>
          </a:prstGeom>
        </p:spPr>
        <p:txBody>
          <a:bodyPr wrap="square">
            <a:spAutoFit/>
          </a:bodyPr>
          <a:lstStyle/>
          <a:p>
            <a:r>
              <a:rPr lang="en-US" sz="1200" dirty="0" err="1"/>
              <a:t>Faggiano</a:t>
            </a:r>
            <a:r>
              <a:rPr lang="en-US" sz="1200" dirty="0"/>
              <a:t>, F., </a:t>
            </a:r>
            <a:r>
              <a:rPr lang="en-US" sz="1200" dirty="0" err="1"/>
              <a:t>Vigna‐Taglianti</a:t>
            </a:r>
            <a:r>
              <a:rPr lang="en-US" sz="1200" dirty="0"/>
              <a:t>, F., </a:t>
            </a:r>
            <a:r>
              <a:rPr lang="en-US" sz="1200" dirty="0" err="1"/>
              <a:t>Versino</a:t>
            </a:r>
            <a:r>
              <a:rPr lang="en-US" sz="1200" dirty="0"/>
              <a:t>, E., &amp; Lemma, P. (2003). Methadone maintenance at different dosages for opioid dependence. </a:t>
            </a:r>
            <a:r>
              <a:rPr lang="en-US" sz="1200" i="1" dirty="0"/>
              <a:t>Cochrane Database of Systematic Reviews</a:t>
            </a:r>
            <a:r>
              <a:rPr lang="en-US" sz="1200" dirty="0"/>
              <a:t>, (3).</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21" y="2895600"/>
            <a:ext cx="8467565"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63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19974" cy="1477962"/>
          </a:xfrm>
        </p:spPr>
        <p:txBody>
          <a:bodyPr>
            <a:normAutofit fontScale="90000"/>
          </a:bodyPr>
          <a:lstStyle/>
          <a:p>
            <a:pPr algn="l"/>
            <a:r>
              <a:rPr lang="en-GB" b="1" dirty="0" err="1"/>
              <a:t>MMT</a:t>
            </a:r>
            <a:r>
              <a:rPr lang="en-GB" b="1" dirty="0"/>
              <a:t> vs No </a:t>
            </a:r>
            <a:r>
              <a:rPr lang="en-GB" b="1" dirty="0" err="1"/>
              <a:t>MMT</a:t>
            </a:r>
            <a:br>
              <a:rPr lang="en-GB" b="1" dirty="0"/>
            </a:br>
            <a:br>
              <a:rPr lang="en-GB" b="1" dirty="0"/>
            </a:br>
            <a:r>
              <a:rPr lang="en-GB" sz="3600" b="1" dirty="0"/>
              <a:t>Morphine positive urine or hair analysis.</a:t>
            </a:r>
            <a:endParaRPr lang="en-GB"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2093495"/>
            <a:ext cx="878414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6324600"/>
            <a:ext cx="8229600" cy="461665"/>
          </a:xfrm>
          <a:prstGeom prst="rect">
            <a:avLst/>
          </a:prstGeom>
          <a:noFill/>
        </p:spPr>
        <p:txBody>
          <a:bodyPr wrap="square" rtlCol="0">
            <a:spAutoFit/>
          </a:bodyPr>
          <a:lstStyle/>
          <a:p>
            <a:r>
              <a:rPr lang="en-GB" sz="1200" dirty="0" err="1"/>
              <a:t>Mattick</a:t>
            </a:r>
            <a:r>
              <a:rPr lang="en-GB" sz="1200" dirty="0"/>
              <a:t>, R. P., Breen, C., Kimber, J., &amp; </a:t>
            </a:r>
            <a:r>
              <a:rPr lang="en-GB" sz="1200" dirty="0" err="1"/>
              <a:t>Davoli</a:t>
            </a:r>
            <a:r>
              <a:rPr lang="en-GB" sz="1200" dirty="0"/>
              <a:t>, M. (2009). Methadone maintenance therapy versus no opioid replacement therapy for opioid dependence. </a:t>
            </a:r>
            <a:r>
              <a:rPr lang="en-GB" sz="1200" i="1" dirty="0"/>
              <a:t>Cochrane database of systematic reviews</a:t>
            </a:r>
            <a:r>
              <a:rPr lang="en-GB" sz="1200" dirty="0"/>
              <a:t>, (3).</a:t>
            </a:r>
          </a:p>
        </p:txBody>
      </p:sp>
    </p:spTree>
    <p:extLst>
      <p:ext uri="{BB962C8B-B14F-4D97-AF65-F5344CB8AC3E}">
        <p14:creationId xmlns:p14="http://schemas.microsoft.com/office/powerpoint/2010/main" val="212649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High-dose buprenorphine versus placebo -  morphine-positive urines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61925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76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Opioid pharmacology</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83224820"/>
              </p:ext>
            </p:extLst>
          </p:nvPr>
        </p:nvGraphicFramePr>
        <p:xfrm>
          <a:off x="457200" y="1679144"/>
          <a:ext cx="8153400" cy="3733799"/>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420291">
                <a:tc>
                  <a:txBody>
                    <a:bodyPr/>
                    <a:lstStyle/>
                    <a:p>
                      <a:r>
                        <a:rPr lang="en-GB" sz="2000" dirty="0"/>
                        <a:t>Mu </a:t>
                      </a:r>
                    </a:p>
                  </a:txBody>
                  <a:tcPr/>
                </a:tc>
                <a:tc>
                  <a:txBody>
                    <a:bodyPr/>
                    <a:lstStyle/>
                    <a:p>
                      <a:r>
                        <a:rPr lang="en-GB" sz="2000" dirty="0"/>
                        <a:t>Delta </a:t>
                      </a:r>
                    </a:p>
                  </a:txBody>
                  <a:tcPr/>
                </a:tc>
                <a:tc>
                  <a:txBody>
                    <a:bodyPr/>
                    <a:lstStyle/>
                    <a:p>
                      <a:r>
                        <a:rPr lang="en-GB" sz="2000" dirty="0"/>
                        <a:t>Kappa</a:t>
                      </a:r>
                    </a:p>
                  </a:txBody>
                  <a:tcPr/>
                </a:tc>
                <a:extLst>
                  <a:ext uri="{0D108BD9-81ED-4DB2-BD59-A6C34878D82A}">
                    <a16:rowId xmlns:a16="http://schemas.microsoft.com/office/drawing/2014/main" val="10000"/>
                  </a:ext>
                </a:extLst>
              </a:tr>
              <a:tr h="3313508">
                <a:tc>
                  <a:txBody>
                    <a:bodyPr/>
                    <a:lstStyle/>
                    <a:p>
                      <a:pPr lvl="0"/>
                      <a:r>
                        <a:rPr lang="en-GB" sz="2000" dirty="0"/>
                        <a:t>Mu 1 – Analgesia</a:t>
                      </a:r>
                    </a:p>
                    <a:p>
                      <a:pPr lvl="0"/>
                      <a:r>
                        <a:rPr lang="en-GB" sz="2000" dirty="0"/>
                        <a:t>Mu 2 – Sedation, vomiting, respiratory depression, pruritus, euphoria, anorexia, urinary retention, physical dependence</a:t>
                      </a:r>
                    </a:p>
                    <a:p>
                      <a:r>
                        <a:rPr lang="en-GB" sz="2000" dirty="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2000" dirty="0"/>
                        <a:t>Analgesia, spinal analgesia </a:t>
                      </a:r>
                    </a:p>
                    <a:p>
                      <a:endParaRPr lang="en-GB"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2000" dirty="0"/>
                        <a:t>Analgesia, sedation, dyspnea, </a:t>
                      </a:r>
                      <a:r>
                        <a:rPr lang="en-GB" sz="2000" dirty="0" err="1"/>
                        <a:t>psychomimetic</a:t>
                      </a:r>
                      <a:r>
                        <a:rPr lang="en-GB" sz="2000" dirty="0"/>
                        <a:t> effects, </a:t>
                      </a:r>
                      <a:r>
                        <a:rPr lang="en-GB" sz="2000" dirty="0" err="1"/>
                        <a:t>miosis</a:t>
                      </a:r>
                      <a:r>
                        <a:rPr lang="en-GB" sz="2000" dirty="0"/>
                        <a:t>, respiratory depression, euphoria, dysphoria, dyspnoea</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389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Actions of opioids</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45955688"/>
              </p:ext>
            </p:extLst>
          </p:nvPr>
        </p:nvGraphicFramePr>
        <p:xfrm>
          <a:off x="0" y="1600200"/>
          <a:ext cx="8839200" cy="4343401"/>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02539">
                <a:tc>
                  <a:txBody>
                    <a:bodyPr/>
                    <a:lstStyle/>
                    <a:p>
                      <a:r>
                        <a:rPr lang="en-GB" sz="2400" dirty="0"/>
                        <a:t>Drug</a:t>
                      </a:r>
                    </a:p>
                  </a:txBody>
                  <a:tcPr/>
                </a:tc>
                <a:tc>
                  <a:txBody>
                    <a:bodyPr/>
                    <a:lstStyle/>
                    <a:p>
                      <a:r>
                        <a:rPr lang="en-GB" sz="2400" dirty="0"/>
                        <a:t>Mu </a:t>
                      </a:r>
                    </a:p>
                  </a:txBody>
                  <a:tcPr/>
                </a:tc>
                <a:tc>
                  <a:txBody>
                    <a:bodyPr/>
                    <a:lstStyle/>
                    <a:p>
                      <a:r>
                        <a:rPr lang="en-GB" sz="2400" dirty="0"/>
                        <a:t>Delta </a:t>
                      </a:r>
                    </a:p>
                  </a:txBody>
                  <a:tcPr/>
                </a:tc>
                <a:tc>
                  <a:txBody>
                    <a:bodyPr/>
                    <a:lstStyle/>
                    <a:p>
                      <a:r>
                        <a:rPr lang="en-GB" sz="2400" dirty="0"/>
                        <a:t>Kappa</a:t>
                      </a:r>
                    </a:p>
                  </a:txBody>
                  <a:tcPr/>
                </a:tc>
                <a:extLst>
                  <a:ext uri="{0D108BD9-81ED-4DB2-BD59-A6C34878D82A}">
                    <a16:rowId xmlns:a16="http://schemas.microsoft.com/office/drawing/2014/main" val="10000"/>
                  </a:ext>
                </a:extLst>
              </a:tr>
              <a:tr h="1039999">
                <a:tc>
                  <a:txBody>
                    <a:bodyPr/>
                    <a:lstStyle/>
                    <a:p>
                      <a:r>
                        <a:rPr lang="en-GB" sz="2400" dirty="0"/>
                        <a:t>Morphine</a:t>
                      </a:r>
                    </a:p>
                  </a:txBody>
                  <a:tcPr/>
                </a:tc>
                <a:tc>
                  <a:txBody>
                    <a:bodyPr/>
                    <a:lstStyle/>
                    <a:p>
                      <a:r>
                        <a:rPr lang="en-GB" sz="2400" dirty="0"/>
                        <a:t>Agonist </a:t>
                      </a:r>
                    </a:p>
                  </a:txBody>
                  <a:tcPr/>
                </a:tc>
                <a:tc>
                  <a:txBody>
                    <a:bodyPr/>
                    <a:lstStyle/>
                    <a:p>
                      <a:endParaRPr lang="en-GB" sz="2400" dirty="0"/>
                    </a:p>
                  </a:txBody>
                  <a:tcPr/>
                </a:tc>
                <a:tc>
                  <a:txBody>
                    <a:bodyPr/>
                    <a:lstStyle/>
                    <a:p>
                      <a:r>
                        <a:rPr lang="en-GB" sz="2400" dirty="0"/>
                        <a:t>Weak agonist</a:t>
                      </a:r>
                    </a:p>
                  </a:txBody>
                  <a:tcPr/>
                </a:tc>
                <a:extLst>
                  <a:ext uri="{0D108BD9-81ED-4DB2-BD59-A6C34878D82A}">
                    <a16:rowId xmlns:a16="http://schemas.microsoft.com/office/drawing/2014/main" val="10001"/>
                  </a:ext>
                </a:extLst>
              </a:tr>
              <a:tr h="602539">
                <a:tc>
                  <a:txBody>
                    <a:bodyPr/>
                    <a:lstStyle/>
                    <a:p>
                      <a:r>
                        <a:rPr lang="en-GB" sz="2400" dirty="0"/>
                        <a:t>Codeine</a:t>
                      </a:r>
                    </a:p>
                  </a:txBody>
                  <a:tcPr/>
                </a:tc>
                <a:tc>
                  <a:txBody>
                    <a:bodyPr/>
                    <a:lstStyle/>
                    <a:p>
                      <a:r>
                        <a:rPr lang="en-GB" sz="2400" dirty="0"/>
                        <a:t>Weak agonist</a:t>
                      </a:r>
                    </a:p>
                  </a:txBody>
                  <a:tcPr/>
                </a:tc>
                <a:tc>
                  <a:txBody>
                    <a:bodyPr/>
                    <a:lstStyle/>
                    <a:p>
                      <a:r>
                        <a:rPr lang="en-GB" sz="2400" dirty="0"/>
                        <a:t>Weak agonist</a:t>
                      </a:r>
                    </a:p>
                  </a:txBody>
                  <a:tcPr/>
                </a:tc>
                <a:tc>
                  <a:txBody>
                    <a:bodyPr/>
                    <a:lstStyle/>
                    <a:p>
                      <a:endParaRPr lang="en-GB" sz="2400" dirty="0"/>
                    </a:p>
                  </a:txBody>
                  <a:tcPr/>
                </a:tc>
                <a:extLst>
                  <a:ext uri="{0D108BD9-81ED-4DB2-BD59-A6C34878D82A}">
                    <a16:rowId xmlns:a16="http://schemas.microsoft.com/office/drawing/2014/main" val="10002"/>
                  </a:ext>
                </a:extLst>
              </a:tr>
              <a:tr h="602539">
                <a:tc>
                  <a:txBody>
                    <a:bodyPr/>
                    <a:lstStyle/>
                    <a:p>
                      <a:r>
                        <a:rPr lang="en-GB" sz="2400" dirty="0"/>
                        <a:t>Fentanyl</a:t>
                      </a:r>
                      <a:r>
                        <a:rPr lang="en-GB" sz="2400" baseline="0" dirty="0"/>
                        <a:t> </a:t>
                      </a:r>
                      <a:endParaRPr lang="en-GB" sz="2400" dirty="0"/>
                    </a:p>
                  </a:txBody>
                  <a:tcPr/>
                </a:tc>
                <a:tc>
                  <a:txBody>
                    <a:bodyPr/>
                    <a:lstStyle/>
                    <a:p>
                      <a:r>
                        <a:rPr lang="en-GB" sz="2400" dirty="0"/>
                        <a:t>Agonist </a:t>
                      </a:r>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3"/>
                  </a:ext>
                </a:extLst>
              </a:tr>
              <a:tr h="602539">
                <a:tc>
                  <a:txBody>
                    <a:bodyPr/>
                    <a:lstStyle/>
                    <a:p>
                      <a:r>
                        <a:rPr lang="en-GB" sz="2400" dirty="0"/>
                        <a:t>Methadone </a:t>
                      </a:r>
                    </a:p>
                  </a:txBody>
                  <a:tcPr/>
                </a:tc>
                <a:tc>
                  <a:txBody>
                    <a:bodyPr/>
                    <a:lstStyle/>
                    <a:p>
                      <a:r>
                        <a:rPr lang="en-GB" sz="2400" dirty="0"/>
                        <a:t>Agonist</a:t>
                      </a:r>
                      <a:r>
                        <a:rPr lang="en-GB" sz="2400" baseline="0" dirty="0"/>
                        <a:t> </a:t>
                      </a:r>
                      <a:endParaRPr lang="en-GB" sz="2400" dirty="0"/>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4"/>
                  </a:ext>
                </a:extLst>
              </a:tr>
              <a:tr h="893246">
                <a:tc>
                  <a:txBody>
                    <a:bodyPr/>
                    <a:lstStyle/>
                    <a:p>
                      <a:r>
                        <a:rPr lang="en-GB" sz="2400" dirty="0"/>
                        <a:t>Buprenorphine</a:t>
                      </a:r>
                    </a:p>
                  </a:txBody>
                  <a:tcPr/>
                </a:tc>
                <a:tc>
                  <a:txBody>
                    <a:bodyPr/>
                    <a:lstStyle/>
                    <a:p>
                      <a:r>
                        <a:rPr lang="en-GB" sz="2400" dirty="0"/>
                        <a:t>Partial agonist</a:t>
                      </a:r>
                    </a:p>
                  </a:txBody>
                  <a:tcPr/>
                </a:tc>
                <a:tc>
                  <a:txBody>
                    <a:bodyPr/>
                    <a:lstStyle/>
                    <a:p>
                      <a:endParaRPr lang="en-GB" sz="2400" dirty="0"/>
                    </a:p>
                  </a:txBody>
                  <a:tcPr/>
                </a:tc>
                <a:tc>
                  <a:txBody>
                    <a:bodyPr/>
                    <a:lstStyle/>
                    <a:p>
                      <a:r>
                        <a:rPr lang="en-GB" sz="2400" dirty="0"/>
                        <a:t>Partial  agonist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529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dirty="0"/>
          </a:p>
        </p:txBody>
      </p:sp>
      <p:sp>
        <p:nvSpPr>
          <p:cNvPr id="10243"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To achieve this</a:t>
            </a:r>
          </a:p>
        </p:txBody>
      </p:sp>
      <p:sp>
        <p:nvSpPr>
          <p:cNvPr id="4" name="Text Placeholder 3"/>
          <p:cNvSpPr>
            <a:spLocks noGrp="1"/>
          </p:cNvSpPr>
          <p:nvPr>
            <p:ph type="body" sz="quarter" idx="13"/>
          </p:nvPr>
        </p:nvSpPr>
        <p:spPr/>
        <p:txBody>
          <a:bodyPr>
            <a:normAutofit fontScale="92500" lnSpcReduction="20000"/>
          </a:bodyPr>
          <a:lstStyle/>
          <a:p>
            <a:pPr eaLnBrk="1" hangingPunct="1">
              <a:buFont typeface="Arial" charset="0"/>
              <a:buChar char="•"/>
              <a:defRPr/>
            </a:pPr>
            <a:r>
              <a:rPr lang="en-US" dirty="0"/>
              <a:t>Case Presentation</a:t>
            </a:r>
          </a:p>
          <a:p>
            <a:pPr eaLnBrk="1" hangingPunct="1">
              <a:buFont typeface="Arial" charset="0"/>
              <a:buChar char="•"/>
              <a:defRPr/>
            </a:pPr>
            <a:r>
              <a:rPr lang="en-US" dirty="0"/>
              <a:t>Journal Club</a:t>
            </a:r>
          </a:p>
          <a:p>
            <a:pPr eaLnBrk="1" hangingPunct="1">
              <a:buFont typeface="Arial" charset="0"/>
              <a:buChar char="•"/>
              <a:defRPr/>
            </a:pPr>
            <a:r>
              <a:rPr lang="en-US" dirty="0"/>
              <a:t>555 Presentation</a:t>
            </a:r>
          </a:p>
          <a:p>
            <a:pPr eaLnBrk="1" hangingPunct="1">
              <a:buFont typeface="Arial" charset="0"/>
              <a:buChar char="•"/>
              <a:defRPr/>
            </a:pPr>
            <a:r>
              <a:rPr lang="en-US" dirty="0"/>
              <a:t>Expert-Led Session</a:t>
            </a:r>
          </a:p>
          <a:p>
            <a:pPr eaLnBrk="1" hangingPunct="1">
              <a:buFont typeface="Arial" charset="0"/>
              <a:buChar char="•"/>
              <a:defRPr/>
            </a:pPr>
            <a:r>
              <a:rPr lang="en-US" dirty="0"/>
              <a:t>MCQs</a:t>
            </a:r>
          </a:p>
          <a:p>
            <a:pPr marL="0" indent="0" eaLnBrk="1" hangingPunct="1">
              <a:buFont typeface="Arial" charset="0"/>
              <a:buNone/>
              <a:defRPr/>
            </a:pPr>
            <a:endParaRPr lang="en-US" dirty="0"/>
          </a:p>
          <a:p>
            <a:pPr eaLnBrk="1" hangingPunct="1">
              <a:buFont typeface="Arial" charset="0"/>
              <a:buChar char="•"/>
              <a:defRPr/>
            </a:pPr>
            <a:r>
              <a:rPr lang="en-US" dirty="0"/>
              <a:t>Please sign the register and complete the feedback</a:t>
            </a:r>
          </a:p>
          <a:p>
            <a:pPr marL="0" indent="0" eaLnBrk="1" hangingPunct="1">
              <a:buFont typeface="Arial" charset="0"/>
              <a:buNone/>
              <a:defRPr/>
            </a:pPr>
            <a:endParaRPr lang="en-US" dirty="0"/>
          </a:p>
        </p:txBody>
      </p:sp>
    </p:spTree>
    <p:extLst>
      <p:ext uri="{BB962C8B-B14F-4D97-AF65-F5344CB8AC3E}">
        <p14:creationId xmlns:p14="http://schemas.microsoft.com/office/powerpoint/2010/main" val="2623542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Pharmacokinetics - methadone</a:t>
            </a:r>
          </a:p>
        </p:txBody>
      </p:sp>
      <p:sp>
        <p:nvSpPr>
          <p:cNvPr id="3" name="Content Placeholder 2"/>
          <p:cNvSpPr>
            <a:spLocks noGrp="1"/>
          </p:cNvSpPr>
          <p:nvPr>
            <p:ph type="body" sz="quarter" idx="13"/>
          </p:nvPr>
        </p:nvSpPr>
        <p:spPr/>
        <p:txBody>
          <a:bodyPr>
            <a:normAutofit fontScale="77500" lnSpcReduction="20000"/>
          </a:bodyPr>
          <a:lstStyle/>
          <a:p>
            <a:r>
              <a:rPr lang="en-GB" dirty="0"/>
              <a:t>Well absorbed from the gastrointestinal tract with peak plasma levels occurring 1-5 hours after a single dose. </a:t>
            </a:r>
          </a:p>
          <a:p>
            <a:r>
              <a:rPr lang="en-GB" dirty="0"/>
              <a:t>Wide variations in plasma levels occur during maintenance therapy.</a:t>
            </a:r>
          </a:p>
          <a:p>
            <a:r>
              <a:rPr lang="en-GB" dirty="0"/>
              <a:t>Plasma levels may decrease  due to auto-induction of hepatic microsomal enzymes.</a:t>
            </a:r>
          </a:p>
          <a:p>
            <a:r>
              <a:rPr lang="en-GB" dirty="0"/>
              <a:t>Gradual accumulation in tissues</a:t>
            </a:r>
          </a:p>
          <a:p>
            <a:r>
              <a:rPr lang="en-GB" dirty="0"/>
              <a:t>On discontinuation, low concentrations in the plasma are maintained by slow release from extravascular binding sites accounting for the relatively mild but protracted withdrawal syndrome.</a:t>
            </a:r>
          </a:p>
          <a:p>
            <a:r>
              <a:rPr lang="en-GB" dirty="0"/>
              <a:t>N-</a:t>
            </a:r>
            <a:r>
              <a:rPr lang="en-GB" dirty="0" err="1"/>
              <a:t>demethylation</a:t>
            </a:r>
            <a:r>
              <a:rPr lang="en-GB" dirty="0"/>
              <a:t> occurs in the liver and metabolites are excreted in the faeces and urine together with unchanged methadone </a:t>
            </a:r>
          </a:p>
          <a:p>
            <a:r>
              <a:rPr lang="en-GB" dirty="0"/>
              <a:t>The elimination half-life is long and varies considerably with a range of 15-60 hours having been reported</a:t>
            </a:r>
          </a:p>
        </p:txBody>
      </p:sp>
      <p:sp>
        <p:nvSpPr>
          <p:cNvPr id="4" name="TextBox 3"/>
          <p:cNvSpPr txBox="1"/>
          <p:nvPr/>
        </p:nvSpPr>
        <p:spPr>
          <a:xfrm>
            <a:off x="27904" y="6400800"/>
            <a:ext cx="3733800" cy="276999"/>
          </a:xfrm>
          <a:prstGeom prst="rect">
            <a:avLst/>
          </a:prstGeom>
          <a:noFill/>
        </p:spPr>
        <p:txBody>
          <a:bodyPr wrap="square" rtlCol="0">
            <a:spAutoFit/>
          </a:bodyPr>
          <a:lstStyle/>
          <a:p>
            <a:r>
              <a:rPr lang="en-GB" sz="1200" dirty="0"/>
              <a:t>https://www.medicines.org.uk/emc/medicine/25342</a:t>
            </a:r>
          </a:p>
        </p:txBody>
      </p:sp>
    </p:spTree>
    <p:extLst>
      <p:ext uri="{BB962C8B-B14F-4D97-AF65-F5344CB8AC3E}">
        <p14:creationId xmlns:p14="http://schemas.microsoft.com/office/powerpoint/2010/main" val="174852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Pharmacokinetics - buprenorphine</a:t>
            </a:r>
          </a:p>
        </p:txBody>
      </p:sp>
      <p:sp>
        <p:nvSpPr>
          <p:cNvPr id="3" name="Content Placeholder 2"/>
          <p:cNvSpPr>
            <a:spLocks noGrp="1"/>
          </p:cNvSpPr>
          <p:nvPr>
            <p:ph type="body" sz="quarter" idx="13"/>
          </p:nvPr>
        </p:nvSpPr>
        <p:spPr/>
        <p:txBody>
          <a:bodyPr>
            <a:normAutofit fontScale="85000" lnSpcReduction="10000"/>
          </a:bodyPr>
          <a:lstStyle/>
          <a:p>
            <a:r>
              <a:rPr lang="en-GB" dirty="0"/>
              <a:t>Used sublingually as undergoes extensive  first-pass metabolism  in the small intestine and the liver.</a:t>
            </a:r>
          </a:p>
          <a:p>
            <a:r>
              <a:rPr lang="en-GB" dirty="0"/>
              <a:t>Peak plasma concentrations are achieved 90 minutes after sublingual administration </a:t>
            </a:r>
          </a:p>
          <a:p>
            <a:r>
              <a:rPr lang="en-GB" dirty="0"/>
              <a:t>The absorption of buprenorphine is followed by a rapid distribution phase (distribution half-life of 2 to 5 hours).</a:t>
            </a:r>
          </a:p>
          <a:p>
            <a:r>
              <a:rPr lang="en-GB" dirty="0"/>
              <a:t>CYP3A4 is responsible for the N-</a:t>
            </a:r>
            <a:r>
              <a:rPr lang="en-GB" dirty="0" err="1"/>
              <a:t>dealkylation</a:t>
            </a:r>
            <a:r>
              <a:rPr lang="en-GB" dirty="0"/>
              <a:t> of buprenorphine. </a:t>
            </a:r>
          </a:p>
          <a:p>
            <a:r>
              <a:rPr lang="en-GB" dirty="0"/>
              <a:t>Elimination of buprenorphine is bi- or tri- exponential, and has a mean half-life from plasma of 32 hours</a:t>
            </a:r>
          </a:p>
          <a:p>
            <a:r>
              <a:rPr lang="en-GB" dirty="0"/>
              <a:t>Buprenorphine excreted in the faeces by biliary excretion of the </a:t>
            </a:r>
            <a:r>
              <a:rPr lang="en-GB" dirty="0" err="1"/>
              <a:t>glucuroconjugated</a:t>
            </a:r>
            <a:r>
              <a:rPr lang="en-GB" dirty="0"/>
              <a:t> metabolites (70%), the rest excreted in the urine.</a:t>
            </a:r>
          </a:p>
        </p:txBody>
      </p:sp>
      <p:sp>
        <p:nvSpPr>
          <p:cNvPr id="4" name="TextBox 3"/>
          <p:cNvSpPr txBox="1"/>
          <p:nvPr/>
        </p:nvSpPr>
        <p:spPr>
          <a:xfrm>
            <a:off x="0" y="6400800"/>
            <a:ext cx="3657600" cy="276999"/>
          </a:xfrm>
          <a:prstGeom prst="rect">
            <a:avLst/>
          </a:prstGeom>
          <a:noFill/>
        </p:spPr>
        <p:txBody>
          <a:bodyPr wrap="square" rtlCol="0">
            <a:spAutoFit/>
          </a:bodyPr>
          <a:lstStyle/>
          <a:p>
            <a:r>
              <a:rPr lang="en-GB" sz="1200" dirty="0"/>
              <a:t>https://www.medicines.org.uk/emc/medicine/26614</a:t>
            </a:r>
          </a:p>
        </p:txBody>
      </p:sp>
    </p:spTree>
    <p:extLst>
      <p:ext uri="{BB962C8B-B14F-4D97-AF65-F5344CB8AC3E}">
        <p14:creationId xmlns:p14="http://schemas.microsoft.com/office/powerpoint/2010/main" val="464842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Depot buprenorphine e.g., </a:t>
            </a:r>
            <a:r>
              <a:rPr lang="en-GB" dirty="0" err="1"/>
              <a:t>Buvidal</a:t>
            </a:r>
            <a:endParaRPr lang="en-GB" dirty="0"/>
          </a:p>
        </p:txBody>
      </p:sp>
      <p:sp>
        <p:nvSpPr>
          <p:cNvPr id="3" name="Text Placeholder 2"/>
          <p:cNvSpPr>
            <a:spLocks noGrp="1"/>
          </p:cNvSpPr>
          <p:nvPr>
            <p:ph type="body" sz="quarter" idx="13"/>
          </p:nvPr>
        </p:nvSpPr>
        <p:spPr/>
        <p:txBody>
          <a:bodyPr/>
          <a:lstStyle/>
          <a:p>
            <a:r>
              <a:rPr lang="en-GB" dirty="0"/>
              <a:t>Subcutaneous preparation</a:t>
            </a:r>
          </a:p>
          <a:p>
            <a:r>
              <a:rPr lang="en-GB" dirty="0"/>
              <a:t>Lasts 28 days</a:t>
            </a:r>
          </a:p>
          <a:p>
            <a:r>
              <a:rPr lang="en-GB" dirty="0"/>
              <a:t>Expensive but may reduce dispensing and supervision costs</a:t>
            </a:r>
          </a:p>
          <a:p>
            <a:r>
              <a:rPr lang="en-GB" dirty="0"/>
              <a:t>May be effective in treatment retention and reducing illicit drugs use</a:t>
            </a:r>
          </a:p>
          <a:p>
            <a:r>
              <a:rPr lang="en-GB" dirty="0"/>
              <a:t>No evidence for these as yet</a:t>
            </a:r>
          </a:p>
          <a:p>
            <a:r>
              <a:rPr lang="en-GB" dirty="0"/>
              <a:t>Generated some optimism at innovation in SMS</a:t>
            </a:r>
          </a:p>
        </p:txBody>
      </p:sp>
    </p:spTree>
    <p:extLst>
      <p:ext uri="{BB962C8B-B14F-4D97-AF65-F5344CB8AC3E}">
        <p14:creationId xmlns:p14="http://schemas.microsoft.com/office/powerpoint/2010/main" val="35707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14" y="178254"/>
            <a:ext cx="7772400" cy="679449"/>
          </a:xfrm>
        </p:spPr>
        <p:txBody>
          <a:bodyPr/>
          <a:lstStyle/>
          <a:p>
            <a:r>
              <a:rPr lang="en-GB" dirty="0"/>
              <a:t>Opioid detoxification 1  </a:t>
            </a:r>
          </a:p>
        </p:txBody>
      </p:sp>
      <p:sp>
        <p:nvSpPr>
          <p:cNvPr id="3" name="Content Placeholder 2"/>
          <p:cNvSpPr>
            <a:spLocks noGrp="1"/>
          </p:cNvSpPr>
          <p:nvPr>
            <p:ph type="body" sz="quarter" idx="13"/>
          </p:nvPr>
        </p:nvSpPr>
        <p:spPr>
          <a:xfrm>
            <a:off x="248854" y="1219200"/>
            <a:ext cx="8763000" cy="3988254"/>
          </a:xfrm>
        </p:spPr>
        <p:txBody>
          <a:bodyPr>
            <a:noAutofit/>
          </a:bodyPr>
          <a:lstStyle/>
          <a:p>
            <a:r>
              <a:rPr lang="en-GB" sz="2400" dirty="0"/>
              <a:t>Clearly defined process supporting safe and effective discontinuation of opiates while minimising withdrawals. </a:t>
            </a:r>
          </a:p>
          <a:p>
            <a:r>
              <a:rPr lang="en-GB" sz="2400" dirty="0"/>
              <a:t>Up to 28 days as inpatient</a:t>
            </a:r>
          </a:p>
          <a:p>
            <a:r>
              <a:rPr lang="en-GB" dirty="0"/>
              <a:t>D</a:t>
            </a:r>
            <a:r>
              <a:rPr lang="en-GB" sz="2400" dirty="0"/>
              <a:t>etoxification alone is rarely successful especially at the first attempt; </a:t>
            </a:r>
            <a:r>
              <a:rPr lang="en-GB" dirty="0"/>
              <a:t>n</a:t>
            </a:r>
            <a:r>
              <a:rPr lang="en-GB" sz="2400" dirty="0"/>
              <a:t>eed to  have clear access back into treatment </a:t>
            </a:r>
          </a:p>
          <a:p>
            <a:r>
              <a:rPr lang="en-GB" sz="2400" dirty="0"/>
              <a:t>Important factors</a:t>
            </a:r>
          </a:p>
          <a:p>
            <a:pPr lvl="1"/>
            <a:r>
              <a:rPr lang="en-GB" sz="2400" dirty="0"/>
              <a:t> The patient is fully committed to and informed about the process (including risk of relapse)</a:t>
            </a:r>
          </a:p>
          <a:p>
            <a:pPr lvl="1"/>
            <a:r>
              <a:rPr lang="en-GB" dirty="0"/>
              <a:t>the patient is fully aware of the high risk of relapse</a:t>
            </a:r>
            <a:endParaRPr lang="en-GB" sz="2400" dirty="0"/>
          </a:p>
          <a:p>
            <a:pPr lvl="1"/>
            <a:r>
              <a:rPr lang="en-GB" sz="2400" dirty="0"/>
              <a:t> The patient is in stable situation following detoxification.</a:t>
            </a:r>
          </a:p>
          <a:p>
            <a:pPr lvl="1"/>
            <a:r>
              <a:rPr lang="en-GB" sz="2400" dirty="0"/>
              <a:t> Plans for continuing support and treatment are in place.</a:t>
            </a:r>
          </a:p>
        </p:txBody>
      </p:sp>
      <p:sp>
        <p:nvSpPr>
          <p:cNvPr id="4" name="TextBox 3"/>
          <p:cNvSpPr txBox="1"/>
          <p:nvPr/>
        </p:nvSpPr>
        <p:spPr>
          <a:xfrm>
            <a:off x="6781800" y="6248400"/>
            <a:ext cx="2286000" cy="646331"/>
          </a:xfrm>
          <a:prstGeom prst="rect">
            <a:avLst/>
          </a:prstGeom>
          <a:noFill/>
        </p:spPr>
        <p:txBody>
          <a:bodyPr wrap="square" rtlCol="0">
            <a:spAutoFit/>
          </a:bodyPr>
          <a:lstStyle/>
          <a:p>
            <a:r>
              <a:rPr lang="en-GB" dirty="0"/>
              <a:t>Clinical  guidance 2017</a:t>
            </a:r>
          </a:p>
        </p:txBody>
      </p:sp>
    </p:spTree>
    <p:extLst>
      <p:ext uri="{BB962C8B-B14F-4D97-AF65-F5344CB8AC3E}">
        <p14:creationId xmlns:p14="http://schemas.microsoft.com/office/powerpoint/2010/main" val="2046556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Opioid detoxification 2 </a:t>
            </a:r>
          </a:p>
        </p:txBody>
      </p:sp>
      <p:sp>
        <p:nvSpPr>
          <p:cNvPr id="3" name="Content Placeholder 2"/>
          <p:cNvSpPr>
            <a:spLocks noGrp="1"/>
          </p:cNvSpPr>
          <p:nvPr>
            <p:ph type="body" sz="quarter" idx="13"/>
          </p:nvPr>
        </p:nvSpPr>
        <p:spPr/>
        <p:txBody>
          <a:bodyPr>
            <a:normAutofit fontScale="92500" lnSpcReduction="10000"/>
          </a:bodyPr>
          <a:lstStyle/>
          <a:p>
            <a:r>
              <a:rPr lang="en-GB" dirty="0"/>
              <a:t>Avoid coerced or ‘magic wand’ detoxification </a:t>
            </a:r>
          </a:p>
          <a:p>
            <a:r>
              <a:rPr lang="en-GB" dirty="0"/>
              <a:t>During detoxification offer</a:t>
            </a:r>
          </a:p>
          <a:p>
            <a:pPr lvl="1"/>
            <a:r>
              <a:rPr lang="en-GB" dirty="0"/>
              <a:t>Full psychosocial support</a:t>
            </a:r>
          </a:p>
          <a:p>
            <a:pPr lvl="1"/>
            <a:r>
              <a:rPr lang="en-GB" dirty="0"/>
              <a:t>Access to drug-free support</a:t>
            </a:r>
          </a:p>
          <a:p>
            <a:pPr lvl="1"/>
            <a:r>
              <a:rPr lang="en-GB" dirty="0"/>
              <a:t>Overdose training</a:t>
            </a:r>
          </a:p>
          <a:p>
            <a:r>
              <a:rPr lang="en-GB" dirty="0"/>
              <a:t>Do not encourage patients on stable doses to start a very gradual reduction</a:t>
            </a:r>
          </a:p>
          <a:p>
            <a:r>
              <a:rPr lang="en-GB" dirty="0"/>
              <a:t>However in clinical practice this happens frequently </a:t>
            </a:r>
          </a:p>
          <a:p>
            <a:r>
              <a:rPr lang="en-GB" dirty="0"/>
              <a:t>As patients may want to gradually reduce – evidence about this to be discussed with them  </a:t>
            </a:r>
          </a:p>
        </p:txBody>
      </p:sp>
      <p:sp>
        <p:nvSpPr>
          <p:cNvPr id="5" name="TextBox 4"/>
          <p:cNvSpPr txBox="1"/>
          <p:nvPr/>
        </p:nvSpPr>
        <p:spPr>
          <a:xfrm>
            <a:off x="0" y="6371283"/>
            <a:ext cx="8539926" cy="461665"/>
          </a:xfrm>
          <a:prstGeom prst="rect">
            <a:avLst/>
          </a:prstGeom>
          <a:noFill/>
        </p:spPr>
        <p:txBody>
          <a:bodyPr wrap="square" rtlCol="0">
            <a:spAutoFit/>
          </a:bodyPr>
          <a:lstStyle/>
          <a:p>
            <a:pPr lvl="0"/>
            <a:r>
              <a:rPr lang="en-GB" sz="1200" dirty="0"/>
              <a:t>Clinical Guidelines on Drug Misuse and Dependence Update 2017 Independent Expert Working Group (2017). Drug misuse and dependence: UK guidelines on clinical management. London: Department of Health</a:t>
            </a:r>
          </a:p>
        </p:txBody>
      </p:sp>
    </p:spTree>
    <p:extLst>
      <p:ext uri="{BB962C8B-B14F-4D97-AF65-F5344CB8AC3E}">
        <p14:creationId xmlns:p14="http://schemas.microsoft.com/office/powerpoint/2010/main" val="390084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Community detox from </a:t>
            </a:r>
            <a:r>
              <a:rPr lang="en-GB" dirty="0" err="1"/>
              <a:t>OST</a:t>
            </a:r>
            <a:r>
              <a:rPr lang="en-GB" dirty="0"/>
              <a:t> </a:t>
            </a:r>
          </a:p>
        </p:txBody>
      </p:sp>
      <p:sp>
        <p:nvSpPr>
          <p:cNvPr id="3" name="Content Placeholder 2"/>
          <p:cNvSpPr>
            <a:spLocks noGrp="1"/>
          </p:cNvSpPr>
          <p:nvPr>
            <p:ph type="body" sz="quarter" idx="13"/>
          </p:nvPr>
        </p:nvSpPr>
        <p:spPr/>
        <p:txBody>
          <a:bodyPr>
            <a:normAutofit fontScale="92500" lnSpcReduction="20000"/>
          </a:bodyPr>
          <a:lstStyle/>
          <a:p>
            <a:r>
              <a:rPr lang="en-GB" dirty="0"/>
              <a:t>Methadone</a:t>
            </a:r>
          </a:p>
          <a:p>
            <a:pPr lvl="1"/>
            <a:r>
              <a:rPr lang="en-GB" dirty="0"/>
              <a:t>Following stabilisation, reduce at  around 5 mg every one or two weeks.</a:t>
            </a:r>
          </a:p>
          <a:p>
            <a:pPr lvl="1"/>
            <a:r>
              <a:rPr lang="en-GB" dirty="0"/>
              <a:t>Usual higher decrements  at the start</a:t>
            </a:r>
          </a:p>
          <a:p>
            <a:r>
              <a:rPr lang="en-GB" dirty="0"/>
              <a:t>Buprenorphine</a:t>
            </a:r>
          </a:p>
          <a:p>
            <a:pPr lvl="1"/>
            <a:r>
              <a:rPr lang="en-GB" dirty="0"/>
              <a:t>Reduce by 2 mg every two weeks with final reductions being around 400 micrograms.</a:t>
            </a:r>
          </a:p>
          <a:p>
            <a:pPr lvl="1"/>
            <a:r>
              <a:rPr lang="en-GB" dirty="0"/>
              <a:t>Patients report being able to reduce buprenorphine doses more quickly than methadone.</a:t>
            </a:r>
          </a:p>
          <a:p>
            <a:r>
              <a:rPr lang="en-GB" dirty="0"/>
              <a:t>Detoxification from either medication similar in terms of outcomes from detoxification</a:t>
            </a:r>
          </a:p>
        </p:txBody>
      </p:sp>
    </p:spTree>
    <p:extLst>
      <p:ext uri="{BB962C8B-B14F-4D97-AF65-F5344CB8AC3E}">
        <p14:creationId xmlns:p14="http://schemas.microsoft.com/office/powerpoint/2010/main" val="12629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Adjunctive medication </a:t>
            </a:r>
          </a:p>
        </p:txBody>
      </p:sp>
      <p:sp>
        <p:nvSpPr>
          <p:cNvPr id="3" name="Content Placeholder 2"/>
          <p:cNvSpPr>
            <a:spLocks noGrp="1"/>
          </p:cNvSpPr>
          <p:nvPr>
            <p:ph type="body" sz="quarter" idx="13"/>
          </p:nvPr>
        </p:nvSpPr>
        <p:spPr/>
        <p:txBody>
          <a:bodyPr>
            <a:normAutofit lnSpcReduction="10000"/>
          </a:bodyPr>
          <a:lstStyle/>
          <a:p>
            <a:r>
              <a:rPr lang="en-GB" b="1" dirty="0" err="1"/>
              <a:t>Lofexidine</a:t>
            </a:r>
            <a:r>
              <a:rPr lang="en-GB" b="1" dirty="0"/>
              <a:t> no longer available</a:t>
            </a:r>
          </a:p>
          <a:p>
            <a:r>
              <a:rPr lang="en-GB" dirty="0"/>
              <a:t>Diarrhoea – </a:t>
            </a:r>
            <a:r>
              <a:rPr lang="en-GB" dirty="0" err="1"/>
              <a:t>loperamide</a:t>
            </a:r>
            <a:endParaRPr lang="en-GB" dirty="0"/>
          </a:p>
          <a:p>
            <a:r>
              <a:rPr lang="en-GB" dirty="0"/>
              <a:t>Nausea, vomiting - metoclopramide /</a:t>
            </a:r>
            <a:r>
              <a:rPr lang="en-GB" dirty="0" err="1"/>
              <a:t>prochlorperazine</a:t>
            </a:r>
            <a:r>
              <a:rPr lang="en-GB" dirty="0"/>
              <a:t> </a:t>
            </a:r>
          </a:p>
          <a:p>
            <a:r>
              <a:rPr lang="en-GB" dirty="0"/>
              <a:t>Stomach cramps – </a:t>
            </a:r>
            <a:r>
              <a:rPr lang="en-GB" dirty="0" err="1"/>
              <a:t>mebeverine</a:t>
            </a:r>
            <a:r>
              <a:rPr lang="en-GB" dirty="0"/>
              <a:t> / hyoscine </a:t>
            </a:r>
            <a:r>
              <a:rPr lang="en-GB" dirty="0" err="1"/>
              <a:t>butylbromide</a:t>
            </a:r>
            <a:endParaRPr lang="en-GB" dirty="0"/>
          </a:p>
          <a:p>
            <a:r>
              <a:rPr lang="en-GB" dirty="0"/>
              <a:t>Agitation and anxiety, sleeplessness – </a:t>
            </a:r>
            <a:r>
              <a:rPr lang="en-GB" dirty="0" err="1"/>
              <a:t>zopiclone</a:t>
            </a:r>
            <a:r>
              <a:rPr lang="en-GB" dirty="0"/>
              <a:t> 7.5 mg at bedtime, short course!</a:t>
            </a:r>
          </a:p>
          <a:p>
            <a:r>
              <a:rPr lang="en-GB" dirty="0"/>
              <a:t>Muscular pains and headaches –paracetamol, aspirin and other non-steroidal anti-inflammatory drugs </a:t>
            </a:r>
          </a:p>
        </p:txBody>
      </p:sp>
    </p:spTree>
    <p:extLst>
      <p:ext uri="{BB962C8B-B14F-4D97-AF65-F5344CB8AC3E}">
        <p14:creationId xmlns:p14="http://schemas.microsoft.com/office/powerpoint/2010/main" val="318261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Setting</a:t>
            </a:r>
          </a:p>
        </p:txBody>
      </p:sp>
      <p:sp>
        <p:nvSpPr>
          <p:cNvPr id="3" name="Content Placeholder 2"/>
          <p:cNvSpPr>
            <a:spLocks noGrp="1"/>
          </p:cNvSpPr>
          <p:nvPr>
            <p:ph type="body" sz="quarter" idx="13"/>
          </p:nvPr>
        </p:nvSpPr>
        <p:spPr/>
        <p:txBody>
          <a:bodyPr>
            <a:normAutofit fontScale="92500" lnSpcReduction="10000"/>
          </a:bodyPr>
          <a:lstStyle/>
          <a:p>
            <a:r>
              <a:rPr lang="en-GB" dirty="0"/>
              <a:t>Community detoxification generally to be used</a:t>
            </a:r>
          </a:p>
          <a:p>
            <a:r>
              <a:rPr lang="en-GB" dirty="0"/>
              <a:t>Consider inpatient detoxifications in those</a:t>
            </a:r>
          </a:p>
          <a:p>
            <a:pPr lvl="1"/>
            <a:r>
              <a:rPr lang="en-GB" dirty="0"/>
              <a:t>Not benefited from previous community-based detoxification</a:t>
            </a:r>
          </a:p>
          <a:p>
            <a:pPr lvl="1"/>
            <a:r>
              <a:rPr lang="en-GB" dirty="0"/>
              <a:t>With significant co-morbid physical or mental health problems</a:t>
            </a:r>
          </a:p>
          <a:p>
            <a:pPr lvl="1"/>
            <a:r>
              <a:rPr lang="en-GB" dirty="0"/>
              <a:t>Require complex </a:t>
            </a:r>
            <a:r>
              <a:rPr lang="en-GB" dirty="0" err="1"/>
              <a:t>polydrug</a:t>
            </a:r>
            <a:r>
              <a:rPr lang="en-GB" dirty="0"/>
              <a:t> detoxification, (alcohol or benzodiazepines)</a:t>
            </a:r>
          </a:p>
          <a:p>
            <a:pPr lvl="1"/>
            <a:r>
              <a:rPr lang="en-GB" dirty="0"/>
              <a:t>Have significant social problems that will limit the benefit of community-based detoxification.</a:t>
            </a:r>
          </a:p>
        </p:txBody>
      </p:sp>
      <p:sp>
        <p:nvSpPr>
          <p:cNvPr id="5" name="TextBox 4"/>
          <p:cNvSpPr txBox="1"/>
          <p:nvPr/>
        </p:nvSpPr>
        <p:spPr>
          <a:xfrm>
            <a:off x="0" y="6371283"/>
            <a:ext cx="8539926" cy="461665"/>
          </a:xfrm>
          <a:prstGeom prst="rect">
            <a:avLst/>
          </a:prstGeom>
          <a:noFill/>
        </p:spPr>
        <p:txBody>
          <a:bodyPr wrap="square" rtlCol="0">
            <a:spAutoFit/>
          </a:bodyPr>
          <a:lstStyle/>
          <a:p>
            <a:pPr lvl="0"/>
            <a:r>
              <a:rPr lang="en-GB" sz="1200" dirty="0"/>
              <a:t>Clinical Guidelines on Drug Misuse and Dependence Update 2017 Independent Expert Working Group (2017). Drug misuse and dependence: UK guidelines on clinical management. London: Department of Health</a:t>
            </a:r>
          </a:p>
        </p:txBody>
      </p:sp>
    </p:spTree>
    <p:extLst>
      <p:ext uri="{BB962C8B-B14F-4D97-AF65-F5344CB8AC3E}">
        <p14:creationId xmlns:p14="http://schemas.microsoft.com/office/powerpoint/2010/main" val="413950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Relapse prevention with Naltrexone </a:t>
            </a:r>
          </a:p>
        </p:txBody>
      </p:sp>
      <p:sp>
        <p:nvSpPr>
          <p:cNvPr id="3" name="Content Placeholder 2"/>
          <p:cNvSpPr>
            <a:spLocks noGrp="1"/>
          </p:cNvSpPr>
          <p:nvPr>
            <p:ph type="body" sz="quarter" idx="13"/>
          </p:nvPr>
        </p:nvSpPr>
        <p:spPr/>
        <p:txBody>
          <a:bodyPr>
            <a:normAutofit lnSpcReduction="10000"/>
          </a:bodyPr>
          <a:lstStyle/>
          <a:p>
            <a:r>
              <a:rPr lang="en-GB" dirty="0"/>
              <a:t>Naltrexone is an opioid antagonist  used orally in UK</a:t>
            </a:r>
          </a:p>
          <a:p>
            <a:r>
              <a:rPr lang="en-GB" dirty="0"/>
              <a:t>Liver function tests should be conducted before and during naltrexone  treatment (due to risks of </a:t>
            </a:r>
            <a:r>
              <a:rPr lang="en-GB" dirty="0" err="1"/>
              <a:t>hepatoxicity</a:t>
            </a:r>
            <a:r>
              <a:rPr lang="en-GB" dirty="0"/>
              <a:t>).</a:t>
            </a:r>
          </a:p>
          <a:p>
            <a:r>
              <a:rPr lang="en-GB" dirty="0"/>
              <a:t>Prior to first dose need negative drug screen</a:t>
            </a:r>
          </a:p>
          <a:p>
            <a:r>
              <a:rPr lang="en-GB" dirty="0"/>
              <a:t>First  dose of naltrexone  is 25 mg orally</a:t>
            </a:r>
          </a:p>
          <a:p>
            <a:r>
              <a:rPr lang="en-GB" dirty="0"/>
              <a:t>Continues at 50 mg </a:t>
            </a:r>
          </a:p>
          <a:p>
            <a:r>
              <a:rPr lang="en-GB" dirty="0"/>
              <a:t>Patient information card should be given</a:t>
            </a:r>
          </a:p>
          <a:p>
            <a:r>
              <a:rPr lang="en-GB" dirty="0"/>
              <a:t>Programme of supervision for compliance helpful</a:t>
            </a:r>
          </a:p>
        </p:txBody>
      </p:sp>
    </p:spTree>
    <p:extLst>
      <p:ext uri="{BB962C8B-B14F-4D97-AF65-F5344CB8AC3E}">
        <p14:creationId xmlns:p14="http://schemas.microsoft.com/office/powerpoint/2010/main" val="1324381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Complications with </a:t>
            </a:r>
            <a:r>
              <a:rPr lang="en-GB" dirty="0" err="1"/>
              <a:t>OST</a:t>
            </a:r>
            <a:endParaRPr lang="en-GB" dirty="0"/>
          </a:p>
        </p:txBody>
      </p:sp>
      <p:sp>
        <p:nvSpPr>
          <p:cNvPr id="3" name="Content Placeholder 2"/>
          <p:cNvSpPr>
            <a:spLocks noGrp="1"/>
          </p:cNvSpPr>
          <p:nvPr>
            <p:ph type="body" sz="quarter" idx="13"/>
          </p:nvPr>
        </p:nvSpPr>
        <p:spPr/>
        <p:txBody>
          <a:bodyPr/>
          <a:lstStyle/>
          <a:p>
            <a:r>
              <a:rPr lang="en-GB" dirty="0"/>
              <a:t>Older populations with </a:t>
            </a:r>
            <a:r>
              <a:rPr lang="en-GB" dirty="0" err="1"/>
              <a:t>OST</a:t>
            </a:r>
            <a:r>
              <a:rPr lang="en-GB" dirty="0"/>
              <a:t> – less effective metabolism of all drugs</a:t>
            </a:r>
          </a:p>
          <a:p>
            <a:r>
              <a:rPr lang="en-GB" dirty="0"/>
              <a:t>Frequent comorbid physical health problems</a:t>
            </a:r>
          </a:p>
          <a:p>
            <a:r>
              <a:rPr lang="en-GB" dirty="0"/>
              <a:t>Two main concerns</a:t>
            </a:r>
          </a:p>
          <a:p>
            <a:pPr lvl="1"/>
            <a:r>
              <a:rPr lang="en-GB" dirty="0" err="1"/>
              <a:t>QTc</a:t>
            </a:r>
            <a:r>
              <a:rPr lang="en-GB" dirty="0"/>
              <a:t> </a:t>
            </a:r>
          </a:p>
          <a:p>
            <a:pPr lvl="1"/>
            <a:r>
              <a:rPr lang="en-GB" dirty="0"/>
              <a:t>Respiratory depression </a:t>
            </a:r>
          </a:p>
          <a:p>
            <a:endParaRPr lang="en-GB" dirty="0"/>
          </a:p>
          <a:p>
            <a:endParaRPr lang="en-GB" dirty="0"/>
          </a:p>
          <a:p>
            <a:endParaRPr lang="en-GB" dirty="0"/>
          </a:p>
        </p:txBody>
      </p:sp>
    </p:spTree>
    <p:extLst>
      <p:ext uri="{BB962C8B-B14F-4D97-AF65-F5344CB8AC3E}">
        <p14:creationId xmlns:p14="http://schemas.microsoft.com/office/powerpoint/2010/main" val="264584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dirty="0"/>
          </a:p>
        </p:txBody>
      </p:sp>
      <p:sp>
        <p:nvSpPr>
          <p:cNvPr id="11267"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Expert Led Session</a:t>
            </a:r>
          </a:p>
        </p:txBody>
      </p:sp>
      <p:sp>
        <p:nvSpPr>
          <p:cNvPr id="11268"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ctr" eaLnBrk="1" hangingPunct="1">
              <a:buFont typeface="Arial" panose="020B0604020202020204" pitchFamily="34" charset="0"/>
              <a:buNone/>
            </a:pPr>
            <a:endParaRPr lang="en-US" altLang="en-US" dirty="0"/>
          </a:p>
          <a:p>
            <a:pPr marL="0" indent="0" algn="ctr" eaLnBrk="1" hangingPunct="1">
              <a:buFont typeface="Arial" panose="020B0604020202020204" pitchFamily="34" charset="0"/>
              <a:buNone/>
            </a:pPr>
            <a:endParaRPr lang="en-US" altLang="en-US" dirty="0"/>
          </a:p>
          <a:p>
            <a:pPr marL="0" indent="0" algn="ctr">
              <a:buNone/>
            </a:pPr>
            <a:r>
              <a:rPr lang="en-US" altLang="en-US" dirty="0"/>
              <a:t>Diagnosis and treatment of people with problems with opioid dependence</a:t>
            </a:r>
          </a:p>
          <a:p>
            <a:pPr marL="0" indent="0" algn="ctr">
              <a:buNone/>
            </a:pPr>
            <a:r>
              <a:rPr lang="en-GB" altLang="en-US" dirty="0"/>
              <a:t>P Horgan</a:t>
            </a:r>
          </a:p>
          <a:p>
            <a:pPr marL="0" indent="0" algn="ctr" eaLnBrk="1" hangingPunct="1">
              <a:buFont typeface="Arial" panose="020B0604020202020204" pitchFamily="34" charset="0"/>
              <a:buNone/>
            </a:pPr>
            <a:r>
              <a:rPr lang="en-GB" altLang="en-US" dirty="0"/>
              <a:t>Consultant in Substance Misuse, Cumbria</a:t>
            </a:r>
          </a:p>
        </p:txBody>
      </p:sp>
    </p:spTree>
    <p:extLst>
      <p:ext uri="{BB962C8B-B14F-4D97-AF65-F5344CB8AC3E}">
        <p14:creationId xmlns:p14="http://schemas.microsoft.com/office/powerpoint/2010/main" val="165780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QTc</a:t>
            </a:r>
            <a:r>
              <a:rPr lang="en-GB" dirty="0"/>
              <a:t> Prolongation</a:t>
            </a:r>
          </a:p>
        </p:txBody>
      </p:sp>
      <p:sp>
        <p:nvSpPr>
          <p:cNvPr id="3" name="Content Placeholder 2"/>
          <p:cNvSpPr>
            <a:spLocks noGrp="1"/>
          </p:cNvSpPr>
          <p:nvPr>
            <p:ph type="body" sz="quarter" idx="13"/>
          </p:nvPr>
        </p:nvSpPr>
        <p:spPr/>
        <p:txBody>
          <a:bodyPr>
            <a:normAutofit fontScale="92500"/>
          </a:bodyPr>
          <a:lstStyle/>
          <a:p>
            <a:r>
              <a:rPr lang="en-GB" dirty="0"/>
              <a:t>Methadone prolongs </a:t>
            </a:r>
            <a:r>
              <a:rPr lang="en-GB" dirty="0" err="1"/>
              <a:t>QTc</a:t>
            </a:r>
            <a:r>
              <a:rPr lang="en-GB" dirty="0"/>
              <a:t> in a dose dependent manner</a:t>
            </a:r>
          </a:p>
          <a:p>
            <a:r>
              <a:rPr lang="en-GB" dirty="0"/>
              <a:t>Upper limits </a:t>
            </a:r>
          </a:p>
          <a:p>
            <a:pPr lvl="1"/>
            <a:r>
              <a:rPr lang="en-GB" dirty="0"/>
              <a:t>450 </a:t>
            </a:r>
            <a:r>
              <a:rPr lang="en-GB" dirty="0" err="1"/>
              <a:t>ms</a:t>
            </a:r>
            <a:r>
              <a:rPr lang="en-GB" dirty="0"/>
              <a:t> in adult males </a:t>
            </a:r>
          </a:p>
          <a:p>
            <a:pPr lvl="1"/>
            <a:r>
              <a:rPr lang="en-GB" dirty="0"/>
              <a:t>460 </a:t>
            </a:r>
            <a:r>
              <a:rPr lang="en-GB" dirty="0" err="1"/>
              <a:t>ms</a:t>
            </a:r>
            <a:r>
              <a:rPr lang="en-GB" dirty="0"/>
              <a:t> in adult females</a:t>
            </a:r>
          </a:p>
          <a:p>
            <a:r>
              <a:rPr lang="en-US" dirty="0"/>
              <a:t>10 </a:t>
            </a:r>
            <a:r>
              <a:rPr lang="en-US" dirty="0" err="1"/>
              <a:t>ms</a:t>
            </a:r>
            <a:r>
              <a:rPr lang="en-US" dirty="0"/>
              <a:t> increase in </a:t>
            </a:r>
            <a:r>
              <a:rPr lang="en-US" dirty="0" err="1"/>
              <a:t>QTc</a:t>
            </a:r>
            <a:r>
              <a:rPr lang="en-US" dirty="0"/>
              <a:t> - 5-7% increase in </a:t>
            </a:r>
            <a:r>
              <a:rPr lang="en-US" dirty="0" err="1"/>
              <a:t>TdP</a:t>
            </a:r>
            <a:r>
              <a:rPr lang="en-US" dirty="0"/>
              <a:t> Risk</a:t>
            </a:r>
            <a:endParaRPr lang="en-GB" dirty="0"/>
          </a:p>
          <a:p>
            <a:r>
              <a:rPr lang="en-US" dirty="0" err="1"/>
              <a:t>QTc</a:t>
            </a:r>
            <a:r>
              <a:rPr lang="en-US" dirty="0"/>
              <a:t>  &gt;500 </a:t>
            </a:r>
            <a:r>
              <a:rPr lang="en-US" dirty="0" err="1"/>
              <a:t>ms</a:t>
            </a:r>
            <a:r>
              <a:rPr lang="en-US" dirty="0"/>
              <a:t>, - risk of </a:t>
            </a:r>
            <a:r>
              <a:rPr lang="en-US" dirty="0" err="1"/>
              <a:t>TdP</a:t>
            </a:r>
            <a:r>
              <a:rPr lang="en-US" dirty="0"/>
              <a:t> markedly increased </a:t>
            </a:r>
          </a:p>
          <a:p>
            <a:r>
              <a:rPr lang="en-US" dirty="0"/>
              <a:t>Other factors for </a:t>
            </a:r>
            <a:r>
              <a:rPr lang="en-US" dirty="0" err="1"/>
              <a:t>QTc</a:t>
            </a:r>
            <a:r>
              <a:rPr lang="en-US" dirty="0"/>
              <a:t> prolongation include: Drugs/ Metabolic Factors / Cardiac disease</a:t>
            </a:r>
          </a:p>
          <a:p>
            <a:r>
              <a:rPr lang="en-US" dirty="0"/>
              <a:t>Recommend annual </a:t>
            </a:r>
            <a:r>
              <a:rPr lang="en-US" dirty="0" err="1"/>
              <a:t>ECGs</a:t>
            </a:r>
            <a:endParaRPr lang="en-GB" dirty="0"/>
          </a:p>
          <a:p>
            <a:endParaRPr lang="en-GB" dirty="0"/>
          </a:p>
          <a:p>
            <a:endParaRPr lang="en-GB" dirty="0"/>
          </a:p>
        </p:txBody>
      </p:sp>
      <p:sp>
        <p:nvSpPr>
          <p:cNvPr id="4" name="TextBox 3"/>
          <p:cNvSpPr txBox="1"/>
          <p:nvPr/>
        </p:nvSpPr>
        <p:spPr>
          <a:xfrm>
            <a:off x="0" y="6220020"/>
            <a:ext cx="8153400" cy="646331"/>
          </a:xfrm>
          <a:prstGeom prst="rect">
            <a:avLst/>
          </a:prstGeom>
          <a:noFill/>
        </p:spPr>
        <p:txBody>
          <a:bodyPr wrap="square" rtlCol="0">
            <a:spAutoFit/>
          </a:bodyPr>
          <a:lstStyle/>
          <a:p>
            <a:r>
              <a:rPr lang="en-GB" sz="1200" dirty="0" err="1"/>
              <a:t>Mujtaba</a:t>
            </a:r>
            <a:r>
              <a:rPr lang="en-GB" sz="1200" dirty="0"/>
              <a:t>, S., Romero, J., &amp; </a:t>
            </a:r>
            <a:r>
              <a:rPr lang="en-GB" sz="1200" dirty="0" err="1"/>
              <a:t>Taub</a:t>
            </a:r>
            <a:r>
              <a:rPr lang="en-GB" sz="1200" dirty="0"/>
              <a:t>, C. C. (2013). Methadone, QTc prolongation and </a:t>
            </a:r>
            <a:r>
              <a:rPr lang="en-GB" sz="1200" dirty="0" err="1"/>
              <a:t>torsades</a:t>
            </a:r>
            <a:r>
              <a:rPr lang="en-GB" sz="1200" dirty="0"/>
              <a:t> de pointes: Current concepts, management and a hidden twist in the tale</a:t>
            </a:r>
            <a:r>
              <a:rPr lang="en-GB" sz="1200" i="1" dirty="0"/>
              <a:t> Journal of cardiovascular disease research</a:t>
            </a:r>
            <a:r>
              <a:rPr lang="en-GB" sz="1200" dirty="0"/>
              <a:t>, 4(4), 229-235.</a:t>
            </a:r>
          </a:p>
          <a:p>
            <a:r>
              <a:rPr lang="en-GB" sz="1200" dirty="0" err="1"/>
              <a:t>DTB</a:t>
            </a:r>
            <a:r>
              <a:rPr lang="en-GB" sz="1200" dirty="0"/>
              <a:t>. (2016). </a:t>
            </a:r>
            <a:r>
              <a:rPr lang="en-GB" sz="1200" dirty="0" err="1"/>
              <a:t>QT</a:t>
            </a:r>
            <a:r>
              <a:rPr lang="en-GB" sz="1200" dirty="0"/>
              <a:t> interval and drug therapy. </a:t>
            </a:r>
            <a:r>
              <a:rPr lang="en-GB" sz="1200" i="1" dirty="0" err="1"/>
              <a:t>BMJ</a:t>
            </a:r>
            <a:r>
              <a:rPr lang="en-GB" sz="1200" dirty="0"/>
              <a:t>, 353, i2732.</a:t>
            </a:r>
          </a:p>
        </p:txBody>
      </p:sp>
    </p:spTree>
    <p:extLst>
      <p:ext uri="{BB962C8B-B14F-4D97-AF65-F5344CB8AC3E}">
        <p14:creationId xmlns:p14="http://schemas.microsoft.com/office/powerpoint/2010/main" val="1196172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Current challenges to treatment</a:t>
            </a:r>
          </a:p>
        </p:txBody>
      </p:sp>
      <p:sp>
        <p:nvSpPr>
          <p:cNvPr id="3" name="Text Placeholder 2"/>
          <p:cNvSpPr>
            <a:spLocks noGrp="1"/>
          </p:cNvSpPr>
          <p:nvPr>
            <p:ph type="body" sz="quarter" idx="13"/>
          </p:nvPr>
        </p:nvSpPr>
        <p:spPr/>
        <p:txBody>
          <a:bodyPr/>
          <a:lstStyle/>
          <a:p>
            <a:r>
              <a:rPr lang="en-GB" dirty="0"/>
              <a:t>Ageing population – increasing co-morbidity, pain and need for palliative care</a:t>
            </a:r>
          </a:p>
          <a:p>
            <a:r>
              <a:rPr lang="en-GB" dirty="0"/>
              <a:t>Homelessness</a:t>
            </a:r>
          </a:p>
          <a:p>
            <a:r>
              <a:rPr lang="en-GB" dirty="0"/>
              <a:t>Commissioning arrangements </a:t>
            </a:r>
          </a:p>
          <a:p>
            <a:r>
              <a:rPr lang="en-GB" dirty="0"/>
              <a:t>Increasing drug costs – methadone much cheaper</a:t>
            </a:r>
          </a:p>
          <a:p>
            <a:r>
              <a:rPr lang="en-GB" dirty="0"/>
              <a:t>Dwindling of skilled workforce</a:t>
            </a:r>
          </a:p>
          <a:p>
            <a:r>
              <a:rPr lang="en-US" dirty="0"/>
              <a:t>Options for treatment resistant dependence is limited. </a:t>
            </a:r>
          </a:p>
          <a:p>
            <a:pPr lvl="1"/>
            <a:r>
              <a:rPr lang="en-US" dirty="0"/>
              <a:t>Even with personalized psychosocial intervention only 22/135 16% responded to this form of enhanced treatment </a:t>
            </a:r>
          </a:p>
          <a:p>
            <a:pPr lvl="1"/>
            <a:endParaRPr lang="en-GB" dirty="0"/>
          </a:p>
        </p:txBody>
      </p:sp>
      <p:sp>
        <p:nvSpPr>
          <p:cNvPr id="4" name="TextBox 3">
            <a:extLst>
              <a:ext uri="{FF2B5EF4-FFF2-40B4-BE49-F238E27FC236}">
                <a16:creationId xmlns:a16="http://schemas.microsoft.com/office/drawing/2014/main" id="{18B6734A-8144-4A97-ADAF-D960CAFC1233}"/>
              </a:ext>
            </a:extLst>
          </p:cNvPr>
          <p:cNvSpPr txBox="1"/>
          <p:nvPr/>
        </p:nvSpPr>
        <p:spPr>
          <a:xfrm>
            <a:off x="0" y="6248400"/>
            <a:ext cx="8534400" cy="646331"/>
          </a:xfrm>
          <a:prstGeom prst="rect">
            <a:avLst/>
          </a:prstGeom>
          <a:noFill/>
        </p:spPr>
        <p:txBody>
          <a:bodyPr wrap="square" rtlCol="0">
            <a:spAutoFit/>
          </a:bodyPr>
          <a:lstStyle/>
          <a:p>
            <a:r>
              <a:rPr lang="en-GB" sz="1200" dirty="0"/>
              <a:t>Marsden, J., Stillwell, G., James, K., Shearer, J., Byford, S., </a:t>
            </a:r>
            <a:r>
              <a:rPr lang="en-GB" sz="1200" dirty="0" err="1"/>
              <a:t>Hellier</a:t>
            </a:r>
            <a:r>
              <a:rPr lang="en-GB" sz="1200" dirty="0"/>
              <a:t>, J., ... &amp; </a:t>
            </a:r>
            <a:r>
              <a:rPr lang="en-GB" sz="1200" dirty="0" err="1"/>
              <a:t>Mitcheson</a:t>
            </a:r>
            <a:r>
              <a:rPr lang="en-GB" sz="1200" dirty="0"/>
              <a:t>, L. (2019). Efficacy and cost-effectiveness of an adjunctive personalised psychosocial intervention in treatment-resistant maintenance opioid agonist therapy: a pragmatic, open-label, randomised controlled trial. </a:t>
            </a:r>
            <a:r>
              <a:rPr lang="en-GB" sz="1200" i="1" dirty="0"/>
              <a:t>The Lancet Psychiatry</a:t>
            </a:r>
            <a:r>
              <a:rPr lang="en-GB" sz="1200" dirty="0"/>
              <a:t>, </a:t>
            </a:r>
            <a:r>
              <a:rPr lang="en-GB" sz="1200" i="1" dirty="0"/>
              <a:t>6</a:t>
            </a:r>
            <a:r>
              <a:rPr lang="en-GB" sz="1200" dirty="0"/>
              <a:t>(5), 391-402.</a:t>
            </a:r>
          </a:p>
        </p:txBody>
      </p:sp>
    </p:spTree>
    <p:extLst>
      <p:ext uri="{BB962C8B-B14F-4D97-AF65-F5344CB8AC3E}">
        <p14:creationId xmlns:p14="http://schemas.microsoft.com/office/powerpoint/2010/main" val="200693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Review </a:t>
            </a:r>
          </a:p>
        </p:txBody>
      </p:sp>
      <p:sp>
        <p:nvSpPr>
          <p:cNvPr id="3" name="Content Placeholder 2"/>
          <p:cNvSpPr>
            <a:spLocks noGrp="1"/>
          </p:cNvSpPr>
          <p:nvPr>
            <p:ph type="body" sz="quarter" idx="13"/>
          </p:nvPr>
        </p:nvSpPr>
        <p:spPr/>
        <p:txBody>
          <a:bodyPr/>
          <a:lstStyle/>
          <a:p>
            <a:r>
              <a:rPr lang="en-GB" dirty="0"/>
              <a:t>Epidemiology /Context</a:t>
            </a:r>
          </a:p>
          <a:p>
            <a:r>
              <a:rPr lang="en-GB" dirty="0"/>
              <a:t>Opioid related mortality morbidity</a:t>
            </a:r>
          </a:p>
          <a:p>
            <a:r>
              <a:rPr lang="en-GB" dirty="0"/>
              <a:t>Assessment </a:t>
            </a:r>
          </a:p>
          <a:p>
            <a:r>
              <a:rPr lang="en-GB" dirty="0"/>
              <a:t>Treatment with opioid replacement treatment</a:t>
            </a:r>
          </a:p>
          <a:p>
            <a:r>
              <a:rPr lang="en-GB" dirty="0"/>
              <a:t>Detoxification </a:t>
            </a:r>
          </a:p>
          <a:p>
            <a:r>
              <a:rPr lang="en-GB" dirty="0"/>
              <a:t>Risks with opioid replacement treatment</a:t>
            </a:r>
          </a:p>
          <a:p>
            <a:endParaRPr lang="en-GB" dirty="0"/>
          </a:p>
          <a:p>
            <a:endParaRPr lang="en-GB" dirty="0"/>
          </a:p>
          <a:p>
            <a:endParaRPr lang="en-GB" dirty="0"/>
          </a:p>
        </p:txBody>
      </p:sp>
    </p:spTree>
    <p:extLst>
      <p:ext uri="{BB962C8B-B14F-4D97-AF65-F5344CB8AC3E}">
        <p14:creationId xmlns:p14="http://schemas.microsoft.com/office/powerpoint/2010/main" val="259314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1. Common term for illicit diazepam: </a:t>
            </a:r>
          </a:p>
          <a:p>
            <a:pPr marL="400050" lvl="1" indent="0">
              <a:buNone/>
            </a:pPr>
            <a:r>
              <a:rPr lang="en-GB" dirty="0"/>
              <a:t>A. Plant food </a:t>
            </a:r>
          </a:p>
          <a:p>
            <a:pPr marL="400050" lvl="1" indent="0">
              <a:buNone/>
            </a:pPr>
            <a:r>
              <a:rPr lang="en-GB" dirty="0"/>
              <a:t>B. Blues </a:t>
            </a:r>
          </a:p>
          <a:p>
            <a:pPr marL="400050" lvl="1" indent="0">
              <a:buNone/>
            </a:pPr>
            <a:r>
              <a:rPr lang="en-GB" dirty="0"/>
              <a:t>C. Spice </a:t>
            </a:r>
          </a:p>
          <a:p>
            <a:pPr marL="400050" lvl="1" indent="0">
              <a:buNone/>
            </a:pPr>
            <a:r>
              <a:rPr lang="en-GB" dirty="0"/>
              <a:t>D. Horse </a:t>
            </a:r>
          </a:p>
          <a:p>
            <a:pPr marL="400050" lvl="1" indent="0">
              <a:buNone/>
            </a:pPr>
            <a:r>
              <a:rPr lang="en-GB" dirty="0"/>
              <a:t>E. Whizz </a:t>
            </a:r>
          </a:p>
        </p:txBody>
      </p:sp>
    </p:spTree>
    <p:extLst>
      <p:ext uri="{BB962C8B-B14F-4D97-AF65-F5344CB8AC3E}">
        <p14:creationId xmlns:p14="http://schemas.microsoft.com/office/powerpoint/2010/main" val="313602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1. Common term for illicit diazepam: </a:t>
            </a:r>
          </a:p>
          <a:p>
            <a:pPr marL="400050" lvl="1" indent="0">
              <a:buNone/>
            </a:pPr>
            <a:r>
              <a:rPr lang="en-GB" dirty="0"/>
              <a:t>A. Plant food </a:t>
            </a:r>
          </a:p>
          <a:p>
            <a:pPr marL="400050" lvl="1" indent="0">
              <a:buNone/>
            </a:pPr>
            <a:r>
              <a:rPr lang="en-GB" b="1" dirty="0"/>
              <a:t>B. Blues </a:t>
            </a:r>
          </a:p>
          <a:p>
            <a:pPr marL="400050" lvl="1" indent="0">
              <a:buNone/>
            </a:pPr>
            <a:r>
              <a:rPr lang="en-GB" dirty="0"/>
              <a:t>C. Spice </a:t>
            </a:r>
          </a:p>
          <a:p>
            <a:pPr marL="400050" lvl="1" indent="0">
              <a:buNone/>
            </a:pPr>
            <a:r>
              <a:rPr lang="en-GB" dirty="0"/>
              <a:t>D. Horse </a:t>
            </a:r>
          </a:p>
          <a:p>
            <a:pPr marL="400050" lvl="1" indent="0">
              <a:buNone/>
            </a:pPr>
            <a:r>
              <a:rPr lang="en-GB" dirty="0"/>
              <a:t>E. Whizz </a:t>
            </a:r>
          </a:p>
        </p:txBody>
      </p:sp>
    </p:spTree>
    <p:extLst>
      <p:ext uri="{BB962C8B-B14F-4D97-AF65-F5344CB8AC3E}">
        <p14:creationId xmlns:p14="http://schemas.microsoft.com/office/powerpoint/2010/main" val="2225936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71714" y="4572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471714" y="11620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228600" y="1786618"/>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b="1" dirty="0"/>
              <a:t>2. The following are true of Novel Psychoactive Substances except for: </a:t>
            </a:r>
          </a:p>
          <a:p>
            <a:pPr marL="400050" lvl="1" indent="0">
              <a:buNone/>
            </a:pPr>
            <a:r>
              <a:rPr lang="en-US" dirty="0"/>
              <a:t>A. </a:t>
            </a:r>
            <a:r>
              <a:rPr lang="en-US" dirty="0" err="1"/>
              <a:t>GHB</a:t>
            </a:r>
            <a:r>
              <a:rPr lang="en-US" dirty="0"/>
              <a:t> (gamma-</a:t>
            </a:r>
            <a:r>
              <a:rPr lang="en-US" dirty="0" err="1"/>
              <a:t>hydroxybutyrate</a:t>
            </a:r>
            <a:r>
              <a:rPr lang="en-US" dirty="0"/>
              <a:t>) and </a:t>
            </a:r>
            <a:r>
              <a:rPr lang="en-US" dirty="0" err="1"/>
              <a:t>GBL</a:t>
            </a:r>
            <a:r>
              <a:rPr lang="en-US" dirty="0"/>
              <a:t> (gamma-butyrolactone) act similarly to hallucinogens such as LSD </a:t>
            </a:r>
          </a:p>
          <a:p>
            <a:pPr marL="400050" lvl="1" indent="0">
              <a:buNone/>
            </a:pPr>
            <a:r>
              <a:rPr lang="en-US" dirty="0"/>
              <a:t>B. </a:t>
            </a:r>
            <a:r>
              <a:rPr lang="en-US" dirty="0" err="1"/>
              <a:t>Mephedrone</a:t>
            </a:r>
            <a:r>
              <a:rPr lang="en-US" dirty="0"/>
              <a:t> is part of the cathinone family of drugs </a:t>
            </a:r>
          </a:p>
          <a:p>
            <a:pPr marL="400050" lvl="1" indent="0">
              <a:buNone/>
            </a:pPr>
            <a:r>
              <a:rPr lang="en-US" dirty="0"/>
              <a:t>C. </a:t>
            </a:r>
            <a:r>
              <a:rPr lang="en-US" dirty="0" err="1"/>
              <a:t>Piperazines</a:t>
            </a:r>
            <a:r>
              <a:rPr lang="en-US" dirty="0"/>
              <a:t> substances have stimulant effects </a:t>
            </a:r>
          </a:p>
          <a:p>
            <a:pPr marL="400050" lvl="1" indent="0">
              <a:buNone/>
            </a:pPr>
            <a:r>
              <a:rPr lang="en-US" dirty="0"/>
              <a:t>D. </a:t>
            </a:r>
            <a:r>
              <a:rPr lang="en-US" dirty="0" err="1"/>
              <a:t>Paramethoxyamphetamine</a:t>
            </a:r>
            <a:r>
              <a:rPr lang="en-US" dirty="0"/>
              <a:t> (</a:t>
            </a:r>
            <a:r>
              <a:rPr lang="en-US" dirty="0" err="1"/>
              <a:t>PMA</a:t>
            </a:r>
            <a:r>
              <a:rPr lang="en-US" dirty="0"/>
              <a:t>) is an </a:t>
            </a:r>
            <a:r>
              <a:rPr lang="en-US" dirty="0" err="1"/>
              <a:t>methylenedioxymetamphetamine</a:t>
            </a:r>
            <a:r>
              <a:rPr lang="en-US" dirty="0"/>
              <a:t> (</a:t>
            </a:r>
            <a:r>
              <a:rPr lang="en-US" dirty="0" err="1"/>
              <a:t>MDMA</a:t>
            </a:r>
            <a:r>
              <a:rPr lang="en-US" dirty="0"/>
              <a:t>) like substance</a:t>
            </a:r>
          </a:p>
          <a:p>
            <a:pPr marL="400050" lvl="1" indent="0">
              <a:buNone/>
            </a:pPr>
            <a:r>
              <a:rPr lang="en-US" dirty="0"/>
              <a:t>E. Ketamine use can results in </a:t>
            </a:r>
            <a:r>
              <a:rPr lang="en-US" dirty="0" err="1"/>
              <a:t>haemorrhagic</a:t>
            </a:r>
            <a:r>
              <a:rPr lang="en-US" dirty="0"/>
              <a:t> cystitis </a:t>
            </a:r>
          </a:p>
          <a:p>
            <a:pPr marL="400050" lvl="1" indent="0">
              <a:buNone/>
            </a:pPr>
            <a:endParaRPr lang="en-GB" altLang="en-US" dirty="0"/>
          </a:p>
        </p:txBody>
      </p:sp>
    </p:spTree>
    <p:extLst>
      <p:ext uri="{BB962C8B-B14F-4D97-AF65-F5344CB8AC3E}">
        <p14:creationId xmlns:p14="http://schemas.microsoft.com/office/powerpoint/2010/main" val="1007970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71714" y="4572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471714" y="11620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228600" y="1786618"/>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2. The following are true of Novel psychoactive substances except for: </a:t>
            </a:r>
          </a:p>
          <a:p>
            <a:pPr marL="400050" lvl="1" indent="0">
              <a:buNone/>
            </a:pPr>
            <a:r>
              <a:rPr lang="en-US" b="1" dirty="0"/>
              <a:t>A. </a:t>
            </a:r>
            <a:r>
              <a:rPr lang="en-US" b="1" dirty="0" err="1"/>
              <a:t>GHB</a:t>
            </a:r>
            <a:r>
              <a:rPr lang="en-US" b="1" dirty="0"/>
              <a:t> (gamma-</a:t>
            </a:r>
            <a:r>
              <a:rPr lang="en-US" b="1" dirty="0" err="1"/>
              <a:t>hydroxybutyrate</a:t>
            </a:r>
            <a:r>
              <a:rPr lang="en-US" b="1" dirty="0"/>
              <a:t>) and </a:t>
            </a:r>
            <a:r>
              <a:rPr lang="en-US" b="1" dirty="0" err="1"/>
              <a:t>GBL</a:t>
            </a:r>
            <a:r>
              <a:rPr lang="en-US" b="1" dirty="0"/>
              <a:t> (gamma-butyrolactone) act similarly to hallucinogens such as LSD </a:t>
            </a:r>
          </a:p>
          <a:p>
            <a:pPr marL="400050" lvl="1" indent="0">
              <a:buNone/>
            </a:pPr>
            <a:r>
              <a:rPr lang="en-US" dirty="0"/>
              <a:t>B. </a:t>
            </a:r>
            <a:r>
              <a:rPr lang="en-US" dirty="0" err="1"/>
              <a:t>Mephedrone</a:t>
            </a:r>
            <a:r>
              <a:rPr lang="en-US" dirty="0"/>
              <a:t> is part of the cathinone family of drugs </a:t>
            </a:r>
          </a:p>
          <a:p>
            <a:pPr marL="400050" lvl="1" indent="0">
              <a:buNone/>
            </a:pPr>
            <a:r>
              <a:rPr lang="en-US" dirty="0"/>
              <a:t>C. </a:t>
            </a:r>
            <a:r>
              <a:rPr lang="en-US" dirty="0" err="1"/>
              <a:t>Piperazines</a:t>
            </a:r>
            <a:r>
              <a:rPr lang="en-US" dirty="0"/>
              <a:t> substances have stimulant effects </a:t>
            </a:r>
          </a:p>
          <a:p>
            <a:pPr marL="400050" lvl="1" indent="0">
              <a:buNone/>
            </a:pPr>
            <a:r>
              <a:rPr lang="en-US" dirty="0"/>
              <a:t>D. </a:t>
            </a:r>
            <a:r>
              <a:rPr lang="en-US" dirty="0" err="1"/>
              <a:t>Paramethoxyamphetamine</a:t>
            </a:r>
            <a:r>
              <a:rPr lang="en-US" dirty="0"/>
              <a:t> (</a:t>
            </a:r>
            <a:r>
              <a:rPr lang="en-US" dirty="0" err="1"/>
              <a:t>PMA</a:t>
            </a:r>
            <a:r>
              <a:rPr lang="en-US" dirty="0"/>
              <a:t>) is an </a:t>
            </a:r>
            <a:r>
              <a:rPr lang="en-US" dirty="0" err="1"/>
              <a:t>methylenedioxymetamphetamine</a:t>
            </a:r>
            <a:r>
              <a:rPr lang="en-US" dirty="0"/>
              <a:t> (</a:t>
            </a:r>
            <a:r>
              <a:rPr lang="en-US" dirty="0" err="1"/>
              <a:t>MDMA</a:t>
            </a:r>
            <a:r>
              <a:rPr lang="en-US" dirty="0"/>
              <a:t>) like substance</a:t>
            </a:r>
          </a:p>
          <a:p>
            <a:pPr marL="400050" lvl="1" indent="0">
              <a:buNone/>
            </a:pPr>
            <a:r>
              <a:rPr lang="en-US" dirty="0"/>
              <a:t>E. Ketamine use can result in </a:t>
            </a:r>
            <a:r>
              <a:rPr lang="en-US" dirty="0" err="1"/>
              <a:t>haemorrhagic</a:t>
            </a:r>
            <a:r>
              <a:rPr lang="en-US" dirty="0"/>
              <a:t> cystitis </a:t>
            </a:r>
          </a:p>
          <a:p>
            <a:pPr marL="400050" lvl="1" indent="0">
              <a:buNone/>
            </a:pPr>
            <a:endParaRPr lang="en-GB" altLang="en-US" dirty="0"/>
          </a:p>
        </p:txBody>
      </p:sp>
    </p:spTree>
    <p:extLst>
      <p:ext uri="{BB962C8B-B14F-4D97-AF65-F5344CB8AC3E}">
        <p14:creationId xmlns:p14="http://schemas.microsoft.com/office/powerpoint/2010/main" val="4087299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381000" y="3810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381000" y="972912"/>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152400" y="1336904"/>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b="1" dirty="0"/>
              <a:t>3. The following are true of methadone except for: </a:t>
            </a:r>
          </a:p>
          <a:p>
            <a:pPr marL="400050" lvl="1" indent="0">
              <a:buNone/>
            </a:pPr>
            <a:r>
              <a:rPr lang="en-US" dirty="0"/>
              <a:t>A. Cases of </a:t>
            </a:r>
            <a:r>
              <a:rPr lang="en-US" dirty="0" err="1"/>
              <a:t>QT</a:t>
            </a:r>
            <a:r>
              <a:rPr lang="en-US" dirty="0"/>
              <a:t> interval prolongation and Torsade de Pointes have been reported during treatment with methadone, particularly at high doses (&gt;100mg). </a:t>
            </a:r>
          </a:p>
          <a:p>
            <a:pPr marL="400050" lvl="1" indent="0">
              <a:buNone/>
            </a:pPr>
            <a:r>
              <a:rPr lang="en-US" dirty="0"/>
              <a:t>B. Typical starting doses are in the range of 10 to 30 mgs </a:t>
            </a:r>
          </a:p>
          <a:p>
            <a:pPr marL="400050" lvl="1" indent="0">
              <a:buNone/>
            </a:pPr>
            <a:r>
              <a:rPr lang="en-US" dirty="0"/>
              <a:t>C. Methadone tablets are the preferred formulation for commencing treatment in opioid dependence </a:t>
            </a:r>
          </a:p>
          <a:p>
            <a:pPr marL="400050" lvl="1" indent="0">
              <a:buNone/>
            </a:pPr>
            <a:r>
              <a:rPr lang="en-US" dirty="0"/>
              <a:t>D. Use of cimetidine may lead to potentiation of opioid activity due to displacement of methadone from protein binding sites </a:t>
            </a:r>
          </a:p>
          <a:p>
            <a:pPr marL="400050" lvl="1" indent="0">
              <a:buNone/>
            </a:pPr>
            <a:r>
              <a:rPr lang="en-US" dirty="0"/>
              <a:t>E. Peak plasma levels occur 1-5 hours after a single dose of methadone mixture 1mg/1ml </a:t>
            </a:r>
          </a:p>
          <a:p>
            <a:pPr marL="0" indent="0">
              <a:buNone/>
            </a:pPr>
            <a:endParaRPr lang="en-US" dirty="0"/>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r>
              <a:rPr lang="en-GB" altLang="en-US" dirty="0"/>
              <a:t>1. Which of the following statements about Disulfiram is false: </a:t>
            </a:r>
          </a:p>
          <a:p>
            <a:pPr marL="400050" lvl="1" indent="0" eaLnBrk="1" hangingPunct="1">
              <a:buFont typeface="Arial" panose="020B0604020202020204" pitchFamily="34" charset="0"/>
              <a:buNone/>
            </a:pPr>
            <a:r>
              <a:rPr lang="en-GB" altLang="en-US" dirty="0"/>
              <a:t>A. Previous history of </a:t>
            </a:r>
            <a:r>
              <a:rPr lang="en-GB" altLang="en-US" dirty="0" err="1"/>
              <a:t>CVA</a:t>
            </a:r>
            <a:r>
              <a:rPr lang="en-GB" altLang="en-US" dirty="0"/>
              <a:t> is a contraindication </a:t>
            </a:r>
          </a:p>
          <a:p>
            <a:pPr marL="400050" lvl="1" indent="0" eaLnBrk="1" hangingPunct="1">
              <a:buFont typeface="Arial" panose="020B0604020202020204" pitchFamily="34" charset="0"/>
              <a:buNone/>
            </a:pPr>
            <a:r>
              <a:rPr lang="en-GB" altLang="en-US" dirty="0"/>
              <a:t>B. Disulfiram use will result in an decrease in accumulation of acetaldehyde in the blood stream </a:t>
            </a:r>
          </a:p>
          <a:p>
            <a:pPr marL="400050" lvl="1" indent="0" eaLnBrk="1" hangingPunct="1">
              <a:buFont typeface="Arial" panose="020B0604020202020204" pitchFamily="34" charset="0"/>
              <a:buNone/>
            </a:pPr>
            <a:r>
              <a:rPr lang="en-GB" altLang="en-US" dirty="0"/>
              <a:t>C. A loading dose can be used for initiation </a:t>
            </a:r>
          </a:p>
          <a:p>
            <a:pPr marL="400050" lvl="1" indent="0" eaLnBrk="1" hangingPunct="1">
              <a:buFont typeface="Arial" panose="020B0604020202020204" pitchFamily="34" charset="0"/>
              <a:buNone/>
            </a:pPr>
            <a:r>
              <a:rPr lang="en-GB" altLang="en-US" dirty="0"/>
              <a:t>D. Disulfiram may have a role in the treatment of cocaine dependence </a:t>
            </a:r>
          </a:p>
          <a:p>
            <a:pPr marL="400050" lvl="1" indent="0" eaLnBrk="1" hangingPunct="1">
              <a:buFont typeface="Arial" panose="020B0604020202020204" pitchFamily="34" charset="0"/>
              <a:buNone/>
            </a:pPr>
            <a:r>
              <a:rPr lang="en-GB" altLang="en-US" dirty="0"/>
              <a:t>E. Hepatic cell damage is a recognised adverse effect of Disulfiram </a:t>
            </a:r>
          </a:p>
        </p:txBody>
      </p:sp>
    </p:spTree>
    <p:extLst>
      <p:ext uri="{BB962C8B-B14F-4D97-AF65-F5344CB8AC3E}">
        <p14:creationId xmlns:p14="http://schemas.microsoft.com/office/powerpoint/2010/main" val="152944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381000" y="3810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381000" y="972912"/>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152400" y="1336904"/>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3. The following are true of methadone except for: </a:t>
            </a:r>
          </a:p>
          <a:p>
            <a:pPr marL="400050" lvl="1" indent="0">
              <a:buNone/>
            </a:pPr>
            <a:r>
              <a:rPr lang="en-US" dirty="0"/>
              <a:t>A. Cases of </a:t>
            </a:r>
            <a:r>
              <a:rPr lang="en-US" dirty="0" err="1"/>
              <a:t>QT</a:t>
            </a:r>
            <a:r>
              <a:rPr lang="en-US" dirty="0"/>
              <a:t> interval prolongation and torsade de pointes have been reported during treatment with methadone, particularly at high doses (&gt;100mg). </a:t>
            </a:r>
          </a:p>
          <a:p>
            <a:pPr marL="400050" lvl="1" indent="0">
              <a:buNone/>
            </a:pPr>
            <a:r>
              <a:rPr lang="en-US" dirty="0"/>
              <a:t>B. Typical starting doses are in the range of 10 to 30 mgs </a:t>
            </a:r>
          </a:p>
          <a:p>
            <a:pPr marL="400050" lvl="1" indent="0">
              <a:buNone/>
            </a:pPr>
            <a:r>
              <a:rPr lang="en-US" b="1" dirty="0"/>
              <a:t>C. Methadone tablets are the preferred formulation for commencing treatment in opioid dependence </a:t>
            </a:r>
          </a:p>
          <a:p>
            <a:pPr marL="400050" lvl="1" indent="0">
              <a:buNone/>
            </a:pPr>
            <a:r>
              <a:rPr lang="en-US" dirty="0"/>
              <a:t>D. Use of cimetidine may lead to potentiation of opioid activity due to displacement of methadone from protein binding sites </a:t>
            </a:r>
          </a:p>
          <a:p>
            <a:pPr marL="400050" lvl="1" indent="0">
              <a:buNone/>
            </a:pPr>
            <a:r>
              <a:rPr lang="en-US" dirty="0"/>
              <a:t>E. Peak plasma levels occur 1-5 hours after a single dose of methadone mixture 1mg/1ml </a:t>
            </a:r>
          </a:p>
          <a:p>
            <a:pPr marL="0" indent="0">
              <a:buNone/>
            </a:pPr>
            <a:endParaRPr lang="en-US" dirty="0"/>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r>
              <a:rPr lang="en-GB" altLang="en-US" dirty="0"/>
              <a:t>1. Which of the following statements about Disulfiram is false: </a:t>
            </a:r>
          </a:p>
          <a:p>
            <a:pPr marL="400050" lvl="1" indent="0" eaLnBrk="1" hangingPunct="1">
              <a:buFont typeface="Arial" panose="020B0604020202020204" pitchFamily="34" charset="0"/>
              <a:buNone/>
            </a:pPr>
            <a:r>
              <a:rPr lang="en-GB" altLang="en-US" dirty="0"/>
              <a:t>A. Previous history of </a:t>
            </a:r>
            <a:r>
              <a:rPr lang="en-GB" altLang="en-US" dirty="0" err="1"/>
              <a:t>CVA</a:t>
            </a:r>
            <a:r>
              <a:rPr lang="en-GB" altLang="en-US" dirty="0"/>
              <a:t> is a contraindication </a:t>
            </a:r>
          </a:p>
          <a:p>
            <a:pPr marL="400050" lvl="1" indent="0" eaLnBrk="1" hangingPunct="1">
              <a:buFont typeface="Arial" panose="020B0604020202020204" pitchFamily="34" charset="0"/>
              <a:buNone/>
            </a:pPr>
            <a:r>
              <a:rPr lang="en-GB" altLang="en-US" dirty="0"/>
              <a:t>B. Disulfiram use will result in an decrease in accumulation of acetaldehyde in the blood stream </a:t>
            </a:r>
          </a:p>
          <a:p>
            <a:pPr marL="400050" lvl="1" indent="0" eaLnBrk="1" hangingPunct="1">
              <a:buFont typeface="Arial" panose="020B0604020202020204" pitchFamily="34" charset="0"/>
              <a:buNone/>
            </a:pPr>
            <a:r>
              <a:rPr lang="en-GB" altLang="en-US" dirty="0"/>
              <a:t>C. A loading dose can be used for initiation </a:t>
            </a:r>
          </a:p>
          <a:p>
            <a:pPr marL="400050" lvl="1" indent="0" eaLnBrk="1" hangingPunct="1">
              <a:buFont typeface="Arial" panose="020B0604020202020204" pitchFamily="34" charset="0"/>
              <a:buNone/>
            </a:pPr>
            <a:r>
              <a:rPr lang="en-GB" altLang="en-US" dirty="0"/>
              <a:t>D. Disulfiram may have a role in the treatment of cocaine dependence </a:t>
            </a:r>
          </a:p>
          <a:p>
            <a:pPr marL="400050" lvl="1" indent="0" eaLnBrk="1" hangingPunct="1">
              <a:buFont typeface="Arial" panose="020B0604020202020204" pitchFamily="34" charset="0"/>
              <a:buNone/>
            </a:pPr>
            <a:r>
              <a:rPr lang="en-GB" altLang="en-US" dirty="0"/>
              <a:t>E. Hepatic cell damage is a recognised adverse effect of Disulfiram </a:t>
            </a:r>
          </a:p>
        </p:txBody>
      </p:sp>
    </p:spTree>
    <p:extLst>
      <p:ext uri="{BB962C8B-B14F-4D97-AF65-F5344CB8AC3E}">
        <p14:creationId xmlns:p14="http://schemas.microsoft.com/office/powerpoint/2010/main" val="162180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b="1" dirty="0"/>
              <a:t>4. The following are true about opioid substitution treatment except for: </a:t>
            </a:r>
          </a:p>
          <a:p>
            <a:pPr marL="400050" lvl="1" indent="0">
              <a:buNone/>
            </a:pPr>
            <a:r>
              <a:rPr lang="en-US" dirty="0"/>
              <a:t>A. Reduces the risk of death among heroin users </a:t>
            </a:r>
          </a:p>
          <a:p>
            <a:pPr marL="400050" lvl="1" indent="0">
              <a:buNone/>
            </a:pPr>
            <a:r>
              <a:rPr lang="en-US" dirty="0"/>
              <a:t>B. Suppresses illicit use of heroin </a:t>
            </a:r>
          </a:p>
          <a:p>
            <a:pPr marL="400050" lvl="1" indent="0">
              <a:buNone/>
            </a:pPr>
            <a:r>
              <a:rPr lang="en-US" dirty="0"/>
              <a:t>C. Reduces involvement in crime among heroin users participating in treatment </a:t>
            </a:r>
          </a:p>
          <a:p>
            <a:pPr marL="400050" lvl="1" indent="0">
              <a:buNone/>
            </a:pPr>
            <a:r>
              <a:rPr lang="en-US" dirty="0"/>
              <a:t>D. Reduces the risk of Blood Bourne Virus transmission, including in prisons </a:t>
            </a:r>
          </a:p>
          <a:p>
            <a:pPr marL="400050" lvl="1" indent="0">
              <a:buNone/>
            </a:pPr>
            <a:r>
              <a:rPr lang="en-US" dirty="0"/>
              <a:t>E. Promotes abstinence from all drugs </a:t>
            </a:r>
          </a:p>
        </p:txBody>
      </p:sp>
    </p:spTree>
    <p:extLst>
      <p:ext uri="{BB962C8B-B14F-4D97-AF65-F5344CB8AC3E}">
        <p14:creationId xmlns:p14="http://schemas.microsoft.com/office/powerpoint/2010/main" val="261760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Structure </a:t>
            </a:r>
          </a:p>
        </p:txBody>
      </p:sp>
      <p:sp>
        <p:nvSpPr>
          <p:cNvPr id="3" name="Content Placeholder 2"/>
          <p:cNvSpPr>
            <a:spLocks noGrp="1"/>
          </p:cNvSpPr>
          <p:nvPr>
            <p:ph type="body" sz="quarter" idx="13"/>
          </p:nvPr>
        </p:nvSpPr>
        <p:spPr/>
        <p:txBody>
          <a:bodyPr/>
          <a:lstStyle/>
          <a:p>
            <a:r>
              <a:rPr lang="en-GB" dirty="0"/>
              <a:t>Epidemiology /Context</a:t>
            </a:r>
          </a:p>
          <a:p>
            <a:r>
              <a:rPr lang="en-GB" dirty="0"/>
              <a:t>Opioid related mortality morbidity</a:t>
            </a:r>
          </a:p>
          <a:p>
            <a:r>
              <a:rPr lang="en-GB" dirty="0"/>
              <a:t>Assessment </a:t>
            </a:r>
          </a:p>
          <a:p>
            <a:r>
              <a:rPr lang="en-GB" dirty="0"/>
              <a:t>Treatment with opioid replacement treatment</a:t>
            </a:r>
          </a:p>
          <a:p>
            <a:r>
              <a:rPr lang="en-GB" dirty="0"/>
              <a:t>Detoxification </a:t>
            </a:r>
          </a:p>
          <a:p>
            <a:r>
              <a:rPr lang="en-GB" dirty="0"/>
              <a:t>Risks with opioid replacement treatment</a:t>
            </a:r>
          </a:p>
          <a:p>
            <a:endParaRPr lang="en-GB" dirty="0"/>
          </a:p>
          <a:p>
            <a:endParaRPr lang="en-GB" dirty="0"/>
          </a:p>
          <a:p>
            <a:endParaRPr lang="en-GB" dirty="0"/>
          </a:p>
        </p:txBody>
      </p:sp>
    </p:spTree>
    <p:extLst>
      <p:ext uri="{BB962C8B-B14F-4D97-AF65-F5344CB8AC3E}">
        <p14:creationId xmlns:p14="http://schemas.microsoft.com/office/powerpoint/2010/main" val="3884427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4. The following are true about opioid substitution treatment except for: </a:t>
            </a:r>
          </a:p>
          <a:p>
            <a:pPr marL="400050" lvl="1" indent="0">
              <a:buNone/>
            </a:pPr>
            <a:r>
              <a:rPr lang="en-US" dirty="0"/>
              <a:t>A. Reduces the risk of death among heroin users </a:t>
            </a:r>
          </a:p>
          <a:p>
            <a:pPr marL="400050" lvl="1" indent="0">
              <a:buNone/>
            </a:pPr>
            <a:r>
              <a:rPr lang="en-US" dirty="0"/>
              <a:t>B. Suppresses illicit use of heroin </a:t>
            </a:r>
          </a:p>
          <a:p>
            <a:pPr marL="400050" lvl="1" indent="0">
              <a:buNone/>
            </a:pPr>
            <a:r>
              <a:rPr lang="en-US" dirty="0"/>
              <a:t>C. Reduces involvement in crime among heroin users participating in treatment </a:t>
            </a:r>
          </a:p>
          <a:p>
            <a:pPr marL="400050" lvl="1" indent="0">
              <a:buNone/>
            </a:pPr>
            <a:r>
              <a:rPr lang="en-US" dirty="0"/>
              <a:t>D. Reduces the risk of Blood Bourne Virus transmission, including in prisons </a:t>
            </a:r>
          </a:p>
          <a:p>
            <a:pPr marL="400050" lvl="1" indent="0">
              <a:buNone/>
            </a:pPr>
            <a:r>
              <a:rPr lang="en-US" b="1" dirty="0"/>
              <a:t>E. Promotes abstinence from all drugs </a:t>
            </a:r>
          </a:p>
        </p:txBody>
      </p:sp>
    </p:spTree>
    <p:extLst>
      <p:ext uri="{BB962C8B-B14F-4D97-AF65-F5344CB8AC3E}">
        <p14:creationId xmlns:p14="http://schemas.microsoft.com/office/powerpoint/2010/main" val="3032113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b="1" dirty="0"/>
              <a:t>5. For long term treatment of pain using opioids – the following dose of oral morphine or equivalent should not be exceeded</a:t>
            </a:r>
          </a:p>
          <a:p>
            <a:pPr marL="0" indent="0">
              <a:buNone/>
            </a:pPr>
            <a:r>
              <a:rPr lang="en-US" dirty="0"/>
              <a:t> A. 10 mg </a:t>
            </a:r>
          </a:p>
          <a:p>
            <a:pPr marL="0" indent="0">
              <a:buNone/>
            </a:pPr>
            <a:r>
              <a:rPr lang="en-US" dirty="0"/>
              <a:t>B. 40 mg</a:t>
            </a:r>
          </a:p>
          <a:p>
            <a:pPr marL="0" indent="0">
              <a:buNone/>
            </a:pPr>
            <a:r>
              <a:rPr lang="en-US" dirty="0"/>
              <a:t>C. 80 mg</a:t>
            </a:r>
          </a:p>
          <a:p>
            <a:pPr marL="0" indent="0">
              <a:buNone/>
            </a:pPr>
            <a:r>
              <a:rPr lang="en-US" dirty="0"/>
              <a:t>D. 120 mg</a:t>
            </a:r>
          </a:p>
          <a:p>
            <a:pPr marL="0" indent="0">
              <a:buNone/>
            </a:pPr>
            <a:r>
              <a:rPr lang="en-US" dirty="0"/>
              <a:t>E. 240 mg </a:t>
            </a:r>
          </a:p>
        </p:txBody>
      </p:sp>
    </p:spTree>
    <p:extLst>
      <p:ext uri="{BB962C8B-B14F-4D97-AF65-F5344CB8AC3E}">
        <p14:creationId xmlns:p14="http://schemas.microsoft.com/office/powerpoint/2010/main" val="2742252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MCQs</a:t>
            </a:r>
            <a:endParaRPr lang="en-US" altLang="en-US" dirty="0"/>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5. For long term treatment of pain using opioids – the following dose of oral morphine or equivalent should not be exceeded</a:t>
            </a:r>
          </a:p>
          <a:p>
            <a:pPr marL="0" indent="0">
              <a:buNone/>
            </a:pPr>
            <a:r>
              <a:rPr lang="en-US" dirty="0"/>
              <a:t> A. 10 mg </a:t>
            </a:r>
          </a:p>
          <a:p>
            <a:pPr marL="0" indent="0">
              <a:buNone/>
            </a:pPr>
            <a:r>
              <a:rPr lang="en-US" dirty="0"/>
              <a:t>B. 40 mg</a:t>
            </a:r>
          </a:p>
          <a:p>
            <a:pPr marL="0" indent="0">
              <a:buNone/>
            </a:pPr>
            <a:r>
              <a:rPr lang="en-US" dirty="0"/>
              <a:t>C. 80 mg</a:t>
            </a:r>
          </a:p>
          <a:p>
            <a:pPr marL="0" indent="0">
              <a:buNone/>
            </a:pPr>
            <a:r>
              <a:rPr lang="en-US" b="1" dirty="0"/>
              <a:t>D. 120 mg</a:t>
            </a:r>
          </a:p>
          <a:p>
            <a:pPr marL="0" indent="0">
              <a:buNone/>
            </a:pPr>
            <a:r>
              <a:rPr lang="en-US" dirty="0"/>
              <a:t>E. 240 mg </a:t>
            </a:r>
          </a:p>
        </p:txBody>
      </p:sp>
    </p:spTree>
    <p:extLst>
      <p:ext uri="{BB962C8B-B14F-4D97-AF65-F5344CB8AC3E}">
        <p14:creationId xmlns:p14="http://schemas.microsoft.com/office/powerpoint/2010/main" val="223482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23862" y="1025524"/>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5080000" y="1139031"/>
            <a:ext cx="3124200" cy="452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EMIs</a:t>
            </a:r>
            <a:endParaRPr lang="en-US" altLang="en-US" dirty="0"/>
          </a:p>
        </p:txBody>
      </p:sp>
      <p:sp>
        <p:nvSpPr>
          <p:cNvPr id="6" name="Content Placeholder 2"/>
          <p:cNvSpPr>
            <a:spLocks noGrp="1"/>
          </p:cNvSpPr>
          <p:nvPr>
            <p:ph type="body" sz="quarter" idx="13"/>
          </p:nvPr>
        </p:nvSpPr>
        <p:spPr>
          <a:xfrm>
            <a:off x="405719" y="1591468"/>
            <a:ext cx="3886199" cy="4086226"/>
          </a:xfrm>
        </p:spPr>
        <p:txBody>
          <a:bodyPr>
            <a:normAutofit fontScale="85000" lnSpcReduction="10000"/>
          </a:bodyPr>
          <a:lstStyle/>
          <a:p>
            <a:pPr marL="0" indent="0">
              <a:buNone/>
            </a:pPr>
            <a:r>
              <a:rPr lang="en-GB" b="1" i="1" dirty="0"/>
              <a:t>Medication used in treatment of  opioid dependence:</a:t>
            </a:r>
          </a:p>
          <a:p>
            <a:pPr marL="400050" lvl="1" indent="0">
              <a:buNone/>
            </a:pPr>
            <a:r>
              <a:rPr lang="en-GB" dirty="0"/>
              <a:t>A. Hyoscine </a:t>
            </a:r>
            <a:r>
              <a:rPr lang="en-GB" dirty="0" err="1"/>
              <a:t>butylbromide</a:t>
            </a:r>
            <a:r>
              <a:rPr lang="en-GB" dirty="0"/>
              <a:t> </a:t>
            </a:r>
          </a:p>
          <a:p>
            <a:pPr marL="400050" lvl="1" indent="0">
              <a:buNone/>
            </a:pPr>
            <a:r>
              <a:rPr lang="en-GB" dirty="0"/>
              <a:t>B. Naloxone </a:t>
            </a:r>
          </a:p>
          <a:p>
            <a:pPr marL="400050" lvl="1" indent="0">
              <a:buNone/>
            </a:pPr>
            <a:r>
              <a:rPr lang="en-GB" dirty="0"/>
              <a:t>C. Codeine phosphate </a:t>
            </a:r>
          </a:p>
          <a:p>
            <a:pPr marL="400050" lvl="1" indent="0">
              <a:buNone/>
            </a:pPr>
            <a:r>
              <a:rPr lang="en-GB" dirty="0"/>
              <a:t>D. Clonidine </a:t>
            </a:r>
          </a:p>
          <a:p>
            <a:pPr marL="400050" lvl="1" indent="0">
              <a:buNone/>
            </a:pPr>
            <a:r>
              <a:rPr lang="en-GB" dirty="0"/>
              <a:t>E. </a:t>
            </a:r>
            <a:r>
              <a:rPr lang="en-GB" dirty="0" err="1"/>
              <a:t>Buvidal</a:t>
            </a:r>
            <a:endParaRPr lang="en-GB" dirty="0"/>
          </a:p>
          <a:p>
            <a:pPr marL="400050" lvl="1" indent="0">
              <a:buNone/>
            </a:pPr>
            <a:r>
              <a:rPr lang="en-GB" dirty="0"/>
              <a:t>F. </a:t>
            </a:r>
            <a:r>
              <a:rPr lang="en-GB" dirty="0" err="1"/>
              <a:t>Suboxone</a:t>
            </a:r>
            <a:r>
              <a:rPr lang="en-GB" dirty="0"/>
              <a:t> 	</a:t>
            </a:r>
          </a:p>
          <a:p>
            <a:pPr marL="400050" lvl="1" indent="0">
              <a:buNone/>
            </a:pPr>
            <a:r>
              <a:rPr lang="en-GB" dirty="0"/>
              <a:t>G. </a:t>
            </a:r>
            <a:r>
              <a:rPr lang="en-GB" dirty="0" err="1"/>
              <a:t>Loperamide</a:t>
            </a:r>
            <a:r>
              <a:rPr lang="en-GB" dirty="0"/>
              <a:t> </a:t>
            </a:r>
          </a:p>
          <a:p>
            <a:pPr marL="400050" lvl="1" indent="0">
              <a:buNone/>
            </a:pPr>
            <a:r>
              <a:rPr lang="en-GB" dirty="0"/>
              <a:t>H. </a:t>
            </a:r>
            <a:r>
              <a:rPr lang="en-GB" dirty="0" err="1"/>
              <a:t>Oxycodeine</a:t>
            </a:r>
            <a:r>
              <a:rPr lang="en-GB" dirty="0"/>
              <a:t> </a:t>
            </a:r>
          </a:p>
          <a:p>
            <a:pPr marL="400050" lvl="1" indent="0">
              <a:buNone/>
            </a:pPr>
            <a:r>
              <a:rPr lang="en-GB" dirty="0"/>
              <a:t>I. Fentanyl </a:t>
            </a:r>
          </a:p>
          <a:p>
            <a:pPr marL="400050" lvl="1" indent="0">
              <a:buNone/>
            </a:pPr>
            <a:r>
              <a:rPr lang="en-GB" dirty="0"/>
              <a:t>J. MXL morphine capsules 	</a:t>
            </a:r>
          </a:p>
          <a:p>
            <a:endParaRPr lang="en-GB" dirty="0"/>
          </a:p>
        </p:txBody>
      </p:sp>
      <p:sp>
        <p:nvSpPr>
          <p:cNvPr id="7" name="Content Placeholder 3"/>
          <p:cNvSpPr txBox="1">
            <a:spLocks/>
          </p:cNvSpPr>
          <p:nvPr/>
        </p:nvSpPr>
        <p:spPr>
          <a:xfrm>
            <a:off x="5306332" y="2209800"/>
            <a:ext cx="3819525" cy="4075386"/>
          </a:xfrm>
        </p:spPr>
        <p:txBody>
          <a:bodyPr>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t>1a. This medication is a long acting buprenorphine formulation</a:t>
            </a:r>
          </a:p>
          <a:p>
            <a:pPr marL="0" indent="0">
              <a:buNone/>
            </a:pPr>
            <a:r>
              <a:rPr lang="en-US" sz="2200" dirty="0"/>
              <a:t>1b. This medication can be used to reduce risk of injecting </a:t>
            </a:r>
            <a:r>
              <a:rPr lang="en-US" sz="2200" dirty="0" err="1"/>
              <a:t>behaviour</a:t>
            </a:r>
            <a:r>
              <a:rPr lang="en-US" sz="2200" dirty="0"/>
              <a:t> </a:t>
            </a:r>
          </a:p>
          <a:p>
            <a:pPr marL="0" indent="0">
              <a:buNone/>
            </a:pPr>
            <a:r>
              <a:rPr lang="en-US" sz="2200" dirty="0"/>
              <a:t>1c. This medication is frequently used for symptomatic relief of abdominal cramps during opioid detoxification 	</a:t>
            </a:r>
          </a:p>
          <a:p>
            <a:endParaRPr lang="en-GB" dirty="0"/>
          </a:p>
        </p:txBody>
      </p:sp>
    </p:spTree>
    <p:extLst>
      <p:ext uri="{BB962C8B-B14F-4D97-AF65-F5344CB8AC3E}">
        <p14:creationId xmlns:p14="http://schemas.microsoft.com/office/powerpoint/2010/main" val="644851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Answers</a:t>
            </a:r>
          </a:p>
        </p:txBody>
      </p:sp>
      <p:sp>
        <p:nvSpPr>
          <p:cNvPr id="3" name="Text Placeholder 2"/>
          <p:cNvSpPr>
            <a:spLocks noGrp="1"/>
          </p:cNvSpPr>
          <p:nvPr>
            <p:ph type="body" sz="quarter" idx="13"/>
          </p:nvPr>
        </p:nvSpPr>
        <p:spPr/>
        <p:txBody>
          <a:bodyPr/>
          <a:lstStyle/>
          <a:p>
            <a:pPr marL="0" indent="0">
              <a:buNone/>
            </a:pPr>
            <a:r>
              <a:rPr lang="en-US" dirty="0"/>
              <a:t>1a. This medication is a long acting buprenorphine formulation. </a:t>
            </a:r>
            <a:r>
              <a:rPr lang="en-US" b="1" dirty="0"/>
              <a:t>Answer: </a:t>
            </a:r>
            <a:r>
              <a:rPr lang="en-US" b="1" dirty="0" err="1"/>
              <a:t>Buvidal</a:t>
            </a:r>
            <a:endParaRPr lang="en-US" b="1" dirty="0"/>
          </a:p>
          <a:p>
            <a:pPr marL="0" indent="0">
              <a:buNone/>
            </a:pPr>
            <a:r>
              <a:rPr lang="en-US" dirty="0"/>
              <a:t>1b. This medication can be used to reduce risk of injecting behavior. </a:t>
            </a:r>
            <a:r>
              <a:rPr lang="en-US" b="1" dirty="0"/>
              <a:t>Answer: </a:t>
            </a:r>
            <a:r>
              <a:rPr lang="en-US" b="1" dirty="0" err="1"/>
              <a:t>Suboxone</a:t>
            </a:r>
            <a:endParaRPr lang="en-US" dirty="0"/>
          </a:p>
          <a:p>
            <a:pPr marL="0" indent="0">
              <a:buNone/>
            </a:pPr>
            <a:r>
              <a:rPr lang="en-US" dirty="0"/>
              <a:t>1c. This medication is frequently used for symptomatic relief of abdominal cramps during opioid detoxification. </a:t>
            </a:r>
            <a:r>
              <a:rPr lang="en-US" b="1" dirty="0"/>
              <a:t>Answer: </a:t>
            </a:r>
            <a:r>
              <a:rPr lang="en-GB" b="1" dirty="0"/>
              <a:t>Hyoscine </a:t>
            </a:r>
            <a:r>
              <a:rPr lang="en-GB" b="1" dirty="0" err="1"/>
              <a:t>butylbromide</a:t>
            </a:r>
            <a:r>
              <a:rPr lang="en-GB" b="1" dirty="0"/>
              <a:t> </a:t>
            </a:r>
          </a:p>
          <a:p>
            <a:pPr marL="0" indent="0">
              <a:buNone/>
            </a:pPr>
            <a:endParaRPr lang="en-GB" dirty="0"/>
          </a:p>
        </p:txBody>
      </p:sp>
    </p:spTree>
    <p:extLst>
      <p:ext uri="{BB962C8B-B14F-4D97-AF65-F5344CB8AC3E}">
        <p14:creationId xmlns:p14="http://schemas.microsoft.com/office/powerpoint/2010/main" val="1394973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23862" y="1025524"/>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a:t>
            </a:r>
          </a:p>
        </p:txBody>
      </p:sp>
      <p:sp>
        <p:nvSpPr>
          <p:cNvPr id="80899" name="Subtitle 2"/>
          <p:cNvSpPr>
            <a:spLocks noGrp="1"/>
          </p:cNvSpPr>
          <p:nvPr>
            <p:ph type="subTitle" idx="1"/>
          </p:nvPr>
        </p:nvSpPr>
        <p:spPr bwMode="auto">
          <a:xfrm>
            <a:off x="5080000" y="1139031"/>
            <a:ext cx="3124200" cy="452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a:t>EMIs</a:t>
            </a:r>
            <a:endParaRPr lang="en-US" altLang="en-US" dirty="0"/>
          </a:p>
        </p:txBody>
      </p:sp>
      <p:sp>
        <p:nvSpPr>
          <p:cNvPr id="6" name="Content Placeholder 2"/>
          <p:cNvSpPr>
            <a:spLocks noGrp="1"/>
          </p:cNvSpPr>
          <p:nvPr>
            <p:ph type="body" sz="quarter" idx="13"/>
          </p:nvPr>
        </p:nvSpPr>
        <p:spPr>
          <a:xfrm>
            <a:off x="390525" y="1912937"/>
            <a:ext cx="7805737" cy="4017525"/>
          </a:xfrm>
        </p:spPr>
        <p:txBody>
          <a:bodyPr>
            <a:normAutofit fontScale="85000" lnSpcReduction="20000"/>
          </a:bodyPr>
          <a:lstStyle/>
          <a:p>
            <a:pPr marL="0" indent="0">
              <a:buNone/>
            </a:pPr>
            <a:r>
              <a:rPr lang="en-GB" i="1" dirty="0"/>
              <a:t>Analgesics of misuse:</a:t>
            </a:r>
          </a:p>
          <a:p>
            <a:pPr marL="0" indent="0">
              <a:buNone/>
            </a:pPr>
            <a:r>
              <a:rPr lang="en-GB" dirty="0"/>
              <a:t>A. Fentanyl </a:t>
            </a:r>
          </a:p>
          <a:p>
            <a:pPr marL="0" indent="0">
              <a:buNone/>
            </a:pPr>
            <a:r>
              <a:rPr lang="en-GB" dirty="0"/>
              <a:t>B. Diacetylmorphine </a:t>
            </a:r>
          </a:p>
          <a:p>
            <a:pPr marL="0" indent="0">
              <a:buNone/>
            </a:pPr>
            <a:r>
              <a:rPr lang="en-GB" dirty="0"/>
              <a:t>C. Codeine </a:t>
            </a:r>
          </a:p>
          <a:p>
            <a:pPr marL="0" indent="0">
              <a:buNone/>
            </a:pPr>
            <a:r>
              <a:rPr lang="en-GB" dirty="0"/>
              <a:t>D. MXL </a:t>
            </a:r>
          </a:p>
          <a:p>
            <a:pPr marL="0" indent="0">
              <a:buNone/>
            </a:pPr>
            <a:r>
              <a:rPr lang="en-GB" dirty="0"/>
              <a:t>E. </a:t>
            </a:r>
            <a:r>
              <a:rPr lang="en-GB" dirty="0" err="1"/>
              <a:t>Diconal</a:t>
            </a:r>
            <a:r>
              <a:rPr lang="en-GB" dirty="0"/>
              <a:t> </a:t>
            </a:r>
          </a:p>
          <a:p>
            <a:pPr marL="0" indent="0">
              <a:buNone/>
            </a:pPr>
            <a:r>
              <a:rPr lang="en-GB" dirty="0"/>
              <a:t>F. Buprenorphine </a:t>
            </a:r>
          </a:p>
          <a:p>
            <a:pPr marL="0" indent="0">
              <a:buNone/>
            </a:pPr>
            <a:r>
              <a:rPr lang="en-GB" dirty="0"/>
              <a:t>G. MST </a:t>
            </a:r>
            <a:r>
              <a:rPr lang="en-GB" dirty="0" err="1"/>
              <a:t>Continus</a:t>
            </a:r>
            <a:r>
              <a:rPr lang="en-GB" dirty="0"/>
              <a:t> </a:t>
            </a:r>
          </a:p>
          <a:p>
            <a:pPr marL="0" indent="0">
              <a:buNone/>
            </a:pPr>
            <a:r>
              <a:rPr lang="en-GB" dirty="0"/>
              <a:t>H. Tramadol </a:t>
            </a:r>
          </a:p>
          <a:p>
            <a:pPr marL="0" indent="0">
              <a:buNone/>
            </a:pPr>
            <a:r>
              <a:rPr lang="en-GB" dirty="0"/>
              <a:t>I. Methadone </a:t>
            </a:r>
          </a:p>
          <a:p>
            <a:pPr marL="0" indent="0">
              <a:buNone/>
            </a:pPr>
            <a:r>
              <a:rPr lang="en-GB" dirty="0"/>
              <a:t>J. </a:t>
            </a:r>
            <a:r>
              <a:rPr lang="en-GB" dirty="0" err="1"/>
              <a:t>Oramorph</a:t>
            </a:r>
            <a:endParaRPr lang="en-GB" dirty="0"/>
          </a:p>
          <a:p>
            <a:pPr marL="0" indent="0">
              <a:buNone/>
            </a:pPr>
            <a:r>
              <a:rPr lang="en-GB" dirty="0"/>
              <a:t>	</a:t>
            </a:r>
          </a:p>
          <a:p>
            <a:endParaRPr lang="en-GB" dirty="0"/>
          </a:p>
        </p:txBody>
      </p:sp>
      <p:sp>
        <p:nvSpPr>
          <p:cNvPr id="7" name="Content Placeholder 3"/>
          <p:cNvSpPr txBox="1">
            <a:spLocks/>
          </p:cNvSpPr>
          <p:nvPr/>
        </p:nvSpPr>
        <p:spPr>
          <a:xfrm>
            <a:off x="4572000" y="1799431"/>
            <a:ext cx="3819525" cy="4075386"/>
          </a:xfrm>
        </p:spPr>
        <p:txBody>
          <a:bodyPr>
            <a:normAutofit fontScale="850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a:p>
            <a:pPr marL="0" indent="0">
              <a:buNone/>
            </a:pPr>
            <a:r>
              <a:rPr lang="en-US" sz="2400" dirty="0"/>
              <a:t>2a.This drug which exerts it effect via conversion to morphine can result in opioid toxicity at usual doses in  CYP2D6 ultra-rapid </a:t>
            </a:r>
            <a:r>
              <a:rPr lang="en-US" sz="2400" dirty="0" err="1"/>
              <a:t>metabolisers</a:t>
            </a:r>
            <a:r>
              <a:rPr lang="en-US" sz="2400" dirty="0"/>
              <a:t> </a:t>
            </a:r>
          </a:p>
          <a:p>
            <a:pPr marL="0" indent="0">
              <a:buNone/>
            </a:pPr>
            <a:r>
              <a:rPr lang="en-US" sz="2400" dirty="0"/>
              <a:t>2b. This compound has effects on serotonin reuptake as well as effects on opioid receptors </a:t>
            </a:r>
          </a:p>
          <a:p>
            <a:pPr marL="0" indent="0">
              <a:buNone/>
            </a:pPr>
            <a:r>
              <a:rPr lang="en-US" sz="2400" dirty="0"/>
              <a:t>2c. This compound is approximately 80 times more potent than morphine and is available as lozenges and transdermal formulation </a:t>
            </a:r>
            <a:endParaRPr lang="en-GB" sz="2400" dirty="0"/>
          </a:p>
        </p:txBody>
      </p:sp>
    </p:spTree>
    <p:extLst>
      <p:ext uri="{BB962C8B-B14F-4D97-AF65-F5344CB8AC3E}">
        <p14:creationId xmlns:p14="http://schemas.microsoft.com/office/powerpoint/2010/main" val="2537475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Answers</a:t>
            </a:r>
          </a:p>
        </p:txBody>
      </p:sp>
      <p:sp>
        <p:nvSpPr>
          <p:cNvPr id="3" name="Text Placeholder 2"/>
          <p:cNvSpPr>
            <a:spLocks noGrp="1"/>
          </p:cNvSpPr>
          <p:nvPr>
            <p:ph type="body" sz="quarter" idx="13"/>
          </p:nvPr>
        </p:nvSpPr>
        <p:spPr/>
        <p:txBody>
          <a:bodyPr/>
          <a:lstStyle/>
          <a:p>
            <a:pPr marL="0" indent="0">
              <a:buNone/>
            </a:pPr>
            <a:r>
              <a:rPr lang="en-US" dirty="0"/>
              <a:t>2a. This drug which exerts it effect via conversion to morphine can result in opioid toxicity at usual doses in  CYP2D6 ultra-rapid </a:t>
            </a:r>
            <a:r>
              <a:rPr lang="en-US" dirty="0" err="1"/>
              <a:t>metabolisers</a:t>
            </a:r>
            <a:r>
              <a:rPr lang="en-US" dirty="0"/>
              <a:t>. </a:t>
            </a:r>
            <a:r>
              <a:rPr lang="en-US" b="1" dirty="0"/>
              <a:t>Answer: Codeine</a:t>
            </a:r>
          </a:p>
          <a:p>
            <a:pPr marL="0" indent="0">
              <a:buNone/>
            </a:pPr>
            <a:r>
              <a:rPr lang="en-US" dirty="0"/>
              <a:t>2b.This compound has effects on serotonin reuptake as well as effects on opioid receptors. </a:t>
            </a:r>
            <a:r>
              <a:rPr lang="en-US" b="1" dirty="0"/>
              <a:t>Answer: Tramadol</a:t>
            </a:r>
            <a:r>
              <a:rPr lang="en-US" dirty="0"/>
              <a:t> </a:t>
            </a:r>
          </a:p>
          <a:p>
            <a:pPr marL="0" indent="0">
              <a:buNone/>
            </a:pPr>
            <a:r>
              <a:rPr lang="en-US" dirty="0"/>
              <a:t>2c.This compound is approximately 80 times more potent than morphine and is available as lozenges and transdermal formulation. </a:t>
            </a:r>
            <a:r>
              <a:rPr lang="en-US" b="1" dirty="0"/>
              <a:t>Answer: </a:t>
            </a:r>
            <a:r>
              <a:rPr lang="en-US" dirty="0"/>
              <a:t> </a:t>
            </a:r>
            <a:r>
              <a:rPr lang="en-US" b="1" dirty="0"/>
              <a:t>Fentanyl</a:t>
            </a:r>
            <a:endParaRPr lang="en-GB" b="1" dirty="0"/>
          </a:p>
        </p:txBody>
      </p:sp>
    </p:spTree>
    <p:extLst>
      <p:ext uri="{BB962C8B-B14F-4D97-AF65-F5344CB8AC3E}">
        <p14:creationId xmlns:p14="http://schemas.microsoft.com/office/powerpoint/2010/main" val="82118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5114300"/>
            <a:ext cx="8763000" cy="870831"/>
          </a:xfrm>
        </p:spPr>
        <p:txBody>
          <a:bodyPr/>
          <a:lstStyle/>
          <a:p>
            <a:r>
              <a:rPr lang="en-US" sz="2800" dirty="0"/>
              <a:t>Trends in drug use in the last month among adults, 16 to 59 and 16 to 24 year old, 1996 to 2018/19 </a:t>
            </a:r>
            <a:r>
              <a:rPr lang="en-US" sz="2800" dirty="0" err="1"/>
              <a:t>CSEW</a:t>
            </a:r>
            <a:r>
              <a:rPr lang="en-US" sz="2800" dirty="0"/>
              <a:t> </a:t>
            </a:r>
            <a:br>
              <a:rPr lang="en-US" dirty="0"/>
            </a:br>
            <a:endParaRPr lang="en-GB" dirty="0">
              <a:solidFill>
                <a:schemeClr val="bg1"/>
              </a:solidFill>
            </a:endParaRPr>
          </a:p>
        </p:txBody>
      </p:sp>
      <p:sp>
        <p:nvSpPr>
          <p:cNvPr id="6" name="TextBox 5"/>
          <p:cNvSpPr txBox="1"/>
          <p:nvPr/>
        </p:nvSpPr>
        <p:spPr>
          <a:xfrm>
            <a:off x="609600" y="6334780"/>
            <a:ext cx="5029200" cy="523220"/>
          </a:xfrm>
          <a:prstGeom prst="rect">
            <a:avLst/>
          </a:prstGeom>
          <a:noFill/>
        </p:spPr>
        <p:txBody>
          <a:bodyPr wrap="square" rtlCol="0">
            <a:spAutoFit/>
          </a:bodyPr>
          <a:lstStyle/>
          <a:p>
            <a:r>
              <a:rPr lang="en-US" sz="1400" dirty="0"/>
              <a:t>Drug Misuse: Findings from the 2018/19 Crime Survey for England and Wales </a:t>
            </a:r>
            <a:endParaRPr lang="en-GB" sz="1400" dirty="0"/>
          </a:p>
        </p:txBody>
      </p:sp>
      <p:pic>
        <p:nvPicPr>
          <p:cNvPr id="4" name="Picture 3"/>
          <p:cNvPicPr>
            <a:picLocks noChangeAspect="1"/>
          </p:cNvPicPr>
          <p:nvPr/>
        </p:nvPicPr>
        <p:blipFill rotWithShape="1">
          <a:blip r:embed="rId3"/>
          <a:srcRect l="33040" t="58579" r="32104" b="14612"/>
          <a:stretch/>
        </p:blipFill>
        <p:spPr>
          <a:xfrm>
            <a:off x="33403" y="914400"/>
            <a:ext cx="7315200" cy="4219733"/>
          </a:xfrm>
          <a:prstGeom prst="rect">
            <a:avLst/>
          </a:prstGeom>
        </p:spPr>
      </p:pic>
    </p:spTree>
    <p:extLst>
      <p:ext uri="{BB962C8B-B14F-4D97-AF65-F5344CB8AC3E}">
        <p14:creationId xmlns:p14="http://schemas.microsoft.com/office/powerpoint/2010/main" val="27499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82AC9-B664-4760-BE82-EE75CA9FFFCA}"/>
              </a:ext>
            </a:extLst>
          </p:cNvPr>
          <p:cNvPicPr>
            <a:picLocks noChangeAspect="1"/>
          </p:cNvPicPr>
          <p:nvPr/>
        </p:nvPicPr>
        <p:blipFill rotWithShape="1">
          <a:blip r:embed="rId3">
            <a:extLst>
              <a:ext uri="{28A0092B-C50C-407E-A947-70E740481C1C}">
                <a14:useLocalDpi xmlns:a14="http://schemas.microsoft.com/office/drawing/2010/main" val="0"/>
              </a:ext>
            </a:extLst>
          </a:blip>
          <a:srcRect l="149" t="17821" r="-1" b="17821"/>
          <a:stretch/>
        </p:blipFill>
        <p:spPr>
          <a:xfrm>
            <a:off x="152400" y="1447800"/>
            <a:ext cx="8893590" cy="4495800"/>
          </a:xfrm>
          <a:prstGeom prst="rect">
            <a:avLst/>
          </a:prstGeom>
        </p:spPr>
      </p:pic>
      <p:sp>
        <p:nvSpPr>
          <p:cNvPr id="3" name="Title 1">
            <a:extLst>
              <a:ext uri="{FF2B5EF4-FFF2-40B4-BE49-F238E27FC236}">
                <a16:creationId xmlns:a16="http://schemas.microsoft.com/office/drawing/2014/main" id="{32D39BF3-29F9-4712-A22C-135C959A91FF}"/>
              </a:ext>
            </a:extLst>
          </p:cNvPr>
          <p:cNvSpPr>
            <a:spLocks noGrp="1"/>
          </p:cNvSpPr>
          <p:nvPr>
            <p:ph type="title"/>
          </p:nvPr>
        </p:nvSpPr>
        <p:spPr>
          <a:xfrm>
            <a:off x="0" y="228600"/>
            <a:ext cx="5700386" cy="1219200"/>
          </a:xfrm>
        </p:spPr>
        <p:txBody>
          <a:bodyPr>
            <a:noAutofit/>
          </a:bodyPr>
          <a:lstStyle/>
          <a:p>
            <a:r>
              <a:rPr lang="en-GB" sz="2400" dirty="0"/>
              <a:t>Age standardised Mortality rates for deaths by all opiates, heroin or morphine, and methadone</a:t>
            </a:r>
          </a:p>
        </p:txBody>
      </p:sp>
      <p:sp>
        <p:nvSpPr>
          <p:cNvPr id="2" name="TextBox 1"/>
          <p:cNvSpPr txBox="1"/>
          <p:nvPr/>
        </p:nvSpPr>
        <p:spPr>
          <a:xfrm>
            <a:off x="0" y="6400800"/>
            <a:ext cx="5233227" cy="276999"/>
          </a:xfrm>
          <a:prstGeom prst="rect">
            <a:avLst/>
          </a:prstGeom>
          <a:noFill/>
        </p:spPr>
        <p:txBody>
          <a:bodyPr wrap="none" rtlCol="0">
            <a:spAutoFit/>
          </a:bodyPr>
          <a:lstStyle/>
          <a:p>
            <a:r>
              <a:rPr lang="en-US" sz="1200" dirty="0"/>
              <a:t>Deaths related to drug poisoning in England and Wales: 2018 registrations</a:t>
            </a:r>
            <a:endParaRPr lang="en-GB" sz="1200" dirty="0"/>
          </a:p>
        </p:txBody>
      </p:sp>
    </p:spTree>
    <p:extLst>
      <p:ext uri="{BB962C8B-B14F-4D97-AF65-F5344CB8AC3E}">
        <p14:creationId xmlns:p14="http://schemas.microsoft.com/office/powerpoint/2010/main" val="29546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758F-64CB-498F-9801-4704F861659E}"/>
              </a:ext>
            </a:extLst>
          </p:cNvPr>
          <p:cNvSpPr>
            <a:spLocks noGrp="1"/>
          </p:cNvSpPr>
          <p:nvPr>
            <p:ph type="title"/>
          </p:nvPr>
        </p:nvSpPr>
        <p:spPr>
          <a:xfrm>
            <a:off x="-20211" y="304800"/>
            <a:ext cx="4973211" cy="1066799"/>
          </a:xfrm>
        </p:spPr>
        <p:txBody>
          <a:bodyPr>
            <a:noAutofit/>
          </a:bodyPr>
          <a:lstStyle/>
          <a:p>
            <a:r>
              <a:rPr lang="en-GB" sz="2400" dirty="0">
                <a:effectLst/>
              </a:rPr>
              <a:t>Age-standardised mortality rates for selected substances England and Wales</a:t>
            </a:r>
            <a:endParaRPr lang="en-GB" sz="2400" dirty="0"/>
          </a:p>
        </p:txBody>
      </p:sp>
      <p:pic>
        <p:nvPicPr>
          <p:cNvPr id="3" name="Picture 2">
            <a:extLst>
              <a:ext uri="{FF2B5EF4-FFF2-40B4-BE49-F238E27FC236}">
                <a16:creationId xmlns:a16="http://schemas.microsoft.com/office/drawing/2014/main" id="{5C860539-5533-46F6-BC99-C7FF0879CBCE}"/>
              </a:ext>
            </a:extLst>
          </p:cNvPr>
          <p:cNvPicPr>
            <a:picLocks noChangeAspect="1"/>
          </p:cNvPicPr>
          <p:nvPr/>
        </p:nvPicPr>
        <p:blipFill rotWithShape="1">
          <a:blip r:embed="rId3"/>
          <a:srcRect l="11881" t="20525" r="24676" b="43172"/>
          <a:stretch/>
        </p:blipFill>
        <p:spPr>
          <a:xfrm>
            <a:off x="0" y="2116256"/>
            <a:ext cx="8055591" cy="3457113"/>
          </a:xfrm>
          <a:prstGeom prst="rect">
            <a:avLst/>
          </a:prstGeom>
        </p:spPr>
      </p:pic>
    </p:spTree>
    <p:extLst>
      <p:ext uri="{BB962C8B-B14F-4D97-AF65-F5344CB8AC3E}">
        <p14:creationId xmlns:p14="http://schemas.microsoft.com/office/powerpoint/2010/main" val="28821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860539-5533-46F6-BC99-C7FF0879CBCE}"/>
              </a:ext>
            </a:extLst>
          </p:cNvPr>
          <p:cNvPicPr>
            <a:picLocks noChangeAspect="1"/>
          </p:cNvPicPr>
          <p:nvPr/>
        </p:nvPicPr>
        <p:blipFill rotWithShape="1">
          <a:blip r:embed="rId3"/>
          <a:srcRect l="17726" t="55994" r="25160" b="25948"/>
          <a:stretch/>
        </p:blipFill>
        <p:spPr>
          <a:xfrm>
            <a:off x="413697" y="2104342"/>
            <a:ext cx="8478623" cy="2010457"/>
          </a:xfrm>
          <a:prstGeom prst="rect">
            <a:avLst/>
          </a:prstGeom>
        </p:spPr>
      </p:pic>
      <p:sp>
        <p:nvSpPr>
          <p:cNvPr id="4" name="TextBox 3">
            <a:extLst>
              <a:ext uri="{FF2B5EF4-FFF2-40B4-BE49-F238E27FC236}">
                <a16:creationId xmlns:a16="http://schemas.microsoft.com/office/drawing/2014/main" id="{61957432-266E-433D-A7BB-BBF3D9B67883}"/>
              </a:ext>
            </a:extLst>
          </p:cNvPr>
          <p:cNvSpPr txBox="1"/>
          <p:nvPr/>
        </p:nvSpPr>
        <p:spPr>
          <a:xfrm>
            <a:off x="1125940" y="4551083"/>
            <a:ext cx="2354240" cy="369332"/>
          </a:xfrm>
          <a:prstGeom prst="rect">
            <a:avLst/>
          </a:prstGeom>
          <a:noFill/>
        </p:spPr>
        <p:txBody>
          <a:bodyPr wrap="square" rtlCol="0">
            <a:spAutoFit/>
          </a:bodyPr>
          <a:lstStyle/>
          <a:p>
            <a:endParaRPr lang="en-GB" dirty="0"/>
          </a:p>
        </p:txBody>
      </p:sp>
      <p:sp>
        <p:nvSpPr>
          <p:cNvPr id="9" name="Title 1">
            <a:extLst>
              <a:ext uri="{FF2B5EF4-FFF2-40B4-BE49-F238E27FC236}">
                <a16:creationId xmlns:a16="http://schemas.microsoft.com/office/drawing/2014/main" id="{1AFE758F-64CB-498F-9801-4704F861659E}"/>
              </a:ext>
            </a:extLst>
          </p:cNvPr>
          <p:cNvSpPr txBox="1">
            <a:spLocks/>
          </p:cNvSpPr>
          <p:nvPr/>
        </p:nvSpPr>
        <p:spPr>
          <a:xfrm>
            <a:off x="228600" y="416909"/>
            <a:ext cx="4973211" cy="1066799"/>
          </a:xfr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en-GB" sz="2400" dirty="0"/>
              <a:t>Age-standardised mortality rates for selected substances England and Wales</a:t>
            </a:r>
          </a:p>
        </p:txBody>
      </p:sp>
    </p:spTree>
    <p:extLst>
      <p:ext uri="{BB962C8B-B14F-4D97-AF65-F5344CB8AC3E}">
        <p14:creationId xmlns:p14="http://schemas.microsoft.com/office/powerpoint/2010/main" val="4162641957"/>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mrcpysch</Template>
  <TotalTime>4507</TotalTime>
  <Words>6225</Words>
  <Application>Microsoft Office PowerPoint</Application>
  <PresentationFormat>On-screen Show (4:3)</PresentationFormat>
  <Paragraphs>667</Paragraphs>
  <Slides>56</Slides>
  <Notes>54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Psychiatry Recruitment PP</vt:lpstr>
      <vt:lpstr>PowerPoint Presentation</vt:lpstr>
      <vt:lpstr>PowerPoint Presentation</vt:lpstr>
      <vt:lpstr>PowerPoint Presentation</vt:lpstr>
      <vt:lpstr>PowerPoint Presentation</vt:lpstr>
      <vt:lpstr>Structure </vt:lpstr>
      <vt:lpstr>Trends in drug use in the last month among adults, 16 to 59 and 16 to 24 year old, 1996 to 2018/19 CSEW  </vt:lpstr>
      <vt:lpstr>Age standardised Mortality rates for deaths by all opiates, heroin or morphine, and methadone</vt:lpstr>
      <vt:lpstr>Age-standardised mortality rates for selected substances England and Wales</vt:lpstr>
      <vt:lpstr>PowerPoint Presentation</vt:lpstr>
      <vt:lpstr>SMR in people with opioid dependence in NSW 1985–2006</vt:lpstr>
      <vt:lpstr>Hepatitis C</vt:lpstr>
      <vt:lpstr>Deaths from ESLD or HCC in  those with HCV mentioned on their death certificate in England: 2005-2015</vt:lpstr>
      <vt:lpstr>History </vt:lpstr>
      <vt:lpstr>History</vt:lpstr>
      <vt:lpstr>Investigations</vt:lpstr>
      <vt:lpstr>Investigations </vt:lpstr>
      <vt:lpstr>Examination</vt:lpstr>
      <vt:lpstr>PowerPoint Presentation</vt:lpstr>
      <vt:lpstr>Treatment of opioid dependence</vt:lpstr>
      <vt:lpstr>Pharmacological components</vt:lpstr>
      <vt:lpstr>Opioid substitution treatment  (OST) effectiveness</vt:lpstr>
      <vt:lpstr>Opioid substitution treatment  (OST) effectiveness</vt:lpstr>
      <vt:lpstr>PowerPoint Presentation</vt:lpstr>
      <vt:lpstr>How long to continue treatment?</vt:lpstr>
      <vt:lpstr>Comparison 1 RCT, Outcome 6 Opioid abstinence at &gt;3-4 weeks (urine based).</vt:lpstr>
      <vt:lpstr>MMT vs No MMT  Morphine positive urine or hair analysis.</vt:lpstr>
      <vt:lpstr>High-dose buprenorphine versus placebo -  morphine-positive urines</vt:lpstr>
      <vt:lpstr>Opioid pharmacology</vt:lpstr>
      <vt:lpstr>Actions of opioids</vt:lpstr>
      <vt:lpstr>Pharmacokinetics - methadone</vt:lpstr>
      <vt:lpstr>Pharmacokinetics - buprenorphine</vt:lpstr>
      <vt:lpstr>Depot buprenorphine e.g., Buvidal</vt:lpstr>
      <vt:lpstr>Opioid detoxification 1  </vt:lpstr>
      <vt:lpstr>Opioid detoxification 2 </vt:lpstr>
      <vt:lpstr>Community detox from OST </vt:lpstr>
      <vt:lpstr>Adjunctive medication </vt:lpstr>
      <vt:lpstr>Setting</vt:lpstr>
      <vt:lpstr>Relapse prevention with Naltrexone </vt:lpstr>
      <vt:lpstr>Complications with OST</vt:lpstr>
      <vt:lpstr>QTc Prolongation</vt:lpstr>
      <vt:lpstr>Current challenges to treatment</vt:lpstr>
      <vt:lpstr>Review </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Answers</vt:lpstr>
      <vt:lpstr>Substance Misuse</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Opioids and respiratory depression</dc:title>
  <dc:creator>Patrick Horgan</dc:creator>
  <cp:lastModifiedBy>Helen McEnerney</cp:lastModifiedBy>
  <cp:revision>288</cp:revision>
  <cp:lastPrinted>2018-07-16T09:39:56Z</cp:lastPrinted>
  <dcterms:created xsi:type="dcterms:W3CDTF">2006-08-16T00:00:00Z</dcterms:created>
  <dcterms:modified xsi:type="dcterms:W3CDTF">2020-07-08T09:19:50Z</dcterms:modified>
</cp:coreProperties>
</file>