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68"/>
  </p:notesMasterIdLst>
  <p:handoutMasterIdLst>
    <p:handoutMasterId r:id="rId69"/>
  </p:handoutMasterIdLst>
  <p:sldIdLst>
    <p:sldId id="256" r:id="rId2"/>
    <p:sldId id="282" r:id="rId3"/>
    <p:sldId id="283" r:id="rId4"/>
    <p:sldId id="284" r:id="rId5"/>
    <p:sldId id="289" r:id="rId6"/>
    <p:sldId id="290" r:id="rId7"/>
    <p:sldId id="291" r:id="rId8"/>
    <p:sldId id="292" r:id="rId9"/>
    <p:sldId id="293" r:id="rId10"/>
    <p:sldId id="294" r:id="rId11"/>
    <p:sldId id="295" r:id="rId12"/>
    <p:sldId id="296" r:id="rId13"/>
    <p:sldId id="297" r:id="rId14"/>
    <p:sldId id="298" r:id="rId15"/>
    <p:sldId id="299" r:id="rId16"/>
    <p:sldId id="300" r:id="rId17"/>
    <p:sldId id="301" r:id="rId18"/>
    <p:sldId id="302" r:id="rId19"/>
    <p:sldId id="303" r:id="rId20"/>
    <p:sldId id="304" r:id="rId21"/>
    <p:sldId id="305" r:id="rId22"/>
    <p:sldId id="306" r:id="rId23"/>
    <p:sldId id="307" r:id="rId24"/>
    <p:sldId id="308" r:id="rId25"/>
    <p:sldId id="309" r:id="rId26"/>
    <p:sldId id="310" r:id="rId27"/>
    <p:sldId id="311" r:id="rId28"/>
    <p:sldId id="312" r:id="rId29"/>
    <p:sldId id="313" r:id="rId30"/>
    <p:sldId id="314" r:id="rId31"/>
    <p:sldId id="315" r:id="rId32"/>
    <p:sldId id="316" r:id="rId33"/>
    <p:sldId id="317" r:id="rId34"/>
    <p:sldId id="318" r:id="rId35"/>
    <p:sldId id="319" r:id="rId36"/>
    <p:sldId id="320" r:id="rId37"/>
    <p:sldId id="321" r:id="rId38"/>
    <p:sldId id="322" r:id="rId39"/>
    <p:sldId id="323" r:id="rId40"/>
    <p:sldId id="324" r:id="rId41"/>
    <p:sldId id="325" r:id="rId42"/>
    <p:sldId id="326" r:id="rId43"/>
    <p:sldId id="327" r:id="rId44"/>
    <p:sldId id="328" r:id="rId45"/>
    <p:sldId id="329" r:id="rId46"/>
    <p:sldId id="330" r:id="rId47"/>
    <p:sldId id="331" r:id="rId48"/>
    <p:sldId id="332" r:id="rId49"/>
    <p:sldId id="333" r:id="rId50"/>
    <p:sldId id="334" r:id="rId51"/>
    <p:sldId id="335" r:id="rId52"/>
    <p:sldId id="336" r:id="rId53"/>
    <p:sldId id="337" r:id="rId54"/>
    <p:sldId id="338" r:id="rId55"/>
    <p:sldId id="339" r:id="rId56"/>
    <p:sldId id="340" r:id="rId57"/>
    <p:sldId id="341" r:id="rId58"/>
    <p:sldId id="342" r:id="rId59"/>
    <p:sldId id="343" r:id="rId60"/>
    <p:sldId id="347" r:id="rId61"/>
    <p:sldId id="348" r:id="rId62"/>
    <p:sldId id="285" r:id="rId63"/>
    <p:sldId id="349" r:id="rId64"/>
    <p:sldId id="345" r:id="rId65"/>
    <p:sldId id="350" r:id="rId66"/>
    <p:sldId id="287" r:id="rId67"/>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00054"/>
    <a:srgbClr val="003893"/>
    <a:srgbClr val="E28C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7"/>
    <p:restoredTop sz="72816" autoAdjust="0"/>
  </p:normalViewPr>
  <p:slideViewPr>
    <p:cSldViewPr snapToGrid="0" snapToObjects="1">
      <p:cViewPr varScale="1">
        <p:scale>
          <a:sx n="52" d="100"/>
          <a:sy n="52" d="100"/>
        </p:scale>
        <p:origin x="210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B8A484F-3C50-45B4-AC64-6EBAD66185ED}"/>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406BADAF-739E-4458-B3A0-7AEF8A189B49}"/>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cs typeface="+mn-cs"/>
              </a:defRPr>
            </a:lvl1pPr>
          </a:lstStyle>
          <a:p>
            <a:pPr>
              <a:defRPr/>
            </a:pPr>
            <a:fld id="{D554A210-BF0F-4328-95B6-33DC7447080B}" type="datetimeFigureOut">
              <a:rPr lang="en-US"/>
              <a:pPr>
                <a:defRPr/>
              </a:pPr>
              <a:t>8/21/2020</a:t>
            </a:fld>
            <a:endParaRPr lang="en-US"/>
          </a:p>
        </p:txBody>
      </p:sp>
      <p:sp>
        <p:nvSpPr>
          <p:cNvPr id="4" name="Footer Placeholder 3">
            <a:extLst>
              <a:ext uri="{FF2B5EF4-FFF2-40B4-BE49-F238E27FC236}">
                <a16:creationId xmlns:a16="http://schemas.microsoft.com/office/drawing/2014/main" id="{B0695871-5F45-4A92-A7CC-A22C05180A65}"/>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61E3ECCE-6CE5-460C-B078-CB1CFE10A353}"/>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02468549-8F58-43F9-937C-FA991412A90F}"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D2846F-B603-42B1-B912-E4F8FC54B432}"/>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037BEF13-8D39-4433-BC0D-93C2574726CB}"/>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cs typeface="+mn-cs"/>
              </a:defRPr>
            </a:lvl1pPr>
          </a:lstStyle>
          <a:p>
            <a:pPr>
              <a:defRPr/>
            </a:pPr>
            <a:fld id="{A506D98E-1EEE-49CF-873E-0BB4744257AA}" type="datetimeFigureOut">
              <a:rPr lang="en-US"/>
              <a:pPr>
                <a:defRPr/>
              </a:pPr>
              <a:t>8/21/2020</a:t>
            </a:fld>
            <a:endParaRPr lang="en-US"/>
          </a:p>
        </p:txBody>
      </p:sp>
      <p:sp>
        <p:nvSpPr>
          <p:cNvPr id="4" name="Slide Image Placeholder 3">
            <a:extLst>
              <a:ext uri="{FF2B5EF4-FFF2-40B4-BE49-F238E27FC236}">
                <a16:creationId xmlns:a16="http://schemas.microsoft.com/office/drawing/2014/main" id="{CF109D2C-3E6C-4FE9-8DBA-7AA0170CE78A}"/>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D5B28B11-41C5-4B14-BFBD-B50EDD3943B7}"/>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a:extLst>
              <a:ext uri="{FF2B5EF4-FFF2-40B4-BE49-F238E27FC236}">
                <a16:creationId xmlns:a16="http://schemas.microsoft.com/office/drawing/2014/main" id="{B557BCE1-47FA-4091-87CB-96FBF52EFC7A}"/>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4073F93A-3DA8-4FD8-AEE7-7A9D798CE87A}"/>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EB16680A-E68F-4B42-BF19-AA7E82651856}"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CAA0B4EC-5704-46D8-9534-EF1FB5750B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DEC7414B-1FE2-4996-8C3A-09F9D1023F0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8196" name="Slide Number Placeholder 3">
            <a:extLst>
              <a:ext uri="{FF2B5EF4-FFF2-40B4-BE49-F238E27FC236}">
                <a16:creationId xmlns:a16="http://schemas.microsoft.com/office/drawing/2014/main" id="{F10CCD95-42DE-4699-87FC-995638EB45C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A693E75-292C-4F3E-A6A7-FC12215527D1}" type="slidenum">
              <a:rPr lang="en-US" altLang="en-US"/>
              <a:pPr>
                <a:spcBef>
                  <a:spcPct val="0"/>
                </a:spcBef>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F5E97790-EBF1-44B4-B3C0-F15F6362D8E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7BFB89D6-DC2A-4DDD-9304-6C67C3B0B8A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Several points are to be emphasized from this slide.</a:t>
            </a:r>
          </a:p>
          <a:p>
            <a:pPr>
              <a:spcBef>
                <a:spcPct val="0"/>
              </a:spcBef>
            </a:pPr>
            <a:endParaRPr lang="en-US" altLang="en-US"/>
          </a:p>
          <a:p>
            <a:pPr>
              <a:spcBef>
                <a:spcPct val="0"/>
              </a:spcBef>
            </a:pPr>
            <a:r>
              <a:rPr lang="en-US" altLang="en-US"/>
              <a:t>- There is evidence of genetic variability leading to vulnerability in the BPD group to e.g. greater levels of innate aggressiveness (i.e. temperament). However, phenotypical expression of these temperamental characteristics will depend on exposure to environmental experiences e.g. trauma.</a:t>
            </a:r>
          </a:p>
          <a:p>
            <a:pPr>
              <a:spcBef>
                <a:spcPct val="0"/>
              </a:spcBef>
            </a:pPr>
            <a:endParaRPr lang="en-US" altLang="en-US"/>
          </a:p>
          <a:p>
            <a:pPr>
              <a:spcBef>
                <a:spcPct val="0"/>
              </a:spcBef>
            </a:pPr>
            <a:r>
              <a:rPr lang="en-US" altLang="en-US"/>
              <a:t>- There is an interplay between physical neurobiological factors and psychosocial factors to the extent that the distinction is probably an artificial one.</a:t>
            </a:r>
          </a:p>
        </p:txBody>
      </p:sp>
      <p:sp>
        <p:nvSpPr>
          <p:cNvPr id="33796" name="Slide Number Placeholder 3">
            <a:extLst>
              <a:ext uri="{FF2B5EF4-FFF2-40B4-BE49-F238E27FC236}">
                <a16:creationId xmlns:a16="http://schemas.microsoft.com/office/drawing/2014/main" id="{CF535B11-8346-4F21-9290-CF516F9C45E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4D595E6-89E2-4922-9DEF-14087A3F20F3}" type="slidenum">
              <a:rPr lang="en-US" altLang="en-US"/>
              <a:pPr>
                <a:spcBef>
                  <a:spcPct val="0"/>
                </a:spcBef>
              </a:pPr>
              <a:t>17</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F42EC66C-60C5-4089-99B2-6D3AB356E9E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D21AA78F-C0EA-4BBB-B781-FCCF5945F5D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Genetic Factors. These include specific differences in neurotransmitter function e.g. 5HT reuptake. The activation of these differences depends on exposure to trauma.</a:t>
            </a:r>
          </a:p>
          <a:p>
            <a:pPr>
              <a:spcBef>
                <a:spcPct val="0"/>
              </a:spcBef>
            </a:pPr>
            <a:endParaRPr lang="en-US" altLang="en-US"/>
          </a:p>
          <a:p>
            <a:pPr>
              <a:spcBef>
                <a:spcPct val="0"/>
              </a:spcBef>
            </a:pPr>
            <a:r>
              <a:rPr lang="en-US" altLang="en-US"/>
              <a:t>Primary emotions: Jaak Panksepp has demonstrated that 7 emotions have a firm neurobiological basis. These are RAGE, FEAR, CARE, SEPARATION DISTRESS, LUST, SEEKING, PLAY/JOY. (Caps to denote primary) Covered in CT1 Basic Psychology in greater depth.</a:t>
            </a:r>
          </a:p>
          <a:p>
            <a:pPr>
              <a:spcBef>
                <a:spcPct val="0"/>
              </a:spcBef>
            </a:pPr>
            <a:endParaRPr lang="en-US" altLang="en-US"/>
          </a:p>
          <a:p>
            <a:pPr>
              <a:spcBef>
                <a:spcPct val="0"/>
              </a:spcBef>
            </a:pPr>
            <a:r>
              <a:rPr lang="en-US" altLang="en-US"/>
              <a:t>Autonomic Dysregulation: Distress leads to SNS upregulation (universally) and soothing activates PNS, which becomes the neurobiological basis for learning care relationship templates. Chronic SNS activation that is not balanced by sufficient PNS activation (e.g. in neglect / emotional deprivation) can lead to excitotoxic disruption of the cytoarchitecture of the developing brain.</a:t>
            </a:r>
          </a:p>
          <a:p>
            <a:pPr>
              <a:spcBef>
                <a:spcPct val="0"/>
              </a:spcBef>
            </a:pPr>
            <a:endParaRPr lang="en-US" altLang="en-US"/>
          </a:p>
          <a:p>
            <a:pPr>
              <a:spcBef>
                <a:spcPct val="0"/>
              </a:spcBef>
            </a:pPr>
            <a:r>
              <a:rPr lang="en-US" altLang="en-US"/>
              <a:t>Hypothalamic-Pituitary-Adrenocortial upregulation can be seen in BPD populations. Pituitary size positively correlates to levels of impulsivity and self harm acts</a:t>
            </a:r>
          </a:p>
          <a:p>
            <a:pPr>
              <a:spcBef>
                <a:spcPct val="0"/>
              </a:spcBef>
            </a:pPr>
            <a:endParaRPr lang="en-US" altLang="en-US"/>
          </a:p>
          <a:p>
            <a:pPr>
              <a:spcBef>
                <a:spcPct val="0"/>
              </a:spcBef>
            </a:pPr>
            <a:r>
              <a:rPr lang="en-US" altLang="en-US"/>
              <a:t>Amygdala volumes are observed to be reduced in BPD implying difficulties in affect regulation</a:t>
            </a:r>
          </a:p>
          <a:p>
            <a:pPr>
              <a:spcBef>
                <a:spcPct val="0"/>
              </a:spcBef>
            </a:pPr>
            <a:endParaRPr lang="en-US" altLang="en-US"/>
          </a:p>
          <a:p>
            <a:pPr>
              <a:spcBef>
                <a:spcPct val="0"/>
              </a:spcBef>
            </a:pPr>
            <a:r>
              <a:rPr lang="en-US" altLang="en-US"/>
              <a:t>Pre-frontal – limbic pathways are similarly affected (with similar implications for affect regulation) and activity of cognitive regulatory areas that control affect are reduced in BPD (i.e. more ‘emotionally driven’)</a:t>
            </a:r>
          </a:p>
          <a:p>
            <a:pPr>
              <a:spcBef>
                <a:spcPct val="0"/>
              </a:spcBef>
            </a:pPr>
            <a:endParaRPr lang="en-US" altLang="en-US"/>
          </a:p>
        </p:txBody>
      </p:sp>
      <p:sp>
        <p:nvSpPr>
          <p:cNvPr id="35844" name="Slide Number Placeholder 3">
            <a:extLst>
              <a:ext uri="{FF2B5EF4-FFF2-40B4-BE49-F238E27FC236}">
                <a16:creationId xmlns:a16="http://schemas.microsoft.com/office/drawing/2014/main" id="{2649F43D-A629-47C1-B6D0-C86FF96B02F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298B563-4884-43E7-8EA3-F674BF67FC19}" type="slidenum">
              <a:rPr lang="en-US" altLang="en-US"/>
              <a:pPr>
                <a:spcBef>
                  <a:spcPct val="0"/>
                </a:spcBef>
              </a:pPr>
              <a:t>18</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73D2C698-D37E-4141-A9A0-D899F5D911A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C7557CEB-0A4D-40DB-9B23-1DA10D7D7A3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John Bowlby</a:t>
            </a:r>
          </a:p>
        </p:txBody>
      </p:sp>
      <p:sp>
        <p:nvSpPr>
          <p:cNvPr id="41988" name="Slide Number Placeholder 3">
            <a:extLst>
              <a:ext uri="{FF2B5EF4-FFF2-40B4-BE49-F238E27FC236}">
                <a16:creationId xmlns:a16="http://schemas.microsoft.com/office/drawing/2014/main" id="{32FFE8DB-6FE7-4585-8D9F-2993E88C867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98A4A05-0D05-4801-B1F6-96853B48636D}" type="slidenum">
              <a:rPr lang="en-US" altLang="en-US"/>
              <a:pPr>
                <a:spcBef>
                  <a:spcPct val="0"/>
                </a:spcBef>
              </a:pPr>
              <a:t>23</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F06E2CD3-43B6-4944-854B-E951C71D369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EACBA140-E931-42AB-8538-7F4662B9D4D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The point to emphasize here is that attachment behaviour can drive the infant towards a traumatic situation repeatedly when the source of the trauma is the attachment figure</a:t>
            </a:r>
          </a:p>
        </p:txBody>
      </p:sp>
      <p:sp>
        <p:nvSpPr>
          <p:cNvPr id="45060" name="Slide Number Placeholder 3">
            <a:extLst>
              <a:ext uri="{FF2B5EF4-FFF2-40B4-BE49-F238E27FC236}">
                <a16:creationId xmlns:a16="http://schemas.microsoft.com/office/drawing/2014/main" id="{0D29CBD7-5E26-4229-BB25-DA6EDF15640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4E59BC3-BBA8-4F05-8F0F-5C23E95527C0}" type="slidenum">
              <a:rPr lang="en-US" altLang="en-US"/>
              <a:pPr>
                <a:spcBef>
                  <a:spcPct val="0"/>
                </a:spcBef>
              </a:pPr>
              <a:t>25</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CDF29993-C52A-425D-96CA-A829F7DB044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CA89794F-53FF-4F60-B8E2-68676BB656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The key point here is that attachment trauma leads to chronic and lasting dysregulation of the attachment system such that attachment over-arousal is triggered at much lower thresholds than normal.</a:t>
            </a:r>
          </a:p>
        </p:txBody>
      </p:sp>
      <p:sp>
        <p:nvSpPr>
          <p:cNvPr id="48132" name="Slide Number Placeholder 3">
            <a:extLst>
              <a:ext uri="{FF2B5EF4-FFF2-40B4-BE49-F238E27FC236}">
                <a16:creationId xmlns:a16="http://schemas.microsoft.com/office/drawing/2014/main" id="{04E06463-D5C8-4712-A244-CD84A8D76DA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3FFB935-D711-49D3-9184-39485EA62CA8}" type="slidenum">
              <a:rPr lang="en-US" altLang="en-US"/>
              <a:pPr>
                <a:spcBef>
                  <a:spcPct val="0"/>
                </a:spcBef>
              </a:pPr>
              <a:t>27</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DF0B6AB7-429F-4225-80B0-D324A840998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452FBA74-A1AE-4B30-8273-7969E34A420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This recap is to illustrate how one might use attachment style to explain how clusters differ. Cluster A might be predominantly avoidant, Cluster C, insecure and Cluster B highly insecure and disorganised</a:t>
            </a:r>
          </a:p>
        </p:txBody>
      </p:sp>
      <p:sp>
        <p:nvSpPr>
          <p:cNvPr id="50180" name="Slide Number Placeholder 3">
            <a:extLst>
              <a:ext uri="{FF2B5EF4-FFF2-40B4-BE49-F238E27FC236}">
                <a16:creationId xmlns:a16="http://schemas.microsoft.com/office/drawing/2014/main" id="{76C4D46B-7FC7-4F9D-82B8-CAB364A314A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D99C43B-532A-44A9-9055-621DB30D9539}" type="slidenum">
              <a:rPr lang="en-US" altLang="en-US"/>
              <a:pPr>
                <a:spcBef>
                  <a:spcPct val="0"/>
                </a:spcBef>
              </a:pPr>
              <a:t>28</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38ABB297-1B7D-41AF-A992-E371BEB2C2C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0A1848EC-ECA0-4838-921E-B739F88DAB1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This slide sums up the previous ones on aetiology, making the point that all 3 areas interlink. Seemingly social aspects of PD actually have links to changes in brain cytoarchitecture that lead to more ‘reptilian’ brain, self-preservative responses to stress compared with untraumatised groups with intact cytoarchitecture who make species-preservative responses, which we label as adaptive</a:t>
            </a:r>
          </a:p>
        </p:txBody>
      </p:sp>
      <p:sp>
        <p:nvSpPr>
          <p:cNvPr id="53252" name="Slide Number Placeholder 3">
            <a:extLst>
              <a:ext uri="{FF2B5EF4-FFF2-40B4-BE49-F238E27FC236}">
                <a16:creationId xmlns:a16="http://schemas.microsoft.com/office/drawing/2014/main" id="{BC335452-1A68-472B-B0DC-C5ADFCCE5A3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062F4EC-162D-4914-A1A8-70EDBBAE754E}" type="slidenum">
              <a:rPr lang="en-US" altLang="en-US"/>
              <a:pPr>
                <a:spcBef>
                  <a:spcPct val="0"/>
                </a:spcBef>
              </a:pPr>
              <a:t>30</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EA050569-EFEE-4348-B808-7910CC6CB67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1A4FD790-056B-4D30-B71C-E0C22AF823D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We now move into discussing treatment and management of PD</a:t>
            </a:r>
          </a:p>
        </p:txBody>
      </p:sp>
      <p:sp>
        <p:nvSpPr>
          <p:cNvPr id="55300" name="Slide Number Placeholder 3">
            <a:extLst>
              <a:ext uri="{FF2B5EF4-FFF2-40B4-BE49-F238E27FC236}">
                <a16:creationId xmlns:a16="http://schemas.microsoft.com/office/drawing/2014/main" id="{C25FE907-F2F4-4F3B-97DA-0F6B8CA23E5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602E06F-ACFD-4444-9008-08F413F94AB6}" type="slidenum">
              <a:rPr lang="en-US" altLang="en-US"/>
              <a:pPr>
                <a:spcBef>
                  <a:spcPct val="0"/>
                </a:spcBef>
              </a:pPr>
              <a:t>31</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9E5FD25E-470C-4EBB-A581-43B8E939913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9E486DF4-F54D-4DD8-84ED-099BAC86CD9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Guidelines incl NICE, APA, RCPsych etc</a:t>
            </a:r>
          </a:p>
          <a:p>
            <a:pPr>
              <a:spcBef>
                <a:spcPct val="0"/>
              </a:spcBef>
            </a:pPr>
            <a:r>
              <a:rPr lang="en-US" altLang="en-US"/>
              <a:t>Study of 2600 patients showed that &gt;60% had BPD and of these, 92% were prescribed antipsychotics</a:t>
            </a:r>
          </a:p>
          <a:p>
            <a:pPr>
              <a:spcBef>
                <a:spcPct val="0"/>
              </a:spcBef>
            </a:pPr>
            <a:r>
              <a:rPr lang="en-US" altLang="en-US"/>
              <a:t>No studies show that medication treats BPD in terms of recovery from diagnosis. Several low-medium powered studies show some effect on affect dysregulation or impulse control. These were discounted by NICE as low quality.</a:t>
            </a:r>
          </a:p>
          <a:p>
            <a:pPr>
              <a:spcBef>
                <a:spcPct val="0"/>
              </a:spcBef>
            </a:pPr>
            <a:r>
              <a:rPr lang="en-US" altLang="en-US"/>
              <a:t>Price, Cole &amp; Goodwin describe the relatively high prevalence of emotional blunting with SSRIs. For BPD patients this would amplify levels of identity diffusion, dissociation and poor reality appraisal.</a:t>
            </a:r>
          </a:p>
          <a:p>
            <a:pPr>
              <a:spcBef>
                <a:spcPct val="0"/>
              </a:spcBef>
            </a:pPr>
            <a:endParaRPr lang="en-US" altLang="en-US"/>
          </a:p>
          <a:p>
            <a:pPr>
              <a:spcBef>
                <a:spcPct val="0"/>
              </a:spcBef>
            </a:pPr>
            <a:r>
              <a:rPr lang="en-US" altLang="en-US"/>
              <a:t>In ‘The Ailment’, Tom Main recounts his comment to a staff group who had given rapid tranquilization to a disturbed patient. He observed, “The staff were anxious so the patient was given [anxiolytic] sedatives.” The point to convey is that from a psychological perspective, much prescribing in BPD is to manage the prescriber’s counter-transference anxiety or discomfort. This is potentially very harmful to this group of patients as it compounds past traumatic experiences of being punished for being abused.</a:t>
            </a:r>
          </a:p>
        </p:txBody>
      </p:sp>
      <p:sp>
        <p:nvSpPr>
          <p:cNvPr id="57348" name="Slide Number Placeholder 3">
            <a:extLst>
              <a:ext uri="{FF2B5EF4-FFF2-40B4-BE49-F238E27FC236}">
                <a16:creationId xmlns:a16="http://schemas.microsoft.com/office/drawing/2014/main" id="{54E0E128-EA62-4DC8-97C4-8B91249316F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5DB680C-A659-468F-A1C7-89752DA46D52}" type="slidenum">
              <a:rPr lang="en-US" altLang="en-US"/>
              <a:pPr>
                <a:spcBef>
                  <a:spcPct val="0"/>
                </a:spcBef>
              </a:pPr>
              <a:t>32</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7022F907-C3B8-48C3-8E72-4BC4EAD6B5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36088F0E-C41D-467C-B4C9-B03511F17B4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The point here is that most therapies as originally conceived don’t work very well in PD. This probably illustrates the point that people with PD don’t make relationships work well, including with their treatment.</a:t>
            </a:r>
          </a:p>
        </p:txBody>
      </p:sp>
      <p:sp>
        <p:nvSpPr>
          <p:cNvPr id="60420" name="Slide Number Placeholder 3">
            <a:extLst>
              <a:ext uri="{FF2B5EF4-FFF2-40B4-BE49-F238E27FC236}">
                <a16:creationId xmlns:a16="http://schemas.microsoft.com/office/drawing/2014/main" id="{0602C0FE-A869-4EF0-8224-799A57A9589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E0819E0-D8CF-4D78-96D3-FF67A45311DF}" type="slidenum">
              <a:rPr lang="en-US" altLang="en-US"/>
              <a:pPr>
                <a:spcBef>
                  <a:spcPct val="0"/>
                </a:spcBef>
              </a:pPr>
              <a:t>34</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8C6B9141-90D2-452A-B0DA-657E9139D0F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2C140CBB-32AB-4640-BAFF-58761EF8A34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Mention that this talk may recap some of the info in the General Adult EUPD talk but not go into detail about this content. Presenters should look at that ppt before delivering this lecture to be aware of the overlap.</a:t>
            </a:r>
          </a:p>
        </p:txBody>
      </p:sp>
      <p:sp>
        <p:nvSpPr>
          <p:cNvPr id="13316" name="Slide Number Placeholder 3">
            <a:extLst>
              <a:ext uri="{FF2B5EF4-FFF2-40B4-BE49-F238E27FC236}">
                <a16:creationId xmlns:a16="http://schemas.microsoft.com/office/drawing/2014/main" id="{3314B820-AFFD-4730-9D1C-54523AD84AB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41C06F7-9EF7-4DB5-8561-682894CBC85A}" type="slidenum">
              <a:rPr lang="en-US" altLang="en-US">
                <a:latin typeface="Calibri" panose="020F0502020204030204" pitchFamily="34" charset="0"/>
              </a:rPr>
              <a:pPr/>
              <a:t>5</a:t>
            </a:fld>
            <a:endParaRPr lang="en-US" altLang="en-US">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411186AF-9050-451A-A810-97EA1EB8082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5A183B30-E0F6-49EA-90C8-3FED7F454CF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These original therapy models have had to be adapted to work with PD</a:t>
            </a:r>
          </a:p>
          <a:p>
            <a:pPr>
              <a:spcBef>
                <a:spcPct val="0"/>
              </a:spcBef>
            </a:pPr>
            <a:endParaRPr lang="en-US" altLang="en-US"/>
          </a:p>
          <a:p>
            <a:pPr>
              <a:spcBef>
                <a:spcPct val="0"/>
              </a:spcBef>
            </a:pPr>
            <a:r>
              <a:rPr lang="en-US" altLang="en-US"/>
              <a:t>- Psychodynamic: MBT, TFP, CAT</a:t>
            </a:r>
          </a:p>
          <a:p>
            <a:pPr>
              <a:spcBef>
                <a:spcPct val="0"/>
              </a:spcBef>
              <a:buFontTx/>
              <a:buChar char="-"/>
            </a:pPr>
            <a:r>
              <a:rPr lang="en-US" altLang="en-US"/>
              <a:t> CBT: SFT, DBT</a:t>
            </a:r>
          </a:p>
          <a:p>
            <a:pPr>
              <a:spcBef>
                <a:spcPct val="0"/>
              </a:spcBef>
              <a:buFontTx/>
              <a:buChar char="-"/>
            </a:pPr>
            <a:r>
              <a:rPr lang="en-US" altLang="en-US"/>
              <a:t> Milieu: TC</a:t>
            </a:r>
          </a:p>
          <a:p>
            <a:pPr>
              <a:spcBef>
                <a:spcPct val="0"/>
              </a:spcBef>
              <a:buFontTx/>
              <a:buChar char="-"/>
            </a:pPr>
            <a:r>
              <a:rPr lang="en-US" altLang="en-US"/>
              <a:t>Psychiatric CMHT: SCM</a:t>
            </a:r>
          </a:p>
        </p:txBody>
      </p:sp>
      <p:sp>
        <p:nvSpPr>
          <p:cNvPr id="62468" name="Slide Number Placeholder 3">
            <a:extLst>
              <a:ext uri="{FF2B5EF4-FFF2-40B4-BE49-F238E27FC236}">
                <a16:creationId xmlns:a16="http://schemas.microsoft.com/office/drawing/2014/main" id="{F35596CB-D32E-49DA-9C4F-B1D76771B19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70B62AE-3284-4D6B-AD1B-74FBC3B3AF9B}" type="slidenum">
              <a:rPr lang="en-US" altLang="en-US"/>
              <a:pPr>
                <a:spcBef>
                  <a:spcPct val="0"/>
                </a:spcBef>
              </a:pPr>
              <a:t>35</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5A41364E-31A3-4D9E-B158-B0E794259D6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E380DE68-0F64-4C00-AF72-309EAA7C6D7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At this point you will need to discuss a PD specific therapy from an expert perspective. I have chosen MBT because that is what I do. However, the you are free to chose another if you wish. This would ideally be DBT or Structured Clinical Management since that is what NICE recommend. However, you may wish to talk about TFP, CAT, Schema therapy etc as above, with some reference to the limits of the evidence base. </a:t>
            </a:r>
          </a:p>
          <a:p>
            <a:pPr>
              <a:spcBef>
                <a:spcPct val="0"/>
              </a:spcBef>
            </a:pPr>
            <a:endParaRPr lang="en-US" altLang="en-US"/>
          </a:p>
          <a:p>
            <a:pPr>
              <a:spcBef>
                <a:spcPct val="0"/>
              </a:spcBef>
            </a:pPr>
            <a:r>
              <a:rPr lang="en-US" altLang="en-US"/>
              <a:t>The slides should cover the basic underpinning concept of the therapy, how this relates to the specific problems of BPD and what outcomes are to be expected. I haven’t put presenter notes for this section as I know what I’m going to say. You will have to work out what you are going to say on your chosen therapy.</a:t>
            </a:r>
          </a:p>
          <a:p>
            <a:pPr>
              <a:spcBef>
                <a:spcPct val="0"/>
              </a:spcBef>
            </a:pPr>
            <a:endParaRPr lang="en-US" altLang="en-US"/>
          </a:p>
          <a:p>
            <a:pPr>
              <a:spcBef>
                <a:spcPct val="0"/>
              </a:spcBef>
            </a:pPr>
            <a:r>
              <a:rPr lang="en-US" altLang="en-US"/>
              <a:t>Please feel free to discuss this with me as module lead as you prepare if you need to.</a:t>
            </a:r>
          </a:p>
          <a:p>
            <a:pPr>
              <a:spcBef>
                <a:spcPct val="0"/>
              </a:spcBef>
            </a:pPr>
            <a:endParaRPr lang="en-US" altLang="en-US"/>
          </a:p>
        </p:txBody>
      </p:sp>
      <p:sp>
        <p:nvSpPr>
          <p:cNvPr id="64516" name="Slide Number Placeholder 3">
            <a:extLst>
              <a:ext uri="{FF2B5EF4-FFF2-40B4-BE49-F238E27FC236}">
                <a16:creationId xmlns:a16="http://schemas.microsoft.com/office/drawing/2014/main" id="{145C057E-5F43-4167-9B20-F9EBA99472E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723F9A7-AF1D-4D84-A42A-8BBC553E9542}" type="slidenum">
              <a:rPr lang="en-US" altLang="en-US"/>
              <a:pPr>
                <a:spcBef>
                  <a:spcPct val="0"/>
                </a:spcBef>
              </a:pPr>
              <a:t>36</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8DA21FC1-8A98-4159-9F02-2628B4E0116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86489FD0-B3E2-457B-ACBA-CAB45FD80F2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Mention the work done by research clinical psychologists on normal personality and the recent consensus on traits and dimensions of personality (e.g. extraversion – introversion, agreeableness etc) cf. categories. </a:t>
            </a:r>
          </a:p>
        </p:txBody>
      </p:sp>
      <p:sp>
        <p:nvSpPr>
          <p:cNvPr id="15364" name="Slide Number Placeholder 3">
            <a:extLst>
              <a:ext uri="{FF2B5EF4-FFF2-40B4-BE49-F238E27FC236}">
                <a16:creationId xmlns:a16="http://schemas.microsoft.com/office/drawing/2014/main" id="{581CFD03-8495-4BF0-B257-E64E79D329B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4C2382B-21BD-4017-9763-023BD796000B}" type="slidenum">
              <a:rPr lang="en-US" altLang="en-US"/>
              <a:pPr>
                <a:spcBef>
                  <a:spcPct val="0"/>
                </a:spcBef>
              </a:pPr>
              <a:t>6</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FCB6151D-F63C-4880-A7E2-3EAA1F6AAA2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D740DC5F-3FB7-4BE1-92E0-681DE8CA8D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The essential point here is to convey that PD is as much a social disorder as an intrapsychic one. One cannot express PD symptoms without an ‘other’.</a:t>
            </a:r>
          </a:p>
        </p:txBody>
      </p:sp>
      <p:sp>
        <p:nvSpPr>
          <p:cNvPr id="17412" name="Slide Number Placeholder 3">
            <a:extLst>
              <a:ext uri="{FF2B5EF4-FFF2-40B4-BE49-F238E27FC236}">
                <a16:creationId xmlns:a16="http://schemas.microsoft.com/office/drawing/2014/main" id="{9E833C40-9FF4-4437-B510-C018240CDA4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734C3D2-EE91-4DC8-A327-41ED7A7B3BCE}" type="slidenum">
              <a:rPr lang="en-US" altLang="en-US"/>
              <a:pPr>
                <a:spcBef>
                  <a:spcPct val="0"/>
                </a:spcBef>
              </a:pPr>
              <a:t>7</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FB8D32B5-A31A-420C-97A5-FAA6749F990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F20CF8E8-4D58-48A0-9132-4CCC6743C85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Emphasis that DSM-5 seeks to retain the categories and clusters popular with clinicians and that are easy to use in clinical practice while adding in concepts of traits and spectrum of overlapping qualities from personality theory</a:t>
            </a:r>
          </a:p>
          <a:p>
            <a:pPr>
              <a:spcBef>
                <a:spcPct val="0"/>
              </a:spcBef>
            </a:pPr>
            <a:endParaRPr lang="en-US" altLang="en-US"/>
          </a:p>
          <a:p>
            <a:pPr>
              <a:spcBef>
                <a:spcPct val="0"/>
              </a:spcBef>
            </a:pPr>
            <a:r>
              <a:rPr lang="en-US" altLang="en-US"/>
              <a:t>Thus all will have difficulties with self and interpersonal function but in different ways. Some traits will be shared between categories e.g. risk taking in ASPD and BPD but each category has its own ‘fingerprint’ of traits</a:t>
            </a:r>
          </a:p>
        </p:txBody>
      </p:sp>
      <p:sp>
        <p:nvSpPr>
          <p:cNvPr id="20484" name="Slide Number Placeholder 3">
            <a:extLst>
              <a:ext uri="{FF2B5EF4-FFF2-40B4-BE49-F238E27FC236}">
                <a16:creationId xmlns:a16="http://schemas.microsoft.com/office/drawing/2014/main" id="{5B6C8842-AF28-4C68-A83C-F8A4E19E4A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CF871B5-CBDE-4677-9450-6A2AED6B19C0}" type="slidenum">
              <a:rPr lang="en-US" altLang="en-US"/>
              <a:pPr>
                <a:spcBef>
                  <a:spcPct val="0"/>
                </a:spcBef>
              </a:pPr>
              <a:t>9</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FD00D09C-7F93-4451-BBD8-3F9B3E4A43B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2AA74790-41A4-4A7E-BE98-0EE604CEEE3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This may have been discussed in the 555 presentation. If so, be brief.</a:t>
            </a:r>
          </a:p>
          <a:p>
            <a:pPr>
              <a:spcBef>
                <a:spcPct val="0"/>
              </a:spcBef>
            </a:pPr>
            <a:endParaRPr lang="en-US" altLang="en-US"/>
          </a:p>
          <a:p>
            <a:pPr>
              <a:spcBef>
                <a:spcPct val="0"/>
              </a:spcBef>
            </a:pPr>
            <a:r>
              <a:rPr lang="en-US" altLang="en-US"/>
              <a:t>Discuss quality of these four domains in personality dysfunction with particular reference to BPD e.g. identity diffusion, lack of identity, aimlessness, struggles to accurately empathize (and reasons for this), ambivalence about intimacy (ie both fear and desire for contact)</a:t>
            </a:r>
          </a:p>
          <a:p>
            <a:pPr>
              <a:spcBef>
                <a:spcPct val="0"/>
              </a:spcBef>
            </a:pPr>
            <a:endParaRPr lang="en-US" altLang="en-US"/>
          </a:p>
          <a:p>
            <a:pPr>
              <a:spcBef>
                <a:spcPct val="0"/>
              </a:spcBef>
            </a:pPr>
            <a:r>
              <a:rPr lang="en-US" altLang="en-US"/>
              <a:t>Pathological personality traits</a:t>
            </a:r>
          </a:p>
          <a:p>
            <a:pPr>
              <a:spcBef>
                <a:spcPct val="0"/>
              </a:spcBef>
            </a:pPr>
            <a:r>
              <a:rPr lang="en-US" altLang="en-US"/>
              <a:t>Negative affectivity: emotional lability; anxiousness; separation distress; depressivity</a:t>
            </a:r>
          </a:p>
          <a:p>
            <a:pPr>
              <a:spcBef>
                <a:spcPct val="0"/>
              </a:spcBef>
            </a:pPr>
            <a:r>
              <a:rPr lang="en-US" altLang="en-US"/>
              <a:t>Disinhibition: Impulsivity; risk taking</a:t>
            </a:r>
          </a:p>
          <a:p>
            <a:pPr>
              <a:spcBef>
                <a:spcPct val="0"/>
              </a:spcBef>
            </a:pPr>
            <a:r>
              <a:rPr lang="en-US" altLang="en-US"/>
              <a:t>Antagonism: hostility</a:t>
            </a:r>
          </a:p>
        </p:txBody>
      </p:sp>
      <p:sp>
        <p:nvSpPr>
          <p:cNvPr id="24580" name="Slide Number Placeholder 3">
            <a:extLst>
              <a:ext uri="{FF2B5EF4-FFF2-40B4-BE49-F238E27FC236}">
                <a16:creationId xmlns:a16="http://schemas.microsoft.com/office/drawing/2014/main" id="{A0237174-3203-4664-94DB-D98A2EFDA2B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66B77CC-9A55-4A6D-9B46-7E7E79E5AD64}" type="slidenum">
              <a:rPr lang="en-US" altLang="en-US"/>
              <a:pPr>
                <a:spcBef>
                  <a:spcPct val="0"/>
                </a:spcBef>
              </a:pPr>
              <a:t>12</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B3531EA4-C5F2-4D2B-98C0-3463760D01A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268C7FFE-5542-467A-89F9-14BE5D3D45A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This may have been discussed in the 555 presentation. The idea of this slide is to make the point that, while these are clear and readily understandable clinical descriptions there is a problem from a diagnostic point of view. With the threshold being 5 or more of these 9 symptom clusters, there are potentially 151 different ways to be borderline! The new DSM-5 arrangement of essentially the same symptoms reduced this to some degree and makes the BPD group more homogenous</a:t>
            </a:r>
          </a:p>
        </p:txBody>
      </p:sp>
      <p:sp>
        <p:nvSpPr>
          <p:cNvPr id="26628" name="Slide Number Placeholder 3">
            <a:extLst>
              <a:ext uri="{FF2B5EF4-FFF2-40B4-BE49-F238E27FC236}">
                <a16:creationId xmlns:a16="http://schemas.microsoft.com/office/drawing/2014/main" id="{39768A67-7410-4D8B-9302-BBDF36B5716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4774B8F-222A-4E86-ADB6-9D0170A66525}" type="slidenum">
              <a:rPr lang="en-US" altLang="en-US"/>
              <a:pPr>
                <a:spcBef>
                  <a:spcPct val="0"/>
                </a:spcBef>
              </a:pPr>
              <a:t>13</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83609E25-52D4-4821-AF77-B4EFA4F9843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40CC179A-0E9E-425C-ADDE-EEE843BF3E3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spcBef>
                <a:spcPct val="0"/>
              </a:spcBef>
            </a:pPr>
            <a:r>
              <a:rPr lang="en-US" altLang="en-US" sz="2400"/>
              <a:t>Use this slide to invite the audience to consider their score to put level of distress and suffering in BPD into perspective.</a:t>
            </a:r>
          </a:p>
          <a:p>
            <a:pPr>
              <a:lnSpc>
                <a:spcPct val="90000"/>
              </a:lnSpc>
              <a:spcBef>
                <a:spcPct val="0"/>
              </a:spcBef>
            </a:pPr>
            <a:endParaRPr lang="en-US" altLang="en-US" sz="2400"/>
          </a:p>
          <a:p>
            <a:pPr>
              <a:lnSpc>
                <a:spcPct val="90000"/>
              </a:lnSpc>
              <a:spcBef>
                <a:spcPct val="0"/>
              </a:spcBef>
            </a:pPr>
            <a:r>
              <a:rPr lang="en-US" altLang="en-US" sz="2400"/>
              <a:t>Items are scored 0-3, 3 being the most disordered. Therefore max score is 27</a:t>
            </a:r>
          </a:p>
          <a:p>
            <a:pPr>
              <a:lnSpc>
                <a:spcPct val="90000"/>
              </a:lnSpc>
              <a:spcBef>
                <a:spcPct val="0"/>
              </a:spcBef>
            </a:pPr>
            <a:endParaRPr lang="en-US" altLang="en-US" sz="2400"/>
          </a:p>
          <a:p>
            <a:pPr>
              <a:lnSpc>
                <a:spcPct val="90000"/>
              </a:lnSpc>
              <a:spcBef>
                <a:spcPct val="0"/>
              </a:spcBef>
            </a:pPr>
            <a:r>
              <a:rPr lang="en-US" altLang="en-US" sz="2400"/>
              <a:t>Validation Scores:</a:t>
            </a:r>
          </a:p>
          <a:p>
            <a:pPr lvl="1">
              <a:lnSpc>
                <a:spcPct val="90000"/>
              </a:lnSpc>
              <a:spcBef>
                <a:spcPct val="0"/>
              </a:spcBef>
            </a:pPr>
            <a:r>
              <a:rPr lang="en-US" altLang="en-US" sz="2000"/>
              <a:t>General population &lt;5</a:t>
            </a:r>
          </a:p>
          <a:p>
            <a:pPr lvl="1">
              <a:lnSpc>
                <a:spcPct val="90000"/>
              </a:lnSpc>
              <a:spcBef>
                <a:spcPct val="0"/>
              </a:spcBef>
            </a:pPr>
            <a:r>
              <a:rPr lang="en-US" altLang="en-US" sz="2000"/>
              <a:t>Primary care = 7-8</a:t>
            </a:r>
          </a:p>
          <a:p>
            <a:pPr lvl="1">
              <a:lnSpc>
                <a:spcPct val="90000"/>
              </a:lnSpc>
              <a:spcBef>
                <a:spcPct val="0"/>
              </a:spcBef>
            </a:pPr>
            <a:r>
              <a:rPr lang="en-US" altLang="en-US" sz="2000"/>
              <a:t>Psychiatric Emergencies = 10-11</a:t>
            </a:r>
          </a:p>
          <a:p>
            <a:pPr lvl="1">
              <a:lnSpc>
                <a:spcPct val="90000"/>
              </a:lnSpc>
              <a:spcBef>
                <a:spcPct val="0"/>
              </a:spcBef>
            </a:pPr>
            <a:r>
              <a:rPr lang="en-US" altLang="en-US" sz="2000"/>
              <a:t>BPD often 15+ (in our MBT group and Fifteen DTC scores of &gt;20 are not uncommon)</a:t>
            </a:r>
          </a:p>
          <a:p>
            <a:pPr>
              <a:lnSpc>
                <a:spcPct val="90000"/>
              </a:lnSpc>
              <a:spcBef>
                <a:spcPct val="0"/>
              </a:spcBef>
            </a:pPr>
            <a:endParaRPr lang="en-US" altLang="en-US"/>
          </a:p>
        </p:txBody>
      </p:sp>
      <p:sp>
        <p:nvSpPr>
          <p:cNvPr id="29700" name="Slide Number Placeholder 3">
            <a:extLst>
              <a:ext uri="{FF2B5EF4-FFF2-40B4-BE49-F238E27FC236}">
                <a16:creationId xmlns:a16="http://schemas.microsoft.com/office/drawing/2014/main" id="{EFC71391-7A77-4365-BA4B-30EA6A7A152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8297E45-E881-4D85-B99F-098B0A276710}" type="slidenum">
              <a:rPr lang="en-US" altLang="en-US"/>
              <a:pPr>
                <a:spcBef>
                  <a:spcPct val="0"/>
                </a:spcBef>
              </a:pPr>
              <a:t>15</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A1567D44-CAFB-4280-B4EA-690DBAC02B0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66DACAAA-76A8-48FE-AACC-F984369CEBB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Here ‘untreated’ means no well-intentioned but unwittingly harmful psychiatric interventions. In fairness these often can’t be avoided (e.g. because of duty of care or societal expectations) but can maintain or perpetuate BPD symptoms by e.g. reinforcing self harm as the best means to elicit / access NHS care. This is ‘treatment as usual’ that we are all familiar with in standard NHS practice. Specialist intervention doesn’t only mean psychotherapy (though would include that) but also community care that observes NICE guidance CG78 principles or adds psychologically informed elements e.g. Structured Clinical Management</a:t>
            </a:r>
          </a:p>
          <a:p>
            <a:pPr>
              <a:spcBef>
                <a:spcPct val="0"/>
              </a:spcBef>
            </a:pPr>
            <a:endParaRPr lang="en-US" altLang="en-US"/>
          </a:p>
          <a:p>
            <a:pPr>
              <a:spcBef>
                <a:spcPct val="0"/>
              </a:spcBef>
            </a:pPr>
            <a:r>
              <a:rPr lang="en-US" altLang="en-US"/>
              <a:t>Worsened prognosis from hospitalization reference = McGlashan TH. Prediction of outcome in BPD. In: McGlashan TH, ed. The borderline: current empirical research. Washington, DC: American Psychiatric Press, 1985; 61–98</a:t>
            </a:r>
          </a:p>
          <a:p>
            <a:pPr>
              <a:spcBef>
                <a:spcPct val="0"/>
              </a:spcBef>
            </a:pPr>
            <a:endParaRPr lang="en-US" altLang="en-US"/>
          </a:p>
        </p:txBody>
      </p:sp>
      <p:sp>
        <p:nvSpPr>
          <p:cNvPr id="31748" name="Slide Number Placeholder 3">
            <a:extLst>
              <a:ext uri="{FF2B5EF4-FFF2-40B4-BE49-F238E27FC236}">
                <a16:creationId xmlns:a16="http://schemas.microsoft.com/office/drawing/2014/main" id="{4DB03317-E45F-4F97-A278-3FD4DE2A5A3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F96BBF1-3A2A-4800-9765-F2B46A25AC4B}" type="slidenum">
              <a:rPr lang="en-US" altLang="en-US"/>
              <a:pPr>
                <a:spcBef>
                  <a:spcPct val="0"/>
                </a:spcBef>
              </a:pPr>
              <a:t>16</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title and text">
    <p:spTree>
      <p:nvGrpSpPr>
        <p:cNvPr id="1" name=""/>
        <p:cNvGrpSpPr/>
        <p:nvPr/>
      </p:nvGrpSpPr>
      <p:grpSpPr>
        <a:xfrm>
          <a:off x="0" y="0"/>
          <a:ext cx="0" cy="0"/>
          <a:chOff x="0" y="0"/>
          <a:chExt cx="0" cy="0"/>
        </a:xfrm>
      </p:grpSpPr>
      <p:sp>
        <p:nvSpPr>
          <p:cNvPr id="7" name="Title 1"/>
          <p:cNvSpPr>
            <a:spLocks noGrp="1"/>
          </p:cNvSpPr>
          <p:nvPr>
            <p:ph type="ctrTitle"/>
          </p:nvPr>
        </p:nvSpPr>
        <p:spPr>
          <a:xfrm>
            <a:off x="457200" y="1025526"/>
            <a:ext cx="7772400" cy="679449"/>
          </a:xfrm>
          <a:prstGeom prst="rect">
            <a:avLst/>
          </a:prstGeom>
        </p:spPr>
        <p:txBody>
          <a:bodyPr/>
          <a:lstStyle>
            <a:lvl1pPr algn="l">
              <a:defRPr sz="3600" b="1" baseline="0">
                <a:solidFill>
                  <a:srgbClr val="A00054"/>
                </a:solidFill>
              </a:defRPr>
            </a:lvl1pPr>
          </a:lstStyle>
          <a:p>
            <a:r>
              <a:rPr lang="en-US"/>
              <a:t>Click to edit Master title style</a:t>
            </a:r>
            <a:endParaRPr lang="en-US" dirty="0"/>
          </a:p>
        </p:txBody>
      </p:sp>
      <p:sp>
        <p:nvSpPr>
          <p:cNvPr id="10" name="Text Placeholder 7"/>
          <p:cNvSpPr>
            <a:spLocks noGrp="1"/>
          </p:cNvSpPr>
          <p:nvPr>
            <p:ph type="body" sz="quarter" idx="13"/>
          </p:nvPr>
        </p:nvSpPr>
        <p:spPr>
          <a:xfrm>
            <a:off x="457200" y="1954924"/>
            <a:ext cx="7839075" cy="3720662"/>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483731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title, text and photo">
    <p:spTree>
      <p:nvGrpSpPr>
        <p:cNvPr id="1" name=""/>
        <p:cNvGrpSpPr/>
        <p:nvPr/>
      </p:nvGrpSpPr>
      <p:grpSpPr>
        <a:xfrm>
          <a:off x="0" y="0"/>
          <a:ext cx="0" cy="0"/>
          <a:chOff x="0" y="0"/>
          <a:chExt cx="0" cy="0"/>
        </a:xfrm>
      </p:grpSpPr>
      <p:sp>
        <p:nvSpPr>
          <p:cNvPr id="7" name="Title 1"/>
          <p:cNvSpPr>
            <a:spLocks noGrp="1"/>
          </p:cNvSpPr>
          <p:nvPr>
            <p:ph type="ctrTitle"/>
          </p:nvPr>
        </p:nvSpPr>
        <p:spPr>
          <a:xfrm>
            <a:off x="457200" y="1025526"/>
            <a:ext cx="7772400" cy="679449"/>
          </a:xfrm>
          <a:prstGeom prst="rect">
            <a:avLst/>
          </a:prstGeom>
        </p:spPr>
        <p:txBody>
          <a:bodyPr/>
          <a:lstStyle>
            <a:lvl1pPr algn="l">
              <a:defRPr sz="3600" b="1">
                <a:solidFill>
                  <a:srgbClr val="A00054"/>
                </a:solidFill>
              </a:defRPr>
            </a:lvl1pPr>
          </a:lstStyle>
          <a:p>
            <a:r>
              <a:rPr lang="en-US"/>
              <a:t>Click to edit Master title style</a:t>
            </a:r>
            <a:endParaRPr lang="en-US" dirty="0"/>
          </a:p>
        </p:txBody>
      </p:sp>
      <p:sp>
        <p:nvSpPr>
          <p:cNvPr id="10" name="Text Placeholder 7"/>
          <p:cNvSpPr>
            <a:spLocks noGrp="1"/>
          </p:cNvSpPr>
          <p:nvPr>
            <p:ph type="body" sz="quarter" idx="13"/>
          </p:nvPr>
        </p:nvSpPr>
        <p:spPr>
          <a:xfrm>
            <a:off x="457200" y="1954924"/>
            <a:ext cx="4619297" cy="3720662"/>
          </a:xfrm>
          <a:prstGeom prst="rect">
            <a:avLst/>
          </a:prstGeom>
        </p:spPr>
        <p:txBody>
          <a:bodyPr/>
          <a:lstStyle>
            <a:lvl1pPr marL="342900" indent="-342900">
              <a:buFont typeface="Arial" panose="020B0604020202020204" pitchFamily="34" charset="0"/>
              <a:buChar cha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Picture Placeholder 2"/>
          <p:cNvSpPr>
            <a:spLocks noGrp="1"/>
          </p:cNvSpPr>
          <p:nvPr>
            <p:ph type="pic" sz="quarter" idx="14"/>
          </p:nvPr>
        </p:nvSpPr>
        <p:spPr>
          <a:xfrm>
            <a:off x="5218113" y="1954213"/>
            <a:ext cx="3673475" cy="3721100"/>
          </a:xfrm>
          <a:prstGeom prst="rect">
            <a:avLst/>
          </a:prstGeom>
        </p:spPr>
        <p:txBody>
          <a:bodyPr/>
          <a:lstStyle>
            <a:lvl1pPr marL="0" indent="0" algn="ctr">
              <a:buNone/>
              <a:defRPr sz="2400"/>
            </a:lvl1pPr>
          </a:lstStyle>
          <a:p>
            <a:pPr lvl="0"/>
            <a:r>
              <a:rPr lang="en-US" noProof="0"/>
              <a:t>Click icon to add picture</a:t>
            </a:r>
            <a:endParaRPr lang="en-GB" noProof="0" dirty="0"/>
          </a:p>
        </p:txBody>
      </p:sp>
    </p:spTree>
    <p:extLst>
      <p:ext uri="{BB962C8B-B14F-4D97-AF65-F5344CB8AC3E}">
        <p14:creationId xmlns:p14="http://schemas.microsoft.com/office/powerpoint/2010/main" val="633406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subtitle and text">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025526"/>
            <a:ext cx="7772400" cy="679449"/>
          </a:xfrm>
          <a:prstGeom prst="rect">
            <a:avLst/>
          </a:prstGeom>
        </p:spPr>
        <p:txBody>
          <a:bodyPr/>
          <a:lstStyle>
            <a:lvl1pPr algn="l">
              <a:defRPr sz="3600" b="1" baseline="0">
                <a:solidFill>
                  <a:srgbClr val="A00054"/>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1757362"/>
            <a:ext cx="6400800"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Text Placeholder 7"/>
          <p:cNvSpPr>
            <a:spLocks noGrp="1"/>
          </p:cNvSpPr>
          <p:nvPr>
            <p:ph type="body" sz="quarter" idx="13"/>
          </p:nvPr>
        </p:nvSpPr>
        <p:spPr>
          <a:xfrm>
            <a:off x="457200" y="2486025"/>
            <a:ext cx="7839075"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973538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subtitle, text and photograph">
    <p:spTree>
      <p:nvGrpSpPr>
        <p:cNvPr id="1" name=""/>
        <p:cNvGrpSpPr/>
        <p:nvPr/>
      </p:nvGrpSpPr>
      <p:grpSpPr>
        <a:xfrm>
          <a:off x="0" y="0"/>
          <a:ext cx="0" cy="0"/>
          <a:chOff x="0" y="0"/>
          <a:chExt cx="0" cy="0"/>
        </a:xfrm>
      </p:grpSpPr>
      <p:sp>
        <p:nvSpPr>
          <p:cNvPr id="7" name="Title 1"/>
          <p:cNvSpPr>
            <a:spLocks noGrp="1"/>
          </p:cNvSpPr>
          <p:nvPr>
            <p:ph type="ctrTitle"/>
          </p:nvPr>
        </p:nvSpPr>
        <p:spPr>
          <a:xfrm>
            <a:off x="457200" y="1025526"/>
            <a:ext cx="7772400" cy="679449"/>
          </a:xfrm>
          <a:prstGeom prst="rect">
            <a:avLst/>
          </a:prstGeom>
        </p:spPr>
        <p:txBody>
          <a:bodyPr/>
          <a:lstStyle>
            <a:lvl1pPr algn="l">
              <a:defRPr sz="3600" b="1">
                <a:solidFill>
                  <a:srgbClr val="A00054"/>
                </a:solidFill>
              </a:defRPr>
            </a:lvl1pPr>
          </a:lstStyle>
          <a:p>
            <a:r>
              <a:rPr lang="en-US"/>
              <a:t>Click to edit Master title style</a:t>
            </a:r>
            <a:endParaRPr lang="en-US" dirty="0"/>
          </a:p>
        </p:txBody>
      </p:sp>
      <p:sp>
        <p:nvSpPr>
          <p:cNvPr id="8" name="Subtitle 2"/>
          <p:cNvSpPr>
            <a:spLocks noGrp="1"/>
          </p:cNvSpPr>
          <p:nvPr>
            <p:ph type="subTitle" idx="1"/>
          </p:nvPr>
        </p:nvSpPr>
        <p:spPr>
          <a:xfrm>
            <a:off x="457200" y="1757362"/>
            <a:ext cx="6400800" cy="581025"/>
          </a:xfrm>
          <a:prstGeom prst="rect">
            <a:avLst/>
          </a:prstGeom>
        </p:spPr>
        <p:txBody>
          <a:bodyPr/>
          <a:lstStyle>
            <a:lvl1pPr marL="0" indent="0" algn="l">
              <a:buNone/>
              <a:defRPr sz="2800" b="1">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Text Placeholder 7"/>
          <p:cNvSpPr>
            <a:spLocks noGrp="1"/>
          </p:cNvSpPr>
          <p:nvPr>
            <p:ph type="body" sz="quarter" idx="13"/>
          </p:nvPr>
        </p:nvSpPr>
        <p:spPr>
          <a:xfrm>
            <a:off x="457201" y="2486025"/>
            <a:ext cx="4761186" cy="2457450"/>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Picture Placeholder 10"/>
          <p:cNvSpPr>
            <a:spLocks noGrp="1"/>
          </p:cNvSpPr>
          <p:nvPr>
            <p:ph type="pic" sz="quarter" idx="14"/>
          </p:nvPr>
        </p:nvSpPr>
        <p:spPr>
          <a:xfrm>
            <a:off x="5360988" y="2486025"/>
            <a:ext cx="3451225" cy="2457450"/>
          </a:xfrm>
          <a:prstGeom prst="rect">
            <a:avLst/>
          </a:prstGeom>
        </p:spPr>
        <p:txBody>
          <a:bodyPr/>
          <a:lstStyle>
            <a:lvl1pPr marL="0" indent="0" algn="ctr">
              <a:buNone/>
              <a:defRPr sz="2400" baseline="0"/>
            </a:lvl1pPr>
          </a:lstStyle>
          <a:p>
            <a:pPr lvl="0"/>
            <a:r>
              <a:rPr lang="en-US" noProof="0"/>
              <a:t>Click icon to add picture</a:t>
            </a:r>
            <a:endParaRPr lang="en-GB" noProof="0" dirty="0"/>
          </a:p>
        </p:txBody>
      </p:sp>
    </p:spTree>
    <p:extLst>
      <p:ext uri="{BB962C8B-B14F-4D97-AF65-F5344CB8AC3E}">
        <p14:creationId xmlns:p14="http://schemas.microsoft.com/office/powerpoint/2010/main" val="846270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for graphs and large illustrations">
    <p:spTree>
      <p:nvGrpSpPr>
        <p:cNvPr id="1" name=""/>
        <p:cNvGrpSpPr/>
        <p:nvPr/>
      </p:nvGrpSpPr>
      <p:grpSpPr>
        <a:xfrm>
          <a:off x="0" y="0"/>
          <a:ext cx="0" cy="0"/>
          <a:chOff x="0" y="0"/>
          <a:chExt cx="0" cy="0"/>
        </a:xfrm>
      </p:grpSpPr>
    </p:spTree>
    <p:extLst>
      <p:ext uri="{BB962C8B-B14F-4D97-AF65-F5344CB8AC3E}">
        <p14:creationId xmlns:p14="http://schemas.microsoft.com/office/powerpoint/2010/main" val="696244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a:prstGeom prst="rect">
            <a:avLst/>
          </a:prstGeom>
        </p:spPr>
        <p:txBody>
          <a:bodyPr/>
          <a:lstStyle/>
          <a:p>
            <a:r>
              <a:rPr lang="en-GB"/>
              <a:t>Click to edit Master title style</a:t>
            </a:r>
            <a:endParaRPr lang="en-US"/>
          </a:p>
        </p:txBody>
      </p:sp>
      <p:sp>
        <p:nvSpPr>
          <p:cNvPr id="8" name="Content Placeholder 7"/>
          <p:cNvSpPr>
            <a:spLocks noGrp="1"/>
          </p:cNvSpPr>
          <p:nvPr>
            <p:ph sz="quarter" idx="1"/>
          </p:nvPr>
        </p:nvSpPr>
        <p:spPr>
          <a:xfrm>
            <a:off x="457200" y="1600200"/>
            <a:ext cx="7467600" cy="4873752"/>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6">
            <a:extLst>
              <a:ext uri="{FF2B5EF4-FFF2-40B4-BE49-F238E27FC236}">
                <a16:creationId xmlns:a16="http://schemas.microsoft.com/office/drawing/2014/main" id="{C9E799EE-FFDC-4ABC-BC50-EE04BB05563E}"/>
              </a:ext>
            </a:extLst>
          </p:cNvPr>
          <p:cNvSpPr>
            <a:spLocks noGrp="1"/>
          </p:cNvSpPr>
          <p:nvPr>
            <p:ph type="dt" sz="half" idx="10"/>
          </p:nvPr>
        </p:nvSpPr>
        <p:spPr>
          <a:xfrm rot="5400000">
            <a:off x="7589045" y="1081881"/>
            <a:ext cx="2011362" cy="384175"/>
          </a:xfrm>
          <a:prstGeom prst="rect">
            <a:avLst/>
          </a:prstGeom>
        </p:spPr>
        <p:txBody>
          <a:bodyPr/>
          <a:lstStyle>
            <a:lvl1pPr eaLnBrk="1" hangingPunct="1">
              <a:defRPr>
                <a:latin typeface="Arial" charset="0"/>
                <a:cs typeface="Arial" charset="0"/>
              </a:defRPr>
            </a:lvl1pPr>
          </a:lstStyle>
          <a:p>
            <a:pPr>
              <a:defRPr/>
            </a:pPr>
            <a:fld id="{9B8E479C-C495-4E10-87F8-F9EC7028FE74}" type="datetime1">
              <a:rPr lang="en-US"/>
              <a:pPr>
                <a:defRPr/>
              </a:pPr>
              <a:t>8/21/2020</a:t>
            </a:fld>
            <a:endParaRPr lang="en-US"/>
          </a:p>
        </p:txBody>
      </p:sp>
      <p:sp>
        <p:nvSpPr>
          <p:cNvPr id="5" name="Slide Number Placeholder 8">
            <a:extLst>
              <a:ext uri="{FF2B5EF4-FFF2-40B4-BE49-F238E27FC236}">
                <a16:creationId xmlns:a16="http://schemas.microsoft.com/office/drawing/2014/main" id="{3D6B4142-0CF6-40C3-89FC-7AB2C7629EED}"/>
              </a:ext>
            </a:extLst>
          </p:cNvPr>
          <p:cNvSpPr>
            <a:spLocks noGrp="1"/>
          </p:cNvSpPr>
          <p:nvPr>
            <p:ph type="sldNum" sz="quarter" idx="11"/>
          </p:nvPr>
        </p:nvSpPr>
        <p:spPr>
          <a:xfrm>
            <a:off x="8129588" y="5734050"/>
            <a:ext cx="609600" cy="5207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2A984D1F-4312-433E-8812-D7BEF4FFA9F8}" type="slidenum">
              <a:rPr lang="en-US" altLang="en-US"/>
              <a:pPr/>
              <a:t>‹#›</a:t>
            </a:fld>
            <a:endParaRPr lang="en-US" altLang="en-US"/>
          </a:p>
        </p:txBody>
      </p:sp>
      <p:sp>
        <p:nvSpPr>
          <p:cNvPr id="6" name="Footer Placeholder 9">
            <a:extLst>
              <a:ext uri="{FF2B5EF4-FFF2-40B4-BE49-F238E27FC236}">
                <a16:creationId xmlns:a16="http://schemas.microsoft.com/office/drawing/2014/main" id="{E7507F23-C8AF-4370-B01B-ED54BB889DB5}"/>
              </a:ext>
            </a:extLst>
          </p:cNvPr>
          <p:cNvSpPr>
            <a:spLocks noGrp="1"/>
          </p:cNvSpPr>
          <p:nvPr>
            <p:ph type="ftr" sz="quarter" idx="12"/>
          </p:nvPr>
        </p:nvSpPr>
        <p:spPr>
          <a:xfrm rot="5400000">
            <a:off x="6989763" y="3736975"/>
            <a:ext cx="3200400" cy="365125"/>
          </a:xfrm>
          <a:prstGeom prst="rect">
            <a:avLst/>
          </a:prstGeom>
        </p:spPr>
        <p:txBody>
          <a:bodyPr/>
          <a:lstStyle>
            <a:lvl1pPr eaLnBrk="1" hangingPunct="1">
              <a:defRPr>
                <a:latin typeface="Arial" charset="0"/>
                <a:cs typeface="Arial" charset="0"/>
              </a:defRPr>
            </a:lvl1pPr>
          </a:lstStyle>
          <a:p>
            <a:pPr>
              <a:defRPr/>
            </a:pPr>
            <a:endParaRPr lang="en-US"/>
          </a:p>
        </p:txBody>
      </p:sp>
    </p:spTree>
    <p:extLst>
      <p:ext uri="{BB962C8B-B14F-4D97-AF65-F5344CB8AC3E}">
        <p14:creationId xmlns:p14="http://schemas.microsoft.com/office/powerpoint/2010/main" val="126269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a:prstGeom prst="rect">
            <a:avLst/>
          </a:prstGeom>
        </p:spPr>
        <p:txBody>
          <a:bodyPr/>
          <a:lstStyle/>
          <a:p>
            <a:r>
              <a:rPr lang="en-GB"/>
              <a:t>Click to edit Master title style</a:t>
            </a:r>
            <a:endParaRPr lang="en-US"/>
          </a:p>
        </p:txBody>
      </p:sp>
      <p:sp>
        <p:nvSpPr>
          <p:cNvPr id="9" name="Content Placeholder 8"/>
          <p:cNvSpPr>
            <a:spLocks noGrp="1"/>
          </p:cNvSpPr>
          <p:nvPr>
            <p:ph sz="quarter" idx="1"/>
          </p:nvPr>
        </p:nvSpPr>
        <p:spPr>
          <a:xfrm>
            <a:off x="457200" y="1600200"/>
            <a:ext cx="3657600" cy="457200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Content Placeholder 10"/>
          <p:cNvSpPr>
            <a:spLocks noGrp="1"/>
          </p:cNvSpPr>
          <p:nvPr>
            <p:ph sz="quarter" idx="2"/>
          </p:nvPr>
        </p:nvSpPr>
        <p:spPr>
          <a:xfrm>
            <a:off x="4270248" y="1600200"/>
            <a:ext cx="3657600" cy="457200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13">
            <a:extLst>
              <a:ext uri="{FF2B5EF4-FFF2-40B4-BE49-F238E27FC236}">
                <a16:creationId xmlns:a16="http://schemas.microsoft.com/office/drawing/2014/main" id="{F283F0AB-8881-44EA-B625-20F999E56C0F}"/>
              </a:ext>
            </a:extLst>
          </p:cNvPr>
          <p:cNvSpPr>
            <a:spLocks noGrp="1"/>
          </p:cNvSpPr>
          <p:nvPr>
            <p:ph type="dt" sz="half" idx="10"/>
          </p:nvPr>
        </p:nvSpPr>
        <p:spPr>
          <a:xfrm rot="5400000">
            <a:off x="7589045" y="1081881"/>
            <a:ext cx="2011362" cy="384175"/>
          </a:xfrm>
          <a:prstGeom prst="rect">
            <a:avLst/>
          </a:prstGeom>
        </p:spPr>
        <p:txBody>
          <a:bodyPr/>
          <a:lstStyle>
            <a:lvl1pPr eaLnBrk="1" hangingPunct="1">
              <a:defRPr>
                <a:latin typeface="Arial" charset="0"/>
                <a:cs typeface="Arial" charset="0"/>
              </a:defRPr>
            </a:lvl1pPr>
          </a:lstStyle>
          <a:p>
            <a:pPr>
              <a:defRPr/>
            </a:pPr>
            <a:fld id="{4D78B9D8-6091-43DD-BA4A-95BC29EF94DF}" type="datetime1">
              <a:rPr lang="en-US"/>
              <a:pPr>
                <a:defRPr/>
              </a:pPr>
              <a:t>8/21/2020</a:t>
            </a:fld>
            <a:endParaRPr lang="en-US"/>
          </a:p>
        </p:txBody>
      </p:sp>
      <p:sp>
        <p:nvSpPr>
          <p:cNvPr id="6" name="Footer Placeholder 2">
            <a:extLst>
              <a:ext uri="{FF2B5EF4-FFF2-40B4-BE49-F238E27FC236}">
                <a16:creationId xmlns:a16="http://schemas.microsoft.com/office/drawing/2014/main" id="{83C0DD7D-8575-4FB6-9C4A-7A2F823E8DD3}"/>
              </a:ext>
            </a:extLst>
          </p:cNvPr>
          <p:cNvSpPr>
            <a:spLocks noGrp="1"/>
          </p:cNvSpPr>
          <p:nvPr>
            <p:ph type="ftr" sz="quarter" idx="11"/>
          </p:nvPr>
        </p:nvSpPr>
        <p:spPr>
          <a:xfrm rot="5400000">
            <a:off x="6989763" y="3736975"/>
            <a:ext cx="3200400" cy="365125"/>
          </a:xfrm>
          <a:prstGeom prst="rect">
            <a:avLst/>
          </a:prstGeom>
        </p:spPr>
        <p:txBody>
          <a:bodyPr/>
          <a:lstStyle>
            <a:lvl1pPr eaLnBrk="1" hangingPunct="1">
              <a:defRPr>
                <a:latin typeface="Arial" charset="0"/>
                <a:cs typeface="Arial" charset="0"/>
              </a:defRPr>
            </a:lvl1pPr>
          </a:lstStyle>
          <a:p>
            <a:pPr>
              <a:defRPr/>
            </a:pPr>
            <a:endParaRPr lang="en-US"/>
          </a:p>
        </p:txBody>
      </p:sp>
      <p:sp>
        <p:nvSpPr>
          <p:cNvPr id="7" name="Slide Number Placeholder 22">
            <a:extLst>
              <a:ext uri="{FF2B5EF4-FFF2-40B4-BE49-F238E27FC236}">
                <a16:creationId xmlns:a16="http://schemas.microsoft.com/office/drawing/2014/main" id="{9F0A74A4-D1AF-4D33-9B16-819EDEE7FAA5}"/>
              </a:ext>
            </a:extLst>
          </p:cNvPr>
          <p:cNvSpPr>
            <a:spLocks noGrp="1"/>
          </p:cNvSpPr>
          <p:nvPr>
            <p:ph type="sldNum" sz="quarter" idx="12"/>
          </p:nvPr>
        </p:nvSpPr>
        <p:spPr>
          <a:xfrm>
            <a:off x="8129588" y="5734050"/>
            <a:ext cx="609600" cy="5207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876EE998-F51D-4A04-9BFE-A4516B2F99F6}" type="slidenum">
              <a:rPr lang="en-US" altLang="en-US"/>
              <a:pPr/>
              <a:t>‹#›</a:t>
            </a:fld>
            <a:endParaRPr lang="en-US" altLang="en-US"/>
          </a:p>
        </p:txBody>
      </p:sp>
    </p:spTree>
    <p:extLst>
      <p:ext uri="{BB962C8B-B14F-4D97-AF65-F5344CB8AC3E}">
        <p14:creationId xmlns:p14="http://schemas.microsoft.com/office/powerpoint/2010/main" val="1046640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80010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914400" y="2362200"/>
            <a:ext cx="8001000" cy="17907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914400" y="4305300"/>
            <a:ext cx="8001000" cy="17907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13">
            <a:extLst>
              <a:ext uri="{FF2B5EF4-FFF2-40B4-BE49-F238E27FC236}">
                <a16:creationId xmlns:a16="http://schemas.microsoft.com/office/drawing/2014/main" id="{41DD7F78-404B-41ED-A3D5-CB8DC0FB77FC}"/>
              </a:ext>
            </a:extLst>
          </p:cNvPr>
          <p:cNvSpPr>
            <a:spLocks noGrp="1"/>
          </p:cNvSpPr>
          <p:nvPr>
            <p:ph type="dt" sz="half" idx="10"/>
          </p:nvPr>
        </p:nvSpPr>
        <p:spPr>
          <a:xfrm rot="5400000">
            <a:off x="7589045" y="1081881"/>
            <a:ext cx="2011362" cy="384175"/>
          </a:xfrm>
          <a:prstGeom prst="rect">
            <a:avLst/>
          </a:prstGeom>
        </p:spPr>
        <p:txBody>
          <a:bodyPr/>
          <a:lstStyle>
            <a:lvl1pPr eaLnBrk="1" hangingPunct="1">
              <a:defRPr>
                <a:latin typeface="Arial" charset="0"/>
                <a:cs typeface="Arial" charset="0"/>
              </a:defRPr>
            </a:lvl1pPr>
          </a:lstStyle>
          <a:p>
            <a:pPr>
              <a:defRPr/>
            </a:pPr>
            <a:endParaRPr lang="en-US"/>
          </a:p>
        </p:txBody>
      </p:sp>
      <p:sp>
        <p:nvSpPr>
          <p:cNvPr id="6" name="Footer Placeholder 2">
            <a:extLst>
              <a:ext uri="{FF2B5EF4-FFF2-40B4-BE49-F238E27FC236}">
                <a16:creationId xmlns:a16="http://schemas.microsoft.com/office/drawing/2014/main" id="{8107D1D9-486C-4079-A260-909980E7C486}"/>
              </a:ext>
            </a:extLst>
          </p:cNvPr>
          <p:cNvSpPr>
            <a:spLocks noGrp="1"/>
          </p:cNvSpPr>
          <p:nvPr>
            <p:ph type="ftr" sz="quarter" idx="11"/>
          </p:nvPr>
        </p:nvSpPr>
        <p:spPr>
          <a:xfrm rot="5400000">
            <a:off x="6989763" y="3736975"/>
            <a:ext cx="3200400" cy="365125"/>
          </a:xfrm>
          <a:prstGeom prst="rect">
            <a:avLst/>
          </a:prstGeom>
        </p:spPr>
        <p:txBody>
          <a:bodyPr/>
          <a:lstStyle>
            <a:lvl1pPr eaLnBrk="1" hangingPunct="1">
              <a:defRPr>
                <a:latin typeface="Arial" charset="0"/>
                <a:cs typeface="Arial" charset="0"/>
              </a:defRPr>
            </a:lvl1pPr>
          </a:lstStyle>
          <a:p>
            <a:pPr>
              <a:defRPr/>
            </a:pPr>
            <a:endParaRPr lang="en-US"/>
          </a:p>
        </p:txBody>
      </p:sp>
      <p:sp>
        <p:nvSpPr>
          <p:cNvPr id="7" name="Slide Number Placeholder 22">
            <a:extLst>
              <a:ext uri="{FF2B5EF4-FFF2-40B4-BE49-F238E27FC236}">
                <a16:creationId xmlns:a16="http://schemas.microsoft.com/office/drawing/2014/main" id="{D3A91903-2DA7-45DD-AD68-653FFFB57897}"/>
              </a:ext>
            </a:extLst>
          </p:cNvPr>
          <p:cNvSpPr>
            <a:spLocks noGrp="1"/>
          </p:cNvSpPr>
          <p:nvPr>
            <p:ph type="sldNum" sz="quarter" idx="12"/>
          </p:nvPr>
        </p:nvSpPr>
        <p:spPr>
          <a:xfrm>
            <a:off x="8129588" y="5734050"/>
            <a:ext cx="609600" cy="5207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808A3D5D-A08B-4C34-87C2-99E13DE602F2}" type="slidenum">
              <a:rPr lang="en-GB" altLang="en-US"/>
              <a:pPr/>
              <a:t>‹#›</a:t>
            </a:fld>
            <a:endParaRPr lang="en-GB" altLang="en-US"/>
          </a:p>
        </p:txBody>
      </p:sp>
    </p:spTree>
    <p:extLst>
      <p:ext uri="{BB962C8B-B14F-4D97-AF65-F5344CB8AC3E}">
        <p14:creationId xmlns:p14="http://schemas.microsoft.com/office/powerpoint/2010/main" val="570699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emf"/><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7D95105A-ACAD-4ED4-A41E-3C13C1D3C772}"/>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708650" y="360363"/>
            <a:ext cx="310038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C303A51B-F5DF-4D44-901E-1C1BC564FCD0}"/>
              </a:ext>
            </a:extLst>
          </p:cNvPr>
          <p:cNvSpPr/>
          <p:nvPr/>
        </p:nvSpPr>
        <p:spPr>
          <a:xfrm>
            <a:off x="0" y="6227763"/>
            <a:ext cx="9144000" cy="63023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028" name="Picture 9">
            <a:extLst>
              <a:ext uri="{FF2B5EF4-FFF2-40B4-BE49-F238E27FC236}">
                <a16:creationId xmlns:a16="http://schemas.microsoft.com/office/drawing/2014/main" id="{E794040D-968E-46EA-848B-C4BD6B98143D}"/>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0" y="6189663"/>
            <a:ext cx="91440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charset="0"/>
        </a:defRPr>
      </a:lvl2pPr>
      <a:lvl3pPr algn="ctr" defTabSz="457200" rtl="0" eaLnBrk="0" fontAlgn="base" hangingPunct="0">
        <a:spcBef>
          <a:spcPct val="0"/>
        </a:spcBef>
        <a:spcAft>
          <a:spcPct val="0"/>
        </a:spcAft>
        <a:defRPr sz="4400">
          <a:solidFill>
            <a:schemeClr val="tx1"/>
          </a:solidFill>
          <a:latin typeface="Arial" charset="0"/>
        </a:defRPr>
      </a:lvl3pPr>
      <a:lvl4pPr algn="ctr" defTabSz="457200" rtl="0" eaLnBrk="0" fontAlgn="base" hangingPunct="0">
        <a:spcBef>
          <a:spcPct val="0"/>
        </a:spcBef>
        <a:spcAft>
          <a:spcPct val="0"/>
        </a:spcAft>
        <a:defRPr sz="4400">
          <a:solidFill>
            <a:schemeClr val="tx1"/>
          </a:solidFill>
          <a:latin typeface="Arial" charset="0"/>
        </a:defRPr>
      </a:lvl4pPr>
      <a:lvl5pPr algn="ctr" defTabSz="457200" rtl="0" eaLnBrk="0" fontAlgn="base" hangingPunct="0">
        <a:spcBef>
          <a:spcPct val="0"/>
        </a:spcBef>
        <a:spcAft>
          <a:spcPct val="0"/>
        </a:spcAft>
        <a:defRPr sz="4400">
          <a:solidFill>
            <a:schemeClr val="tx1"/>
          </a:solidFill>
          <a:latin typeface="Arial" charset="0"/>
        </a:defRPr>
      </a:lvl5pPr>
      <a:lvl6pPr marL="457200" algn="ctr" defTabSz="457200" rtl="0" fontAlgn="base">
        <a:spcBef>
          <a:spcPct val="0"/>
        </a:spcBef>
        <a:spcAft>
          <a:spcPct val="0"/>
        </a:spcAft>
        <a:defRPr sz="4400">
          <a:solidFill>
            <a:schemeClr val="tx1"/>
          </a:solidFill>
          <a:latin typeface="Arial" charset="0"/>
        </a:defRPr>
      </a:lvl6pPr>
      <a:lvl7pPr marL="914400" algn="ctr" defTabSz="457200" rtl="0" fontAlgn="base">
        <a:spcBef>
          <a:spcPct val="0"/>
        </a:spcBef>
        <a:spcAft>
          <a:spcPct val="0"/>
        </a:spcAft>
        <a:defRPr sz="4400">
          <a:solidFill>
            <a:schemeClr val="tx1"/>
          </a:solidFill>
          <a:latin typeface="Arial" charset="0"/>
        </a:defRPr>
      </a:lvl7pPr>
      <a:lvl8pPr marL="1371600" algn="ctr" defTabSz="457200" rtl="0" fontAlgn="base">
        <a:spcBef>
          <a:spcPct val="0"/>
        </a:spcBef>
        <a:spcAft>
          <a:spcPct val="0"/>
        </a:spcAft>
        <a:defRPr sz="4400">
          <a:solidFill>
            <a:schemeClr val="tx1"/>
          </a:solidFill>
          <a:latin typeface="Arial" charset="0"/>
        </a:defRPr>
      </a:lvl8pPr>
      <a:lvl9pPr marL="1828800" algn="ctr" defTabSz="457200" rtl="0" fontAlgn="base">
        <a:spcBef>
          <a:spcPct val="0"/>
        </a:spcBef>
        <a:spcAft>
          <a:spcPct val="0"/>
        </a:spcAft>
        <a:defRPr sz="4400">
          <a:solidFill>
            <a:schemeClr val="tx1"/>
          </a:solidFill>
          <a:latin typeface="Arial"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8.xml"/><Relationship Id="rId1" Type="http://schemas.openxmlformats.org/officeDocument/2006/relationships/vmlDrawing" Target="../drawings/vmlDrawing1.vml"/><Relationship Id="rId5" Type="http://schemas.openxmlformats.org/officeDocument/2006/relationships/image" Target="../media/image9.wmf"/><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12.w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8.xml"/><Relationship Id="rId1" Type="http://schemas.openxmlformats.org/officeDocument/2006/relationships/vmlDrawing" Target="../drawings/vmlDrawing3.vml"/><Relationship Id="rId4" Type="http://schemas.openxmlformats.org/officeDocument/2006/relationships/image" Target="../media/image13.w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
            <a:extLst>
              <a:ext uri="{FF2B5EF4-FFF2-40B4-BE49-F238E27FC236}">
                <a16:creationId xmlns:a16="http://schemas.microsoft.com/office/drawing/2014/main" id="{59A4EE24-8687-4942-832F-31E579219E4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4175" y="2039938"/>
            <a:ext cx="8335963"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13" descr="bottom_branding.png">
            <a:extLst>
              <a:ext uri="{FF2B5EF4-FFF2-40B4-BE49-F238E27FC236}">
                <a16:creationId xmlns:a16="http://schemas.microsoft.com/office/drawing/2014/main" id="{22E6F63D-783B-48A0-8D75-2D33D409E23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5275" y="5367338"/>
            <a:ext cx="1797050"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Box 1">
            <a:extLst>
              <a:ext uri="{FF2B5EF4-FFF2-40B4-BE49-F238E27FC236}">
                <a16:creationId xmlns:a16="http://schemas.microsoft.com/office/drawing/2014/main" id="{EC2CBB41-B32C-4C28-A423-5D9F7ACE0179}"/>
              </a:ext>
            </a:extLst>
          </p:cNvPr>
          <p:cNvSpPr txBox="1">
            <a:spLocks noChangeArrowheads="1"/>
          </p:cNvSpPr>
          <p:nvPr/>
        </p:nvSpPr>
        <p:spPr bwMode="auto">
          <a:xfrm>
            <a:off x="384175" y="1393825"/>
            <a:ext cx="81422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3600" b="1">
                <a:solidFill>
                  <a:srgbClr val="A00054"/>
                </a:solidFill>
              </a:rPr>
              <a:t>Psychotherapy</a:t>
            </a:r>
          </a:p>
        </p:txBody>
      </p:sp>
      <p:sp>
        <p:nvSpPr>
          <p:cNvPr id="7173" name="TextBox 1">
            <a:extLst>
              <a:ext uri="{FF2B5EF4-FFF2-40B4-BE49-F238E27FC236}">
                <a16:creationId xmlns:a16="http://schemas.microsoft.com/office/drawing/2014/main" id="{31A09FD1-F3E7-4802-80F0-E37D30E36A25}"/>
              </a:ext>
            </a:extLst>
          </p:cNvPr>
          <p:cNvSpPr txBox="1">
            <a:spLocks noChangeArrowheads="1"/>
          </p:cNvSpPr>
          <p:nvPr/>
        </p:nvSpPr>
        <p:spPr bwMode="auto">
          <a:xfrm>
            <a:off x="725488" y="3121025"/>
            <a:ext cx="761365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a:solidFill>
                  <a:srgbClr val="A00054"/>
                </a:solidFill>
              </a:rPr>
              <a:t>BORDERLINE PERSONALITY DISORDER:</a:t>
            </a:r>
            <a:br>
              <a:rPr lang="en-US" altLang="en-US" sz="2400">
                <a:solidFill>
                  <a:srgbClr val="A00054"/>
                </a:solidFill>
              </a:rPr>
            </a:br>
            <a:r>
              <a:rPr lang="en-US" altLang="en-US" sz="2400">
                <a:solidFill>
                  <a:srgbClr val="A00054"/>
                </a:solidFill>
              </a:rPr>
              <a:t>A PSYCHOLOGICAL PERSPECTIVE</a:t>
            </a:r>
            <a:endParaRPr lang="en-US" altLang="en-US" sz="2400" b="1">
              <a:solidFill>
                <a:srgbClr val="A00054"/>
              </a:solidFill>
            </a:endParaRPr>
          </a:p>
          <a:p>
            <a:pPr algn="ctr" eaLnBrk="1" hangingPunct="1"/>
            <a:endParaRPr lang="en-US" altLang="en-US" b="1">
              <a:solidFill>
                <a:srgbClr val="A00054"/>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C20BA9D7-359E-4717-937E-B348FDE56F1A}"/>
              </a:ext>
            </a:extLst>
          </p:cNvPr>
          <p:cNvSpPr>
            <a:spLocks noGrp="1"/>
          </p:cNvSpPr>
          <p:nvPr>
            <p:ph type="title"/>
          </p:nvPr>
        </p:nvSpPr>
        <p:spPr bwMode="auto">
          <a:xfrm>
            <a:off x="457200" y="1104900"/>
            <a:ext cx="7467600" cy="831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a:solidFill>
                  <a:srgbClr val="A00054"/>
                </a:solidFill>
              </a:rPr>
              <a:t>DSM CLUSTERS</a:t>
            </a:r>
          </a:p>
        </p:txBody>
      </p:sp>
      <p:sp>
        <p:nvSpPr>
          <p:cNvPr id="21507" name="Content Placeholder 2">
            <a:extLst>
              <a:ext uri="{FF2B5EF4-FFF2-40B4-BE49-F238E27FC236}">
                <a16:creationId xmlns:a16="http://schemas.microsoft.com/office/drawing/2014/main" id="{D79CB0A7-9FA4-458C-8C64-228BE8BA7F5C}"/>
              </a:ext>
            </a:extLst>
          </p:cNvPr>
          <p:cNvSpPr>
            <a:spLocks noGrp="1"/>
          </p:cNvSpPr>
          <p:nvPr>
            <p:ph sz="quarter" idx="1"/>
          </p:nvPr>
        </p:nvSpPr>
        <p:spPr bwMode="auto">
          <a:xfrm>
            <a:off x="457200" y="2074863"/>
            <a:ext cx="7467600" cy="3257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73050" lvl="1">
              <a:spcBef>
                <a:spcPts val="600"/>
              </a:spcBef>
              <a:buSzPct val="70000"/>
              <a:buFont typeface="Arial" panose="020B0604020202020204" pitchFamily="34" charset="0"/>
              <a:buChar char="•"/>
            </a:pPr>
            <a:r>
              <a:rPr lang="en-US" altLang="en-US" sz="2400"/>
              <a:t>Cluster A: Odd / Eccentric</a:t>
            </a:r>
          </a:p>
          <a:p>
            <a:pPr marL="273050" lvl="1">
              <a:spcBef>
                <a:spcPts val="600"/>
              </a:spcBef>
              <a:buSzPct val="70000"/>
              <a:buFont typeface="Arial" panose="020B0604020202020204" pitchFamily="34" charset="0"/>
              <a:buChar char="•"/>
            </a:pPr>
            <a:endParaRPr lang="en-US" altLang="en-US" sz="2400"/>
          </a:p>
          <a:p>
            <a:pPr marL="273050" lvl="1">
              <a:spcBef>
                <a:spcPts val="600"/>
              </a:spcBef>
              <a:buSzPct val="70000"/>
              <a:buFont typeface="Arial" panose="020B0604020202020204" pitchFamily="34" charset="0"/>
              <a:buChar char="•"/>
            </a:pPr>
            <a:r>
              <a:rPr lang="en-US" altLang="en-US" sz="2400"/>
              <a:t>Cluster B: Dramatic / Erratic</a:t>
            </a:r>
          </a:p>
          <a:p>
            <a:pPr marL="273050" lvl="1">
              <a:spcBef>
                <a:spcPts val="600"/>
              </a:spcBef>
              <a:buSzPct val="70000"/>
              <a:buFont typeface="Arial" panose="020B0604020202020204" pitchFamily="34" charset="0"/>
              <a:buChar char="•"/>
            </a:pPr>
            <a:endParaRPr lang="en-US" altLang="en-US" sz="2400"/>
          </a:p>
          <a:p>
            <a:r>
              <a:rPr lang="en-US" altLang="en-US" sz="2400"/>
              <a:t>Cluster C: Dependent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C364B76C-C64F-4574-B74A-9FE77523E8E6}"/>
              </a:ext>
            </a:extLst>
          </p:cNvPr>
          <p:cNvSpPr>
            <a:spLocks noGrp="1"/>
          </p:cNvSpPr>
          <p:nvPr>
            <p:ph type="title"/>
          </p:nvPr>
        </p:nvSpPr>
        <p:spPr bwMode="auto">
          <a:xfrm>
            <a:off x="457200" y="1050925"/>
            <a:ext cx="7467600" cy="776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a:solidFill>
                  <a:srgbClr val="A00054"/>
                </a:solidFill>
              </a:rPr>
              <a:t>SEVERITY</a:t>
            </a:r>
          </a:p>
        </p:txBody>
      </p:sp>
      <p:sp>
        <p:nvSpPr>
          <p:cNvPr id="22531" name="Content Placeholder 2">
            <a:extLst>
              <a:ext uri="{FF2B5EF4-FFF2-40B4-BE49-F238E27FC236}">
                <a16:creationId xmlns:a16="http://schemas.microsoft.com/office/drawing/2014/main" id="{45D56DD8-E89E-47CD-A561-3A49D41C9B1F}"/>
              </a:ext>
            </a:extLst>
          </p:cNvPr>
          <p:cNvSpPr>
            <a:spLocks noGrp="1"/>
          </p:cNvSpPr>
          <p:nvPr>
            <p:ph sz="quarter" idx="1"/>
          </p:nvPr>
        </p:nvSpPr>
        <p:spPr bwMode="auto">
          <a:xfrm>
            <a:off x="457200" y="1827213"/>
            <a:ext cx="7467600" cy="3790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t>Tyrer &amp; Johnson (1996)</a:t>
            </a:r>
            <a:r>
              <a:rPr lang="en-US" altLang="en-US" sz="2400" i="1"/>
              <a:t> AmJPsych </a:t>
            </a:r>
            <a:r>
              <a:rPr lang="en-US" altLang="en-US" sz="2400"/>
              <a:t>153: 1593-7</a:t>
            </a:r>
          </a:p>
          <a:p>
            <a:endParaRPr lang="en-US" altLang="en-US" sz="2400"/>
          </a:p>
          <a:p>
            <a:r>
              <a:rPr lang="en-US" altLang="en-US" sz="2400"/>
              <a:t>0 = No PD</a:t>
            </a:r>
          </a:p>
          <a:p>
            <a:r>
              <a:rPr lang="en-US" altLang="en-US" sz="2400"/>
              <a:t>1 = Personality Difficulty (PD traits only)</a:t>
            </a:r>
          </a:p>
          <a:p>
            <a:r>
              <a:rPr lang="en-US" altLang="en-US" sz="2400"/>
              <a:t>2 = Simple (1 or more PD in same cluster)</a:t>
            </a:r>
          </a:p>
          <a:p>
            <a:r>
              <a:rPr lang="en-US" altLang="en-US" sz="2400"/>
              <a:t>3 = Complex (&gt;1 cluster)</a:t>
            </a:r>
          </a:p>
          <a:p>
            <a:r>
              <a:rPr lang="en-US" altLang="en-US" sz="2400"/>
              <a:t>4 = Severe (ASPD + another cluster)</a:t>
            </a:r>
          </a:p>
          <a:p>
            <a:pPr>
              <a:buFont typeface="Wingdings" panose="05000000000000000000" pitchFamily="2" charset="2"/>
              <a:buNone/>
            </a:pPr>
            <a:endParaRPr lang="en-US" altLang="en-US"/>
          </a:p>
          <a:p>
            <a:endParaRPr lang="en-US"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76C17BBD-5A42-43FA-9F67-624BAB1B2AE7}"/>
              </a:ext>
            </a:extLst>
          </p:cNvPr>
          <p:cNvSpPr>
            <a:spLocks noGrp="1"/>
          </p:cNvSpPr>
          <p:nvPr>
            <p:ph type="title"/>
          </p:nvPr>
        </p:nvSpPr>
        <p:spPr bwMode="auto">
          <a:xfrm>
            <a:off x="457200" y="1036638"/>
            <a:ext cx="7467600" cy="819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a:solidFill>
                  <a:srgbClr val="A00054"/>
                </a:solidFill>
              </a:rPr>
              <a:t>BPD DIAGNOSIS: DSM-5</a:t>
            </a:r>
          </a:p>
        </p:txBody>
      </p:sp>
      <p:sp>
        <p:nvSpPr>
          <p:cNvPr id="23555" name="Content Placeholder 2">
            <a:extLst>
              <a:ext uri="{FF2B5EF4-FFF2-40B4-BE49-F238E27FC236}">
                <a16:creationId xmlns:a16="http://schemas.microsoft.com/office/drawing/2014/main" id="{93F3DAC0-65E4-4903-A5A4-31078A788A1A}"/>
              </a:ext>
            </a:extLst>
          </p:cNvPr>
          <p:cNvSpPr>
            <a:spLocks noGrp="1"/>
          </p:cNvSpPr>
          <p:nvPr>
            <p:ph sz="quarter" idx="1"/>
          </p:nvPr>
        </p:nvSpPr>
        <p:spPr bwMode="auto">
          <a:xfrm>
            <a:off x="457200" y="2170113"/>
            <a:ext cx="7467600" cy="36401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t>A: Personality Dysfunction</a:t>
            </a:r>
          </a:p>
          <a:p>
            <a:pPr lvl="1"/>
            <a:r>
              <a:rPr lang="en-US" altLang="en-US" sz="2400"/>
              <a:t>Self function (Identity &amp;/or self-direction) AND</a:t>
            </a:r>
          </a:p>
          <a:p>
            <a:pPr lvl="1"/>
            <a:r>
              <a:rPr lang="en-US" altLang="en-US" sz="2400"/>
              <a:t>Interpersonal (empathy &amp;/or intimacy)</a:t>
            </a:r>
          </a:p>
          <a:p>
            <a:r>
              <a:rPr lang="en-US" altLang="en-US" sz="2400"/>
              <a:t>B: Pathological Personality Traits</a:t>
            </a:r>
          </a:p>
          <a:p>
            <a:pPr lvl="1"/>
            <a:r>
              <a:rPr lang="en-US" altLang="en-US" sz="2400"/>
              <a:t>Negative Affectivity</a:t>
            </a:r>
          </a:p>
          <a:p>
            <a:pPr lvl="1"/>
            <a:r>
              <a:rPr lang="en-US" altLang="en-US" sz="2400"/>
              <a:t>Disinhibition</a:t>
            </a:r>
          </a:p>
          <a:p>
            <a:pPr lvl="1"/>
            <a:r>
              <a:rPr lang="en-US" altLang="en-US" sz="2400"/>
              <a:t>Antagonism</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1FD67492-CB48-4D7F-89B3-DFA7D036EF54}"/>
              </a:ext>
            </a:extLst>
          </p:cNvPr>
          <p:cNvSpPr>
            <a:spLocks noGrp="1" noChangeArrowheads="1"/>
          </p:cNvSpPr>
          <p:nvPr>
            <p:ph type="title"/>
          </p:nvPr>
        </p:nvSpPr>
        <p:spPr bwMode="auto">
          <a:xfrm>
            <a:off x="457200" y="928688"/>
            <a:ext cx="7467600" cy="857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3600">
                <a:solidFill>
                  <a:srgbClr val="A00054"/>
                </a:solidFill>
              </a:rPr>
              <a:t>BORDERLINE PD: DSM-IV</a:t>
            </a:r>
          </a:p>
        </p:txBody>
      </p:sp>
      <p:sp>
        <p:nvSpPr>
          <p:cNvPr id="25603" name="Rectangle 3">
            <a:extLst>
              <a:ext uri="{FF2B5EF4-FFF2-40B4-BE49-F238E27FC236}">
                <a16:creationId xmlns:a16="http://schemas.microsoft.com/office/drawing/2014/main" id="{BDBA488D-9D85-40BF-B3D3-E13A80B30C5B}"/>
              </a:ext>
            </a:extLst>
          </p:cNvPr>
          <p:cNvSpPr>
            <a:spLocks noGrp="1" noChangeArrowheads="1"/>
          </p:cNvSpPr>
          <p:nvPr>
            <p:ph sz="quarter" idx="1"/>
          </p:nvPr>
        </p:nvSpPr>
        <p:spPr bwMode="auto">
          <a:xfrm>
            <a:off x="914400" y="1785938"/>
            <a:ext cx="3922713" cy="3733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2400"/>
              <a:t>Intense anger</a:t>
            </a:r>
          </a:p>
          <a:p>
            <a:r>
              <a:rPr lang="en-GB" altLang="en-US" sz="2400"/>
              <a:t>Unstable mood</a:t>
            </a:r>
          </a:p>
          <a:p>
            <a:r>
              <a:rPr lang="en-GB" altLang="en-US" sz="2400"/>
              <a:t>Chronic emptiness</a:t>
            </a:r>
          </a:p>
          <a:p>
            <a:r>
              <a:rPr lang="en-GB" altLang="en-US" sz="2400"/>
              <a:t>Unstable self-image</a:t>
            </a:r>
          </a:p>
          <a:p>
            <a:r>
              <a:rPr lang="en-GB" altLang="en-US" sz="2400"/>
              <a:t>Paranoia &amp; suspicion</a:t>
            </a:r>
          </a:p>
        </p:txBody>
      </p:sp>
      <p:sp>
        <p:nvSpPr>
          <p:cNvPr id="25604" name="Rectangle 4">
            <a:extLst>
              <a:ext uri="{FF2B5EF4-FFF2-40B4-BE49-F238E27FC236}">
                <a16:creationId xmlns:a16="http://schemas.microsoft.com/office/drawing/2014/main" id="{79BA9C4E-496E-4B4B-B9E2-621E329E5F50}"/>
              </a:ext>
            </a:extLst>
          </p:cNvPr>
          <p:cNvSpPr>
            <a:spLocks noGrp="1" noChangeArrowheads="1"/>
          </p:cNvSpPr>
          <p:nvPr>
            <p:ph sz="quarter" idx="2"/>
          </p:nvPr>
        </p:nvSpPr>
        <p:spPr bwMode="auto">
          <a:xfrm>
            <a:off x="4992688" y="1785938"/>
            <a:ext cx="3922712" cy="3733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2400"/>
              <a:t>Feeling abandoned</a:t>
            </a:r>
          </a:p>
          <a:p>
            <a:r>
              <a:rPr lang="en-GB" altLang="en-US" sz="2400"/>
              <a:t>Suicidal &amp; DSH</a:t>
            </a:r>
          </a:p>
          <a:p>
            <a:r>
              <a:rPr lang="en-GB" altLang="en-US" sz="2400"/>
              <a:t>Impulsive acts</a:t>
            </a:r>
          </a:p>
          <a:p>
            <a:r>
              <a:rPr lang="en-GB" altLang="en-US" sz="2400"/>
              <a:t>Intense &amp; unstable relationships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EA3B2A74-9951-45D4-9638-D041F2298359}"/>
              </a:ext>
            </a:extLst>
          </p:cNvPr>
          <p:cNvSpPr>
            <a:spLocks noGrp="1"/>
          </p:cNvSpPr>
          <p:nvPr>
            <p:ph type="title"/>
          </p:nvPr>
        </p:nvSpPr>
        <p:spPr bwMode="auto">
          <a:xfrm>
            <a:off x="457200" y="955675"/>
            <a:ext cx="7467600" cy="8302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a:solidFill>
                  <a:srgbClr val="A00054"/>
                </a:solidFill>
              </a:rPr>
              <a:t>BPD: EPIDEMIOLOGY</a:t>
            </a:r>
          </a:p>
        </p:txBody>
      </p:sp>
      <p:sp>
        <p:nvSpPr>
          <p:cNvPr id="27651" name="Content Placeholder 2">
            <a:extLst>
              <a:ext uri="{FF2B5EF4-FFF2-40B4-BE49-F238E27FC236}">
                <a16:creationId xmlns:a16="http://schemas.microsoft.com/office/drawing/2014/main" id="{80F8809E-9214-4F41-8788-0231044FBFC0}"/>
              </a:ext>
            </a:extLst>
          </p:cNvPr>
          <p:cNvSpPr>
            <a:spLocks noGrp="1"/>
          </p:cNvSpPr>
          <p:nvPr>
            <p:ph sz="quarter" idx="1"/>
          </p:nvPr>
        </p:nvSpPr>
        <p:spPr bwMode="auto">
          <a:xfrm>
            <a:off x="457200" y="1600200"/>
            <a:ext cx="7467600" cy="4873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t>Prevalence</a:t>
            </a:r>
          </a:p>
          <a:p>
            <a:pPr lvl="1"/>
            <a:r>
              <a:rPr lang="en-US" altLang="en-US" sz="2400"/>
              <a:t>ΨIP 15-25% &gt; ΨOP 10% &gt; GP 7-8% &gt; Gen pop ½ -5%</a:t>
            </a:r>
          </a:p>
          <a:p>
            <a:r>
              <a:rPr lang="en-US" altLang="en-US" sz="2400"/>
              <a:t>Gender: </a:t>
            </a:r>
            <a:r>
              <a:rPr lang="en-US" altLang="en-US" sz="2400" u="sng"/>
              <a:t>M=F</a:t>
            </a:r>
          </a:p>
          <a:p>
            <a:pPr lvl="1"/>
            <a:r>
              <a:rPr lang="en-US" altLang="en-US" sz="2400"/>
              <a:t>No supporting evidence for gender difference</a:t>
            </a:r>
          </a:p>
          <a:p>
            <a:pPr lvl="1"/>
            <a:r>
              <a:rPr lang="en-US" altLang="en-US" sz="2400"/>
              <a:t>Social construct:</a:t>
            </a:r>
          </a:p>
          <a:p>
            <a:pPr lvl="2"/>
            <a:r>
              <a:rPr lang="en-US" altLang="en-US" sz="2000"/>
              <a:t>Male BPD </a:t>
            </a:r>
            <a:r>
              <a:rPr lang="en-US" altLang="en-US" sz="2000">
                <a:sym typeface="Wingdings" panose="05000000000000000000" pitchFamily="2" charset="2"/>
              </a:rPr>
              <a:t> ASPD diagnosis</a:t>
            </a:r>
          </a:p>
          <a:p>
            <a:pPr lvl="2"/>
            <a:r>
              <a:rPr lang="en-US" altLang="en-US" sz="2000"/>
              <a:t>Female ASPD </a:t>
            </a:r>
            <a:r>
              <a:rPr lang="en-US" altLang="en-US" sz="2000">
                <a:sym typeface="Wingdings" panose="05000000000000000000" pitchFamily="2" charset="2"/>
              </a:rPr>
              <a:t> BPD diagnosis</a:t>
            </a:r>
            <a:endParaRPr lang="en-US" altLang="en-US" sz="2000"/>
          </a:p>
          <a:p>
            <a:r>
              <a:rPr lang="en-US" altLang="en-US" sz="2400"/>
              <a:t>Co-morbidity</a:t>
            </a:r>
          </a:p>
          <a:p>
            <a:pPr lvl="1"/>
            <a:r>
              <a:rPr lang="en-US" altLang="en-US" sz="2400"/>
              <a:t>85% have Axis I diagnosis (40% have PTSD)</a:t>
            </a:r>
          </a:p>
          <a:p>
            <a:pPr lvl="1"/>
            <a:r>
              <a:rPr lang="en-US" altLang="en-US" sz="2400"/>
              <a:t>75% have another Axis II diagnosis</a:t>
            </a:r>
          </a:p>
          <a:p>
            <a:endParaRPr lang="en-US" altLang="en-US"/>
          </a:p>
          <a:p>
            <a:endParaRPr lang="en-US"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14329521-A56A-47F1-AFDC-08B4A49F14F9}"/>
              </a:ext>
            </a:extLst>
          </p:cNvPr>
          <p:cNvSpPr>
            <a:spLocks noGrp="1"/>
          </p:cNvSpPr>
          <p:nvPr>
            <p:ph type="title"/>
          </p:nvPr>
        </p:nvSpPr>
        <p:spPr bwMode="auto">
          <a:xfrm>
            <a:off x="457200" y="1241425"/>
            <a:ext cx="7467600" cy="806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a:solidFill>
                  <a:srgbClr val="A00054"/>
                </a:solidFill>
              </a:rPr>
              <a:t>SOCIAL FUNCTIONING Q.</a:t>
            </a:r>
          </a:p>
        </p:txBody>
      </p:sp>
      <p:sp>
        <p:nvSpPr>
          <p:cNvPr id="28675" name="Content Placeholder 2">
            <a:extLst>
              <a:ext uri="{FF2B5EF4-FFF2-40B4-BE49-F238E27FC236}">
                <a16:creationId xmlns:a16="http://schemas.microsoft.com/office/drawing/2014/main" id="{6B4745F3-CA6B-462C-BEE9-283C9565B775}"/>
              </a:ext>
            </a:extLst>
          </p:cNvPr>
          <p:cNvSpPr>
            <a:spLocks noGrp="1"/>
          </p:cNvSpPr>
          <p:nvPr>
            <p:ph sz="quarter" idx="1"/>
          </p:nvPr>
        </p:nvSpPr>
        <p:spPr bwMode="auto">
          <a:xfrm>
            <a:off x="457200" y="1600200"/>
            <a:ext cx="7467600" cy="4254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Wingdings" panose="05000000000000000000" pitchFamily="2" charset="2"/>
              <a:buNone/>
            </a:pPr>
            <a:endParaRPr lang="en-US" altLang="en-US"/>
          </a:p>
          <a:p>
            <a:pPr>
              <a:buFont typeface="Wingdings" panose="05000000000000000000" pitchFamily="2" charset="2"/>
              <a:buNone/>
            </a:pPr>
            <a:endParaRPr lang="en-US" altLang="en-US"/>
          </a:p>
          <a:p>
            <a:pPr>
              <a:buFont typeface="Wingdings" panose="05000000000000000000" pitchFamily="2" charset="2"/>
              <a:buNone/>
            </a:pPr>
            <a:r>
              <a:rPr lang="en-US" altLang="en-US"/>
              <a:t>	</a:t>
            </a:r>
          </a:p>
          <a:p>
            <a:pPr>
              <a:buFont typeface="Wingdings" panose="05000000000000000000" pitchFamily="2" charset="2"/>
              <a:buNone/>
            </a:pPr>
            <a:endParaRPr lang="en-US" altLang="en-US"/>
          </a:p>
          <a:p>
            <a:pPr>
              <a:buFont typeface="Wingdings" panose="05000000000000000000" pitchFamily="2" charset="2"/>
              <a:buNone/>
            </a:pPr>
            <a:endParaRPr lang="en-US" altLang="en-US"/>
          </a:p>
          <a:p>
            <a:pPr>
              <a:buFont typeface="Wingdings" panose="05000000000000000000" pitchFamily="2" charset="2"/>
              <a:buNone/>
            </a:pPr>
            <a:endParaRPr lang="en-US" altLang="en-US"/>
          </a:p>
          <a:p>
            <a:pPr>
              <a:buFont typeface="Wingdings" panose="05000000000000000000" pitchFamily="2" charset="2"/>
              <a:buNone/>
            </a:pPr>
            <a:endParaRPr lang="en-US" altLang="en-US"/>
          </a:p>
          <a:p>
            <a:pPr>
              <a:buFont typeface="Wingdings" panose="05000000000000000000" pitchFamily="2" charset="2"/>
              <a:buNone/>
            </a:pPr>
            <a:r>
              <a:rPr lang="en-US" altLang="en-US" sz="1800"/>
              <a:t>Tyrer et al (2005) </a:t>
            </a:r>
            <a:r>
              <a:rPr lang="en-US" altLang="en-US" sz="1800" i="1"/>
              <a:t>Int J Soc Psychiatry </a:t>
            </a:r>
            <a:r>
              <a:rPr lang="en-US" altLang="en-US" sz="1800"/>
              <a:t>51:265-275 </a:t>
            </a:r>
          </a:p>
          <a:p>
            <a:pPr>
              <a:buFont typeface="Wingdings" panose="05000000000000000000" pitchFamily="2" charset="2"/>
              <a:buNone/>
            </a:pPr>
            <a:endParaRPr lang="en-US" altLang="en-US"/>
          </a:p>
          <a:p>
            <a:endParaRPr lang="en-US" altLang="en-US"/>
          </a:p>
        </p:txBody>
      </p:sp>
      <p:pic>
        <p:nvPicPr>
          <p:cNvPr id="28676" name="Picture 4">
            <a:extLst>
              <a:ext uri="{FF2B5EF4-FFF2-40B4-BE49-F238E27FC236}">
                <a16:creationId xmlns:a16="http://schemas.microsoft.com/office/drawing/2014/main" id="{CA16908D-262B-468B-B3BF-FE767C40D25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5000" y="2047875"/>
            <a:ext cx="7493000"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92CB19F6-A581-4A2B-BC20-D851536EC2EA}"/>
              </a:ext>
            </a:extLst>
          </p:cNvPr>
          <p:cNvSpPr>
            <a:spLocks noGrp="1"/>
          </p:cNvSpPr>
          <p:nvPr>
            <p:ph type="title"/>
          </p:nvPr>
        </p:nvSpPr>
        <p:spPr bwMode="auto">
          <a:xfrm>
            <a:off x="457200" y="274638"/>
            <a:ext cx="7467600" cy="803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a:solidFill>
                  <a:srgbClr val="A00054"/>
                </a:solidFill>
              </a:rPr>
              <a:t>BPD: PROGNOSIS</a:t>
            </a:r>
          </a:p>
        </p:txBody>
      </p:sp>
      <p:sp>
        <p:nvSpPr>
          <p:cNvPr id="30723" name="Content Placeholder 2">
            <a:extLst>
              <a:ext uri="{FF2B5EF4-FFF2-40B4-BE49-F238E27FC236}">
                <a16:creationId xmlns:a16="http://schemas.microsoft.com/office/drawing/2014/main" id="{41CDF01B-0C3A-45DF-A363-59BC704C68E4}"/>
              </a:ext>
            </a:extLst>
          </p:cNvPr>
          <p:cNvSpPr>
            <a:spLocks noGrp="1"/>
          </p:cNvSpPr>
          <p:nvPr>
            <p:ph sz="quarter" idx="1"/>
          </p:nvPr>
        </p:nvSpPr>
        <p:spPr bwMode="auto">
          <a:xfrm>
            <a:off x="457200" y="1600200"/>
            <a:ext cx="7467600" cy="4873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2400" u="sng"/>
              <a:t>Untreated</a:t>
            </a:r>
          </a:p>
          <a:p>
            <a:pPr lvl="1">
              <a:lnSpc>
                <a:spcPct val="90000"/>
              </a:lnSpc>
            </a:pPr>
            <a:r>
              <a:rPr lang="en-US" altLang="en-US" sz="2000"/>
              <a:t>Remitting – up to 80% diagnosis free by 10y</a:t>
            </a:r>
          </a:p>
          <a:p>
            <a:pPr lvl="1">
              <a:lnSpc>
                <a:spcPct val="90000"/>
              </a:lnSpc>
            </a:pPr>
            <a:r>
              <a:rPr lang="en-US" altLang="en-US" sz="2000"/>
              <a:t>Remission unaffected by co-morbid MDD</a:t>
            </a:r>
          </a:p>
          <a:p>
            <a:pPr lvl="2">
              <a:lnSpc>
                <a:spcPct val="90000"/>
              </a:lnSpc>
            </a:pPr>
            <a:r>
              <a:rPr lang="en-US" altLang="en-US" sz="2000"/>
              <a:t>[MDD prognosis </a:t>
            </a:r>
            <a:r>
              <a:rPr lang="en-US" altLang="en-US" sz="2000" u="sng"/>
              <a:t>is</a:t>
            </a:r>
            <a:r>
              <a:rPr lang="en-US" altLang="en-US" sz="2000"/>
              <a:t> adversely affected by co-morbid BPD]</a:t>
            </a:r>
          </a:p>
          <a:p>
            <a:pPr>
              <a:lnSpc>
                <a:spcPct val="90000"/>
              </a:lnSpc>
            </a:pPr>
            <a:r>
              <a:rPr lang="en-US" altLang="en-US" sz="2400" u="sng"/>
              <a:t>Treatment as usual</a:t>
            </a:r>
          </a:p>
          <a:p>
            <a:pPr lvl="1">
              <a:lnSpc>
                <a:spcPct val="90000"/>
              </a:lnSpc>
            </a:pPr>
            <a:r>
              <a:rPr lang="en-US" altLang="en-US" sz="2000"/>
              <a:t>Terrible prognosis – up to lifelong</a:t>
            </a:r>
          </a:p>
          <a:p>
            <a:pPr lvl="1">
              <a:lnSpc>
                <a:spcPct val="90000"/>
              </a:lnSpc>
            </a:pPr>
            <a:r>
              <a:rPr lang="en-US" altLang="en-US" sz="2000"/>
              <a:t>Prolonged admission increases recovery time</a:t>
            </a:r>
          </a:p>
          <a:p>
            <a:pPr lvl="1">
              <a:lnSpc>
                <a:spcPct val="90000"/>
              </a:lnSpc>
            </a:pPr>
            <a:r>
              <a:rPr lang="en-US" altLang="en-US" sz="2000"/>
              <a:t>Mortality by suicide 8-10%</a:t>
            </a:r>
            <a:endParaRPr lang="en-US" altLang="en-US" sz="2400"/>
          </a:p>
          <a:p>
            <a:pPr>
              <a:lnSpc>
                <a:spcPct val="90000"/>
              </a:lnSpc>
            </a:pPr>
            <a:r>
              <a:rPr lang="en-US" altLang="en-US" sz="2400" u="sng"/>
              <a:t>Specialist intervention</a:t>
            </a:r>
          </a:p>
          <a:p>
            <a:pPr lvl="1">
              <a:lnSpc>
                <a:spcPct val="90000"/>
              </a:lnSpc>
            </a:pPr>
            <a:r>
              <a:rPr lang="en-US" altLang="en-US" sz="2000"/>
              <a:t>More rapid remission</a:t>
            </a:r>
          </a:p>
          <a:p>
            <a:pPr lvl="1">
              <a:lnSpc>
                <a:spcPct val="90000"/>
              </a:lnSpc>
            </a:pPr>
            <a:r>
              <a:rPr lang="en-US" altLang="en-US" sz="2000"/>
              <a:t>Remission / recovery maintained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610AFBC7-5FB3-48E6-8574-4ED19468F558}"/>
              </a:ext>
            </a:extLst>
          </p:cNvPr>
          <p:cNvSpPr>
            <a:spLocks noGrp="1"/>
          </p:cNvSpPr>
          <p:nvPr>
            <p:ph type="title"/>
          </p:nvPr>
        </p:nvSpPr>
        <p:spPr bwMode="auto">
          <a:xfrm>
            <a:off x="457200" y="982663"/>
            <a:ext cx="7467600" cy="708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a:solidFill>
                  <a:srgbClr val="A00054"/>
                </a:solidFill>
              </a:rPr>
              <a:t>BPD: AETIOLOGY</a:t>
            </a:r>
          </a:p>
        </p:txBody>
      </p:sp>
      <p:sp>
        <p:nvSpPr>
          <p:cNvPr id="3" name="Content Placeholder 2">
            <a:extLst>
              <a:ext uri="{FF2B5EF4-FFF2-40B4-BE49-F238E27FC236}">
                <a16:creationId xmlns:a16="http://schemas.microsoft.com/office/drawing/2014/main" id="{FFFA591C-062D-45BE-BAFC-D6CAE44FBF99}"/>
              </a:ext>
            </a:extLst>
          </p:cNvPr>
          <p:cNvSpPr>
            <a:spLocks noGrp="1"/>
          </p:cNvSpPr>
          <p:nvPr>
            <p:ph sz="quarter" idx="1"/>
          </p:nvPr>
        </p:nvSpPr>
        <p:spPr>
          <a:xfrm>
            <a:off x="457200" y="1866900"/>
            <a:ext cx="7467600" cy="4991100"/>
          </a:xfrm>
        </p:spPr>
        <p:txBody>
          <a:bodyPr>
            <a:normAutofit fontScale="92500" lnSpcReduction="10000"/>
          </a:bodyPr>
          <a:lstStyle/>
          <a:p>
            <a:pPr>
              <a:buFont typeface="Arial" charset="0"/>
              <a:buChar char="•"/>
              <a:defRPr/>
            </a:pPr>
            <a:endParaRPr lang="en-US" dirty="0"/>
          </a:p>
          <a:p>
            <a:pPr>
              <a:buFont typeface="Arial" charset="0"/>
              <a:buChar char="•"/>
              <a:defRPr/>
            </a:pPr>
            <a:endParaRPr lang="en-US" dirty="0"/>
          </a:p>
          <a:p>
            <a:pPr>
              <a:buFont typeface="Arial" charset="0"/>
              <a:buChar char="•"/>
              <a:defRPr/>
            </a:pPr>
            <a:endParaRPr lang="en-US" dirty="0"/>
          </a:p>
          <a:p>
            <a:pPr>
              <a:buFont typeface="Arial" charset="0"/>
              <a:buChar char="•"/>
              <a:defRPr/>
            </a:pPr>
            <a:endParaRPr lang="en-US" dirty="0"/>
          </a:p>
          <a:p>
            <a:pPr>
              <a:buFont typeface="Arial" charset="0"/>
              <a:buChar char="•"/>
              <a:defRPr/>
            </a:pPr>
            <a:endParaRPr lang="en-US" dirty="0"/>
          </a:p>
          <a:p>
            <a:pPr>
              <a:buFont typeface="Arial" charset="0"/>
              <a:buChar char="•"/>
              <a:defRPr/>
            </a:pPr>
            <a:endParaRPr lang="en-US" dirty="0"/>
          </a:p>
          <a:p>
            <a:pPr>
              <a:buFont typeface="Arial" charset="0"/>
              <a:buChar char="•"/>
              <a:defRPr/>
            </a:pPr>
            <a:endParaRPr lang="en-US" dirty="0"/>
          </a:p>
          <a:p>
            <a:pPr>
              <a:buFont typeface="Arial" charset="0"/>
              <a:buChar char="•"/>
              <a:defRPr/>
            </a:pPr>
            <a:endParaRPr lang="en-US" dirty="0"/>
          </a:p>
          <a:p>
            <a:pPr>
              <a:buFont typeface="Arial" charset="0"/>
              <a:buChar char="•"/>
              <a:defRPr/>
            </a:pPr>
            <a:endParaRPr lang="en-US" sz="1900" dirty="0"/>
          </a:p>
          <a:p>
            <a:pPr>
              <a:buFont typeface="Arial" charset="0"/>
              <a:buChar char="•"/>
              <a:defRPr/>
            </a:pPr>
            <a:endParaRPr lang="en-US" sz="1900" dirty="0"/>
          </a:p>
          <a:p>
            <a:pPr>
              <a:buFont typeface="Arial" charset="0"/>
              <a:buChar char="•"/>
              <a:defRPr/>
            </a:pPr>
            <a:r>
              <a:rPr lang="en-US" sz="1900" dirty="0"/>
              <a:t>From </a:t>
            </a:r>
            <a:r>
              <a:rPr lang="en-US" sz="1900" dirty="0" err="1"/>
              <a:t>Leichsenring</a:t>
            </a:r>
            <a:r>
              <a:rPr lang="en-US" sz="1900" dirty="0"/>
              <a:t> et al (</a:t>
            </a:r>
            <a:r>
              <a:rPr lang="en-US" sz="2000" dirty="0"/>
              <a:t>2011) </a:t>
            </a:r>
            <a:r>
              <a:rPr lang="en-US" sz="2000" i="1" dirty="0"/>
              <a:t>Lancet </a:t>
            </a:r>
            <a:r>
              <a:rPr lang="en-US" sz="2000" dirty="0"/>
              <a:t>377: 74–84</a:t>
            </a:r>
            <a:endParaRPr lang="en-US" sz="1900" dirty="0"/>
          </a:p>
        </p:txBody>
      </p:sp>
      <p:pic>
        <p:nvPicPr>
          <p:cNvPr id="32772" name="Picture 5">
            <a:extLst>
              <a:ext uri="{FF2B5EF4-FFF2-40B4-BE49-F238E27FC236}">
                <a16:creationId xmlns:a16="http://schemas.microsoft.com/office/drawing/2014/main" id="{ACA70817-E422-4C8A-B7A5-E80786F881D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690688"/>
            <a:ext cx="5486400" cy="416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9640B9DD-E75D-4AE2-8146-11F94EE90576}"/>
              </a:ext>
            </a:extLst>
          </p:cNvPr>
          <p:cNvSpPr>
            <a:spLocks noGrp="1"/>
          </p:cNvSpPr>
          <p:nvPr>
            <p:ph type="title"/>
          </p:nvPr>
        </p:nvSpPr>
        <p:spPr bwMode="auto">
          <a:xfrm>
            <a:off x="457200" y="1104900"/>
            <a:ext cx="7467600" cy="831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a:solidFill>
                  <a:srgbClr val="A00054"/>
                </a:solidFill>
              </a:rPr>
              <a:t>NEUROBIOLOGICAL THEORIES</a:t>
            </a:r>
          </a:p>
        </p:txBody>
      </p:sp>
      <p:sp>
        <p:nvSpPr>
          <p:cNvPr id="34819" name="Content Placeholder 2">
            <a:extLst>
              <a:ext uri="{FF2B5EF4-FFF2-40B4-BE49-F238E27FC236}">
                <a16:creationId xmlns:a16="http://schemas.microsoft.com/office/drawing/2014/main" id="{C960A1A6-81F6-4088-A5FA-62B3088040E7}"/>
              </a:ext>
            </a:extLst>
          </p:cNvPr>
          <p:cNvSpPr>
            <a:spLocks noGrp="1"/>
          </p:cNvSpPr>
          <p:nvPr>
            <p:ph sz="quarter" idx="1"/>
          </p:nvPr>
        </p:nvSpPr>
        <p:spPr bwMode="auto">
          <a:xfrm>
            <a:off x="457200" y="1936750"/>
            <a:ext cx="7467600" cy="3571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t>Genetic Factors</a:t>
            </a:r>
          </a:p>
          <a:p>
            <a:r>
              <a:rPr lang="en-US" altLang="en-US" sz="2400"/>
              <a:t>Primary emotions: Panksepp</a:t>
            </a:r>
          </a:p>
          <a:p>
            <a:r>
              <a:rPr lang="en-US" altLang="en-US" sz="2400"/>
              <a:t>Autonomic Dysregulation</a:t>
            </a:r>
          </a:p>
          <a:p>
            <a:r>
              <a:rPr lang="en-US" altLang="en-US" sz="2400"/>
              <a:t>Hypothalamic-Pituitary-Adrenocortial upregulation</a:t>
            </a:r>
          </a:p>
          <a:p>
            <a:r>
              <a:rPr lang="en-US" altLang="en-US" sz="2400"/>
              <a:t>Amygdala</a:t>
            </a:r>
          </a:p>
          <a:p>
            <a:r>
              <a:rPr lang="en-US" altLang="en-US" sz="2400"/>
              <a:t>Pre-frontal – limbic pathways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E894EE7D-4F19-42B2-81A6-729BB8277A79}"/>
              </a:ext>
            </a:extLst>
          </p:cNvPr>
          <p:cNvSpPr>
            <a:spLocks noGrp="1"/>
          </p:cNvSpPr>
          <p:nvPr>
            <p:ph type="title"/>
          </p:nvPr>
        </p:nvSpPr>
        <p:spPr bwMode="auto">
          <a:xfrm>
            <a:off x="457200" y="1065213"/>
            <a:ext cx="7467600" cy="788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a:solidFill>
                  <a:srgbClr val="A00054"/>
                </a:solidFill>
              </a:rPr>
              <a:t>PSYCHOLOGICAL THEORIES</a:t>
            </a:r>
          </a:p>
        </p:txBody>
      </p:sp>
      <p:sp>
        <p:nvSpPr>
          <p:cNvPr id="36867" name="Content Placeholder 2">
            <a:extLst>
              <a:ext uri="{FF2B5EF4-FFF2-40B4-BE49-F238E27FC236}">
                <a16:creationId xmlns:a16="http://schemas.microsoft.com/office/drawing/2014/main" id="{A6C770BF-A187-4E5A-89A7-04E62513D00B}"/>
              </a:ext>
            </a:extLst>
          </p:cNvPr>
          <p:cNvSpPr>
            <a:spLocks noGrp="1"/>
          </p:cNvSpPr>
          <p:nvPr>
            <p:ph sz="quarter" idx="1"/>
          </p:nvPr>
        </p:nvSpPr>
        <p:spPr bwMode="auto">
          <a:xfrm>
            <a:off x="457200" y="2060575"/>
            <a:ext cx="7467600" cy="3313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t>Cognitive</a:t>
            </a:r>
          </a:p>
          <a:p>
            <a:r>
              <a:rPr lang="en-US" altLang="en-US" sz="2400"/>
              <a:t>Psychodynamic</a:t>
            </a:r>
          </a:p>
          <a:p>
            <a:r>
              <a:rPr lang="en-US" altLang="en-US" sz="2400"/>
              <a:t>Attachment</a:t>
            </a:r>
          </a:p>
          <a:p>
            <a:r>
              <a:rPr lang="en-US" altLang="en-US" sz="2400"/>
              <a:t>Mentalizing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a:extLst>
              <a:ext uri="{FF2B5EF4-FFF2-40B4-BE49-F238E27FC236}">
                <a16:creationId xmlns:a16="http://schemas.microsoft.com/office/drawing/2014/main" id="{72B40F05-69F0-4480-9159-BB8C6E59A8DE}"/>
              </a:ext>
            </a:extLst>
          </p:cNvPr>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Borderline Personality Disorder: A Psychological Perspective</a:t>
            </a:r>
          </a:p>
        </p:txBody>
      </p:sp>
      <p:sp>
        <p:nvSpPr>
          <p:cNvPr id="9219" name="Subtitle 4">
            <a:extLst>
              <a:ext uri="{FF2B5EF4-FFF2-40B4-BE49-F238E27FC236}">
                <a16:creationId xmlns:a16="http://schemas.microsoft.com/office/drawing/2014/main" id="{DA1FCD3D-228E-4631-AF69-56DA79C05C05}"/>
              </a:ext>
            </a:extLst>
          </p:cNvPr>
          <p:cNvSpPr>
            <a:spLocks noGrp="1"/>
          </p:cNvSpPr>
          <p:nvPr>
            <p:ph type="subTitle" idx="1"/>
          </p:nvPr>
        </p:nvSpPr>
        <p:spPr bwMode="auto">
          <a:xfrm>
            <a:off x="457200" y="2244725"/>
            <a:ext cx="8069263" cy="58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Aims and Objectives (from handbook)</a:t>
            </a:r>
          </a:p>
        </p:txBody>
      </p:sp>
      <p:sp>
        <p:nvSpPr>
          <p:cNvPr id="9220" name="Text Placeholder 5">
            <a:extLst>
              <a:ext uri="{FF2B5EF4-FFF2-40B4-BE49-F238E27FC236}">
                <a16:creationId xmlns:a16="http://schemas.microsoft.com/office/drawing/2014/main" id="{93D4EDC4-0F0A-4CC4-A402-90E7CE6C7FD7}"/>
              </a:ext>
            </a:extLst>
          </p:cNvPr>
          <p:cNvSpPr>
            <a:spLocks noGrp="1"/>
          </p:cNvSpPr>
          <p:nvPr>
            <p:ph type="body" sz="quarter" idx="13"/>
          </p:nvPr>
        </p:nvSpPr>
        <p:spPr bwMode="auto">
          <a:xfrm>
            <a:off x="390525" y="3057525"/>
            <a:ext cx="7839075" cy="2457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Understand emotionally unstable personality disorder from a psychological /psychotherapy perspective.</a:t>
            </a:r>
            <a:endParaRPr lang="en-GB" altLang="en-US"/>
          </a:p>
          <a:p>
            <a:r>
              <a:rPr lang="en-US" altLang="en-US"/>
              <a:t>To gain a more detailed understanding of at least one of the newer therapy approaches to EUPD.</a:t>
            </a:r>
            <a:endParaRPr lang="en-GB" altLang="en-US"/>
          </a:p>
          <a:p>
            <a:endParaRPr lang="en-US"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70C09F84-F0EA-4692-81E0-1C865AD39465}"/>
              </a:ext>
            </a:extLst>
          </p:cNvPr>
          <p:cNvSpPr>
            <a:spLocks noGrp="1"/>
          </p:cNvSpPr>
          <p:nvPr>
            <p:ph type="title"/>
          </p:nvPr>
        </p:nvSpPr>
        <p:spPr bwMode="auto">
          <a:xfrm>
            <a:off x="457200" y="180975"/>
            <a:ext cx="7467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a:solidFill>
                  <a:srgbClr val="A00054"/>
                </a:solidFill>
              </a:rPr>
              <a:t>COGNITIVE BEHAVIOURAL THEORY</a:t>
            </a:r>
          </a:p>
        </p:txBody>
      </p:sp>
      <p:sp>
        <p:nvSpPr>
          <p:cNvPr id="37891" name="Content Placeholder 2">
            <a:extLst>
              <a:ext uri="{FF2B5EF4-FFF2-40B4-BE49-F238E27FC236}">
                <a16:creationId xmlns:a16="http://schemas.microsoft.com/office/drawing/2014/main" id="{3353433F-C63E-4E09-8621-E799F67686B3}"/>
              </a:ext>
            </a:extLst>
          </p:cNvPr>
          <p:cNvSpPr>
            <a:spLocks noGrp="1"/>
          </p:cNvSpPr>
          <p:nvPr>
            <p:ph idx="1"/>
          </p:nvPr>
        </p:nvSpPr>
        <p:spPr bwMode="auto">
          <a:xfrm>
            <a:off x="457200" y="1774825"/>
            <a:ext cx="7467600" cy="46085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t>Early Maladaptive Schema </a:t>
            </a:r>
          </a:p>
          <a:p>
            <a:pPr lvl="1"/>
            <a:r>
              <a:rPr lang="en-US" altLang="en-US" sz="2400"/>
              <a:t>broad and pervasive themes or patterns made up of memories, feelings, sensations, and thoughts</a:t>
            </a:r>
          </a:p>
          <a:p>
            <a:pPr lvl="1"/>
            <a:r>
              <a:rPr lang="en-US" altLang="en-US" sz="2400"/>
              <a:t>regarding oneself and one's relationships with others</a:t>
            </a:r>
          </a:p>
          <a:p>
            <a:pPr lvl="1"/>
            <a:r>
              <a:rPr lang="en-US" altLang="en-US" sz="2400"/>
              <a:t>develop during childhood or adolescence</a:t>
            </a:r>
          </a:p>
          <a:p>
            <a:pPr lvl="1"/>
            <a:r>
              <a:rPr lang="en-US" altLang="en-US" sz="2400"/>
              <a:t>dysfunctional in that they lead to self-defeating behavior.</a:t>
            </a:r>
          </a:p>
          <a:p>
            <a:pPr lvl="1"/>
            <a:r>
              <a:rPr lang="en-US" altLang="en-US" sz="2400"/>
              <a:t>E.g. abandonment/instability, mistrust/abuse, emotional deprivation, and defectiveness/shame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47DFBFE9-00B9-4827-8463-396FFF328B54}"/>
              </a:ext>
            </a:extLst>
          </p:cNvPr>
          <p:cNvSpPr>
            <a:spLocks noGrp="1"/>
          </p:cNvSpPr>
          <p:nvPr>
            <p:ph type="title"/>
          </p:nvPr>
        </p:nvSpPr>
        <p:spPr bwMode="auto">
          <a:xfrm>
            <a:off x="457200" y="860425"/>
            <a:ext cx="7467600" cy="788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a:solidFill>
                  <a:srgbClr val="A00054"/>
                </a:solidFill>
              </a:rPr>
              <a:t>PSYCHODYNAMIC CONCEPTS</a:t>
            </a:r>
          </a:p>
        </p:txBody>
      </p:sp>
      <p:sp>
        <p:nvSpPr>
          <p:cNvPr id="38915" name="Content Placeholder 2">
            <a:extLst>
              <a:ext uri="{FF2B5EF4-FFF2-40B4-BE49-F238E27FC236}">
                <a16:creationId xmlns:a16="http://schemas.microsoft.com/office/drawing/2014/main" id="{9AA79422-E498-4179-8B7D-32E895C89199}"/>
              </a:ext>
            </a:extLst>
          </p:cNvPr>
          <p:cNvSpPr>
            <a:spLocks noGrp="1"/>
          </p:cNvSpPr>
          <p:nvPr>
            <p:ph idx="1"/>
          </p:nvPr>
        </p:nvSpPr>
        <p:spPr bwMode="auto">
          <a:xfrm>
            <a:off x="457200" y="1814513"/>
            <a:ext cx="7467600" cy="3205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t>Projection</a:t>
            </a:r>
          </a:p>
          <a:p>
            <a:r>
              <a:rPr lang="en-US" altLang="en-US" sz="2400"/>
              <a:t>Idealization / Denigration</a:t>
            </a:r>
          </a:p>
          <a:p>
            <a:r>
              <a:rPr lang="en-US" altLang="en-US" sz="2400"/>
              <a:t>Splitting</a:t>
            </a:r>
          </a:p>
          <a:p>
            <a:r>
              <a:rPr lang="en-US" altLang="en-US" sz="2400"/>
              <a:t>Projective identification</a:t>
            </a:r>
          </a:p>
          <a:p>
            <a:r>
              <a:rPr lang="en-US" altLang="en-US" sz="2400"/>
              <a:t>Envy</a:t>
            </a:r>
          </a:p>
          <a:p>
            <a:r>
              <a:rPr lang="en-US" altLang="en-US" sz="2400"/>
              <a:t>Acting Out</a:t>
            </a:r>
          </a:p>
          <a:p>
            <a:endParaRPr lang="en-US" altLang="en-US"/>
          </a:p>
          <a:p>
            <a:endParaRPr lang="en-US"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7EDA5669-6015-40EF-9D34-B1077EDD0EE1}"/>
              </a:ext>
            </a:extLst>
          </p:cNvPr>
          <p:cNvSpPr>
            <a:spLocks noGrp="1"/>
          </p:cNvSpPr>
          <p:nvPr>
            <p:ph type="title"/>
          </p:nvPr>
        </p:nvSpPr>
        <p:spPr bwMode="auto">
          <a:xfrm>
            <a:off x="457200" y="1077913"/>
            <a:ext cx="7467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a:solidFill>
                  <a:srgbClr val="A00054"/>
                </a:solidFill>
              </a:rPr>
              <a:t>PSYCHODYNAMIC ‘SCHOOLS OF THOUGHT’</a:t>
            </a:r>
          </a:p>
        </p:txBody>
      </p:sp>
      <p:sp>
        <p:nvSpPr>
          <p:cNvPr id="39939" name="Content Placeholder 2">
            <a:extLst>
              <a:ext uri="{FF2B5EF4-FFF2-40B4-BE49-F238E27FC236}">
                <a16:creationId xmlns:a16="http://schemas.microsoft.com/office/drawing/2014/main" id="{119E979B-14D9-4757-BBB1-C5FBC19BA1A2}"/>
              </a:ext>
            </a:extLst>
          </p:cNvPr>
          <p:cNvSpPr>
            <a:spLocks noGrp="1"/>
          </p:cNvSpPr>
          <p:nvPr>
            <p:ph idx="1"/>
          </p:nvPr>
        </p:nvSpPr>
        <p:spPr bwMode="auto">
          <a:xfrm>
            <a:off x="457200" y="2220913"/>
            <a:ext cx="7467600" cy="3357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t>Object Relations Theory</a:t>
            </a:r>
          </a:p>
          <a:p>
            <a:r>
              <a:rPr lang="en-US" altLang="en-US" sz="2400"/>
              <a:t>Kernberg: ‘Borderline Personality Organization’</a:t>
            </a:r>
          </a:p>
          <a:p>
            <a:r>
              <a:rPr lang="en-US" altLang="en-US" sz="2400"/>
              <a:t>Kohut: Self Psychology</a:t>
            </a:r>
          </a:p>
          <a:p>
            <a:endParaRPr lang="en-US" altLang="en-US" sz="2400"/>
          </a:p>
          <a:p>
            <a:r>
              <a:rPr lang="en-US" altLang="en-US" sz="2400"/>
              <a:t>Group Dynamic theory</a:t>
            </a:r>
          </a:p>
          <a:p>
            <a:pPr lvl="1"/>
            <a:r>
              <a:rPr lang="en-US" altLang="en-US" sz="2400"/>
              <a:t>Foulkes</a:t>
            </a:r>
          </a:p>
          <a:p>
            <a:pPr lvl="1"/>
            <a:r>
              <a:rPr lang="en-US" altLang="en-US" sz="2400"/>
              <a:t>Nitsun’s ‘Anti-group’</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4D6C50C0-85E6-4F7F-A448-8A3135A48989}"/>
              </a:ext>
            </a:extLst>
          </p:cNvPr>
          <p:cNvSpPr>
            <a:spLocks noGrp="1"/>
          </p:cNvSpPr>
          <p:nvPr>
            <p:ph type="title"/>
          </p:nvPr>
        </p:nvSpPr>
        <p:spPr bwMode="auto">
          <a:xfrm>
            <a:off x="457200" y="996950"/>
            <a:ext cx="7467600" cy="720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a:solidFill>
                  <a:srgbClr val="A00054"/>
                </a:solidFill>
              </a:rPr>
              <a:t>ATTACHMENT THEORY</a:t>
            </a:r>
          </a:p>
        </p:txBody>
      </p:sp>
      <p:sp>
        <p:nvSpPr>
          <p:cNvPr id="40963" name="Content Placeholder 2">
            <a:extLst>
              <a:ext uri="{FF2B5EF4-FFF2-40B4-BE49-F238E27FC236}">
                <a16:creationId xmlns:a16="http://schemas.microsoft.com/office/drawing/2014/main" id="{DC4D3D64-8E26-46CB-95A7-B78CE895B776}"/>
              </a:ext>
            </a:extLst>
          </p:cNvPr>
          <p:cNvSpPr>
            <a:spLocks noGrp="1"/>
          </p:cNvSpPr>
          <p:nvPr>
            <p:ph idx="1"/>
          </p:nvPr>
        </p:nvSpPr>
        <p:spPr bwMode="auto">
          <a:xfrm>
            <a:off x="457200" y="1938338"/>
            <a:ext cx="7467600" cy="4403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pic>
        <p:nvPicPr>
          <p:cNvPr id="40964" name="Picture 3">
            <a:extLst>
              <a:ext uri="{FF2B5EF4-FFF2-40B4-BE49-F238E27FC236}">
                <a16:creationId xmlns:a16="http://schemas.microsoft.com/office/drawing/2014/main" id="{64619F37-F643-45FC-A04F-A22C39E00BB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2141538"/>
            <a:ext cx="2946400" cy="401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F9871737-1382-44CF-A52C-C77950FD7C0D}"/>
              </a:ext>
            </a:extLst>
          </p:cNvPr>
          <p:cNvSpPr>
            <a:spLocks noGrp="1" noChangeArrowheads="1"/>
          </p:cNvSpPr>
          <p:nvPr>
            <p:ph type="title"/>
          </p:nvPr>
        </p:nvSpPr>
        <p:spPr bwMode="auto">
          <a:xfrm>
            <a:off x="457200" y="1050925"/>
            <a:ext cx="7467600" cy="776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3600">
                <a:solidFill>
                  <a:srgbClr val="A00054"/>
                </a:solidFill>
              </a:rPr>
              <a:t>THE ATTACHMENT SYSTEM</a:t>
            </a:r>
          </a:p>
        </p:txBody>
      </p:sp>
      <p:sp>
        <p:nvSpPr>
          <p:cNvPr id="43011" name="Rectangle 3">
            <a:extLst>
              <a:ext uri="{FF2B5EF4-FFF2-40B4-BE49-F238E27FC236}">
                <a16:creationId xmlns:a16="http://schemas.microsoft.com/office/drawing/2014/main" id="{A5CC76A1-B747-4BC9-BFF5-EA399B188A74}"/>
              </a:ext>
            </a:extLst>
          </p:cNvPr>
          <p:cNvSpPr>
            <a:spLocks noGrp="1" noChangeArrowheads="1"/>
          </p:cNvSpPr>
          <p:nvPr>
            <p:ph sz="quarter" idx="1"/>
          </p:nvPr>
        </p:nvSpPr>
        <p:spPr bwMode="auto">
          <a:xfrm>
            <a:off x="457200" y="1827213"/>
            <a:ext cx="7467600" cy="4213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2400" u="sng"/>
              <a:t>Universal</a:t>
            </a:r>
            <a:r>
              <a:rPr lang="en-GB" altLang="en-US" sz="2400"/>
              <a:t> human need to form close affectional bonds</a:t>
            </a:r>
          </a:p>
          <a:p>
            <a:endParaRPr lang="en-GB" altLang="en-US" sz="2400"/>
          </a:p>
          <a:p>
            <a:r>
              <a:rPr lang="en-GB" altLang="en-US" sz="2400" u="sng"/>
              <a:t>Extended period of immaturity</a:t>
            </a:r>
            <a:r>
              <a:rPr lang="en-GB" altLang="en-US" sz="2400"/>
              <a:t> </a:t>
            </a:r>
            <a:r>
              <a:rPr lang="en-GB" altLang="en-US" sz="2400">
                <a:sym typeface="Wingdings" panose="05000000000000000000" pitchFamily="2" charset="2"/>
              </a:rPr>
              <a:t> attachment as a behavioural system triggered by fear to ensure the safety of offspring.</a:t>
            </a:r>
          </a:p>
          <a:p>
            <a:endParaRPr lang="en-GB" altLang="en-US" sz="2400">
              <a:sym typeface="Wingdings" panose="05000000000000000000" pitchFamily="2" charset="2"/>
            </a:endParaRPr>
          </a:p>
          <a:p>
            <a:r>
              <a:rPr lang="en-GB" altLang="en-US" sz="2400" u="sng">
                <a:sym typeface="Wingdings" panose="05000000000000000000" pitchFamily="2" charset="2"/>
              </a:rPr>
              <a:t>Reciprocity</a:t>
            </a:r>
            <a:r>
              <a:rPr lang="en-GB" altLang="en-US" sz="2400">
                <a:sym typeface="Wingdings" panose="05000000000000000000" pitchFamily="2" charset="2"/>
              </a:rPr>
              <a:t>: attachment behaviours of infants are reciprocated by adult caregiving behaviours creates attachment to particular adult.</a:t>
            </a:r>
            <a:endParaRPr lang="en-GB" altLang="en-US" sz="24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D55FE0BF-B55F-44D9-96E9-80C78D56A2B1}"/>
              </a:ext>
            </a:extLst>
          </p:cNvPr>
          <p:cNvSpPr>
            <a:spLocks noGrp="1" noChangeArrowheads="1"/>
          </p:cNvSpPr>
          <p:nvPr>
            <p:ph type="title"/>
          </p:nvPr>
        </p:nvSpPr>
        <p:spPr bwMode="auto">
          <a:xfrm>
            <a:off x="454025" y="914400"/>
            <a:ext cx="80010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3600">
                <a:solidFill>
                  <a:srgbClr val="A00054"/>
                </a:solidFill>
              </a:rPr>
              <a:t>PRIMING</a:t>
            </a:r>
          </a:p>
        </p:txBody>
      </p:sp>
      <p:graphicFrame>
        <p:nvGraphicFramePr>
          <p:cNvPr id="44035" name="Object 4">
            <a:extLst>
              <a:ext uri="{FF2B5EF4-FFF2-40B4-BE49-F238E27FC236}">
                <a16:creationId xmlns:a16="http://schemas.microsoft.com/office/drawing/2014/main" id="{138B8781-DA62-4120-A22E-E3C993647808}"/>
              </a:ext>
            </a:extLst>
          </p:cNvPr>
          <p:cNvGraphicFramePr>
            <a:graphicFrameLocks noChangeAspect="1"/>
          </p:cNvGraphicFramePr>
          <p:nvPr>
            <p:ph sz="half" idx="1"/>
          </p:nvPr>
        </p:nvGraphicFramePr>
        <p:xfrm>
          <a:off x="1676400" y="1665288"/>
          <a:ext cx="5622925" cy="3276600"/>
        </p:xfrm>
        <a:graphic>
          <a:graphicData uri="http://schemas.openxmlformats.org/presentationml/2006/ole">
            <mc:AlternateContent xmlns:mc="http://schemas.openxmlformats.org/markup-compatibility/2006">
              <mc:Choice xmlns:v="urn:schemas-microsoft-com:vml" Requires="v">
                <p:oleObj spid="_x0000_s44037" name="Document" r:id="rId4" imgW="5612892" imgH="3270504" progId="Word.Document.8">
                  <p:embed/>
                </p:oleObj>
              </mc:Choice>
              <mc:Fallback>
                <p:oleObj name="Document" r:id="rId4" imgW="5612892" imgH="3270504"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1665288"/>
                        <a:ext cx="5622925"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4036" name="Rectangle 3">
            <a:extLst>
              <a:ext uri="{FF2B5EF4-FFF2-40B4-BE49-F238E27FC236}">
                <a16:creationId xmlns:a16="http://schemas.microsoft.com/office/drawing/2014/main" id="{9BD3F56C-471E-44EB-B4F3-6AD2BE8519F3}"/>
              </a:ext>
            </a:extLst>
          </p:cNvPr>
          <p:cNvSpPr>
            <a:spLocks noGrp="1" noChangeArrowheads="1"/>
          </p:cNvSpPr>
          <p:nvPr>
            <p:ph type="body" sz="half" idx="2"/>
          </p:nvPr>
        </p:nvSpPr>
        <p:spPr bwMode="auto">
          <a:xfrm>
            <a:off x="762000" y="5334000"/>
            <a:ext cx="7693025"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buFont typeface="Wingdings" panose="05000000000000000000" pitchFamily="2" charset="2"/>
              <a:buNone/>
            </a:pPr>
            <a:r>
              <a:rPr lang="en-GB" altLang="en-US" sz="2400"/>
              <a:t>Attachment Disorganisation in Maltreatment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EEB37571-4AB5-4177-8A05-B8F26D9F66BB}"/>
              </a:ext>
            </a:extLst>
          </p:cNvPr>
          <p:cNvSpPr>
            <a:spLocks noGrp="1" noChangeArrowheads="1"/>
          </p:cNvSpPr>
          <p:nvPr>
            <p:ph type="title"/>
          </p:nvPr>
        </p:nvSpPr>
        <p:spPr bwMode="auto">
          <a:xfrm>
            <a:off x="457200" y="1027113"/>
            <a:ext cx="7467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3600">
                <a:solidFill>
                  <a:srgbClr val="A00054"/>
                </a:solidFill>
              </a:rPr>
              <a:t>EFFECT OF ATTACHMENT TRAUMA</a:t>
            </a:r>
          </a:p>
        </p:txBody>
      </p:sp>
      <p:sp>
        <p:nvSpPr>
          <p:cNvPr id="46083" name="Rectangle 3">
            <a:extLst>
              <a:ext uri="{FF2B5EF4-FFF2-40B4-BE49-F238E27FC236}">
                <a16:creationId xmlns:a16="http://schemas.microsoft.com/office/drawing/2014/main" id="{8776422A-04BD-4A37-B058-8AD99587F072}"/>
              </a:ext>
            </a:extLst>
          </p:cNvPr>
          <p:cNvSpPr>
            <a:spLocks noGrp="1" noChangeArrowheads="1"/>
          </p:cNvSpPr>
          <p:nvPr>
            <p:ph sz="quarter" idx="1"/>
          </p:nvPr>
        </p:nvSpPr>
        <p:spPr bwMode="auto">
          <a:xfrm>
            <a:off x="457200" y="2170113"/>
            <a:ext cx="7467600" cy="3203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2400"/>
              <a:t>Undermines capacity to think about mental states in oneself and others</a:t>
            </a:r>
          </a:p>
          <a:p>
            <a:pPr>
              <a:buFont typeface="Wingdings" panose="05000000000000000000" pitchFamily="2" charset="2"/>
              <a:buNone/>
            </a:pPr>
            <a:endParaRPr lang="en-GB" altLang="en-US" sz="2400"/>
          </a:p>
          <a:p>
            <a:pPr lvl="1"/>
            <a:r>
              <a:rPr lang="en-GB" altLang="en-US" sz="2400"/>
              <a:t>Effects on narrative capacity</a:t>
            </a:r>
          </a:p>
          <a:p>
            <a:pPr lvl="1"/>
            <a:r>
              <a:rPr lang="en-GB" altLang="en-US" sz="2400"/>
              <a:t>Poor identification of mental states associated with facial expression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0A5B48AF-922F-4172-A21B-31A41D23D382}"/>
              </a:ext>
            </a:extLst>
          </p:cNvPr>
          <p:cNvSpPr>
            <a:spLocks noGrp="1" noChangeArrowheads="1"/>
          </p:cNvSpPr>
          <p:nvPr>
            <p:ph type="title"/>
          </p:nvPr>
        </p:nvSpPr>
        <p:spPr bwMode="auto">
          <a:xfrm>
            <a:off x="457200" y="1036638"/>
            <a:ext cx="7467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3600">
                <a:solidFill>
                  <a:srgbClr val="A00054"/>
                </a:solidFill>
              </a:rPr>
              <a:t>EFFECT OF ATTACHMENT TRAUMA (2)</a:t>
            </a:r>
          </a:p>
        </p:txBody>
      </p:sp>
      <p:sp>
        <p:nvSpPr>
          <p:cNvPr id="47107" name="Rectangle 3">
            <a:extLst>
              <a:ext uri="{FF2B5EF4-FFF2-40B4-BE49-F238E27FC236}">
                <a16:creationId xmlns:a16="http://schemas.microsoft.com/office/drawing/2014/main" id="{327F92C7-1059-4F42-A34D-5CF8CADC5801}"/>
              </a:ext>
            </a:extLst>
          </p:cNvPr>
          <p:cNvSpPr>
            <a:spLocks noGrp="1" noChangeArrowheads="1"/>
          </p:cNvSpPr>
          <p:nvPr>
            <p:ph sz="quarter" idx="1"/>
          </p:nvPr>
        </p:nvSpPr>
        <p:spPr bwMode="auto">
          <a:xfrm>
            <a:off x="457200" y="2179638"/>
            <a:ext cx="7467600" cy="3205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2400"/>
              <a:t>Defensive inhibition of thinking about mental  states in face of genuine malevolence</a:t>
            </a:r>
          </a:p>
          <a:p>
            <a:r>
              <a:rPr lang="en-GB" altLang="en-US" sz="2400"/>
              <a:t>Trauma arouses attachment, attachment trauma does so chronically</a:t>
            </a:r>
          </a:p>
          <a:p>
            <a:r>
              <a:rPr lang="en-GB" altLang="en-US" sz="2400"/>
              <a:t>Early excessive stress distorts function of arousal mechanisms inhibiting mentalizing so they trigger at lower levels of risk</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E381FD2B-E47D-4BE6-B0AC-B093F39A8029}"/>
              </a:ext>
            </a:extLst>
          </p:cNvPr>
          <p:cNvSpPr>
            <a:spLocks noGrp="1"/>
          </p:cNvSpPr>
          <p:nvPr>
            <p:ph type="title"/>
          </p:nvPr>
        </p:nvSpPr>
        <p:spPr bwMode="auto">
          <a:xfrm>
            <a:off x="457200" y="1009650"/>
            <a:ext cx="7467600" cy="7350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a:solidFill>
                  <a:srgbClr val="A00054"/>
                </a:solidFill>
              </a:rPr>
              <a:t>DSM CLUSTERS</a:t>
            </a:r>
          </a:p>
        </p:txBody>
      </p:sp>
      <p:sp>
        <p:nvSpPr>
          <p:cNvPr id="49155" name="Content Placeholder 2">
            <a:extLst>
              <a:ext uri="{FF2B5EF4-FFF2-40B4-BE49-F238E27FC236}">
                <a16:creationId xmlns:a16="http://schemas.microsoft.com/office/drawing/2014/main" id="{A99ED749-1BF7-4813-B9C3-8208D1953A4B}"/>
              </a:ext>
            </a:extLst>
          </p:cNvPr>
          <p:cNvSpPr>
            <a:spLocks noGrp="1"/>
          </p:cNvSpPr>
          <p:nvPr>
            <p:ph sz="quarter" idx="1"/>
          </p:nvPr>
        </p:nvSpPr>
        <p:spPr bwMode="auto">
          <a:xfrm>
            <a:off x="457200" y="1744663"/>
            <a:ext cx="7467600" cy="37544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73050" lvl="1">
              <a:buFont typeface="Arial" panose="020B0604020202020204" pitchFamily="34" charset="0"/>
              <a:buChar char="•"/>
            </a:pPr>
            <a:r>
              <a:rPr lang="en-US" altLang="en-US" sz="2400"/>
              <a:t>Cluster A: Odd / Eccentric</a:t>
            </a:r>
          </a:p>
          <a:p>
            <a:pPr marL="673100" lvl="2"/>
            <a:r>
              <a:rPr lang="en-US" altLang="en-US"/>
              <a:t>Move away</a:t>
            </a:r>
          </a:p>
          <a:p>
            <a:endParaRPr lang="en-US" altLang="en-US" sz="2400"/>
          </a:p>
          <a:p>
            <a:r>
              <a:rPr lang="en-US" altLang="en-US" sz="2400"/>
              <a:t>Cluster C: Dependent</a:t>
            </a:r>
          </a:p>
          <a:p>
            <a:pPr marL="673100" lvl="2"/>
            <a:r>
              <a:rPr lang="en-US" altLang="en-US"/>
              <a:t>Move towards</a:t>
            </a:r>
          </a:p>
          <a:p>
            <a:endParaRPr lang="en-US" altLang="en-US" sz="2400"/>
          </a:p>
          <a:p>
            <a:r>
              <a:rPr lang="en-US" altLang="en-US" sz="2400"/>
              <a:t>Cluster B: Dramatic / Erratic</a:t>
            </a:r>
          </a:p>
          <a:p>
            <a:pPr marL="673100" lvl="2"/>
            <a:r>
              <a:rPr lang="en-US" altLang="en-US"/>
              <a:t>Move against</a:t>
            </a:r>
          </a:p>
          <a:p>
            <a:pPr marL="273050" lvl="1">
              <a:buFont typeface="Arial" panose="020B0604020202020204" pitchFamily="34" charset="0"/>
              <a:buChar char="•"/>
            </a:pPr>
            <a:endParaRPr lang="en-US" altLang="en-US" sz="2400"/>
          </a:p>
          <a:p>
            <a:pPr marL="273050" lvl="1">
              <a:buFont typeface="Arial" panose="020B0604020202020204" pitchFamily="34" charset="0"/>
              <a:buChar char="•"/>
            </a:pPr>
            <a:endParaRPr lang="en-US" altLang="en-US" sz="24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B6B46F99-6E8A-4634-923D-A861DF570128}"/>
              </a:ext>
            </a:extLst>
          </p:cNvPr>
          <p:cNvSpPr>
            <a:spLocks noGrp="1" noChangeArrowheads="1"/>
          </p:cNvSpPr>
          <p:nvPr>
            <p:ph type="title"/>
          </p:nvPr>
        </p:nvSpPr>
        <p:spPr bwMode="auto">
          <a:xfrm>
            <a:off x="457200" y="1036638"/>
            <a:ext cx="7467600" cy="806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3600">
                <a:solidFill>
                  <a:srgbClr val="A00054"/>
                </a:solidFill>
              </a:rPr>
              <a:t>HYPERACTIVE ATTACHMENT </a:t>
            </a:r>
          </a:p>
        </p:txBody>
      </p:sp>
      <p:sp>
        <p:nvSpPr>
          <p:cNvPr id="51203" name="Rectangle 3">
            <a:extLst>
              <a:ext uri="{FF2B5EF4-FFF2-40B4-BE49-F238E27FC236}">
                <a16:creationId xmlns:a16="http://schemas.microsoft.com/office/drawing/2014/main" id="{642EF475-6C42-4930-85F0-6A4332E7ABE5}"/>
              </a:ext>
            </a:extLst>
          </p:cNvPr>
          <p:cNvSpPr>
            <a:spLocks noGrp="1" noChangeArrowheads="1"/>
          </p:cNvSpPr>
          <p:nvPr>
            <p:ph sz="quarter" idx="1"/>
          </p:nvPr>
        </p:nvSpPr>
        <p:spPr bwMode="auto">
          <a:xfrm>
            <a:off x="457200" y="1843088"/>
            <a:ext cx="7467600" cy="3476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2400"/>
              <a:t>We assume the </a:t>
            </a:r>
            <a:r>
              <a:rPr lang="en-GB" altLang="en-US" sz="2400" b="1"/>
              <a:t>attachment system in BPD is “hypersensitive”</a:t>
            </a:r>
            <a:r>
              <a:rPr lang="en-GB" altLang="en-US" sz="2400"/>
              <a:t> (triggered too readily)</a:t>
            </a:r>
          </a:p>
          <a:p>
            <a:r>
              <a:rPr lang="en-GB" altLang="en-US" sz="2400"/>
              <a:t>Indications of this in core symptoms include:</a:t>
            </a:r>
          </a:p>
          <a:p>
            <a:pPr lvl="1"/>
            <a:r>
              <a:rPr lang="en-GB" altLang="en-US" sz="2400"/>
              <a:t>Frantic efforts to avoid abandonment</a:t>
            </a:r>
          </a:p>
          <a:p>
            <a:pPr lvl="1"/>
            <a:r>
              <a:rPr lang="en-GB" altLang="en-US" sz="2400"/>
              <a:t>Unstable and intense relationships</a:t>
            </a:r>
          </a:p>
          <a:p>
            <a:pPr lvl="1"/>
            <a:r>
              <a:rPr lang="en-GB" altLang="en-US" sz="2400"/>
              <a:t>Rapidly escalating tempo from acquaintance to intimacy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75348F97-DF25-4543-BC5A-BDFC841AB12B}"/>
              </a:ext>
            </a:extLst>
          </p:cNvPr>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BPD: A Psychological Perspective</a:t>
            </a:r>
          </a:p>
        </p:txBody>
      </p:sp>
      <p:sp>
        <p:nvSpPr>
          <p:cNvPr id="10243" name="Subtitle 2">
            <a:extLst>
              <a:ext uri="{FF2B5EF4-FFF2-40B4-BE49-F238E27FC236}">
                <a16:creationId xmlns:a16="http://schemas.microsoft.com/office/drawing/2014/main" id="{7C6B0FEB-7526-42D6-9B95-1F5A465764A7}"/>
              </a:ext>
            </a:extLst>
          </p:cNvPr>
          <p:cNvSpPr>
            <a:spLocks noGrp="1"/>
          </p:cNvSpPr>
          <p:nvPr>
            <p:ph type="subTitle" idx="1"/>
          </p:nvPr>
        </p:nvSpPr>
        <p:spPr bwMode="auto">
          <a:xfrm>
            <a:off x="457200" y="1757363"/>
            <a:ext cx="6400800" cy="58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To achieve this</a:t>
            </a:r>
          </a:p>
        </p:txBody>
      </p:sp>
      <p:sp>
        <p:nvSpPr>
          <p:cNvPr id="4" name="Text Placeholder 3">
            <a:extLst>
              <a:ext uri="{FF2B5EF4-FFF2-40B4-BE49-F238E27FC236}">
                <a16:creationId xmlns:a16="http://schemas.microsoft.com/office/drawing/2014/main" id="{F4C5B178-6684-4136-8D6B-6D1E3197B38A}"/>
              </a:ext>
            </a:extLst>
          </p:cNvPr>
          <p:cNvSpPr>
            <a:spLocks noGrp="1"/>
          </p:cNvSpPr>
          <p:nvPr>
            <p:ph type="body" sz="quarter" idx="13"/>
          </p:nvPr>
        </p:nvSpPr>
        <p:spPr/>
        <p:txBody>
          <a:bodyPr/>
          <a:lstStyle/>
          <a:p>
            <a:pPr>
              <a:buFont typeface="Arial" charset="0"/>
              <a:buChar char="•"/>
              <a:defRPr/>
            </a:pPr>
            <a:r>
              <a:rPr lang="en-US" dirty="0"/>
              <a:t>Case Presentation</a:t>
            </a:r>
          </a:p>
          <a:p>
            <a:pPr>
              <a:buFont typeface="Arial" charset="0"/>
              <a:buChar char="•"/>
              <a:defRPr/>
            </a:pPr>
            <a:r>
              <a:rPr lang="en-US" dirty="0"/>
              <a:t>Journal Club</a:t>
            </a:r>
          </a:p>
          <a:p>
            <a:pPr>
              <a:buFont typeface="Arial" charset="0"/>
              <a:buChar char="•"/>
              <a:defRPr/>
            </a:pPr>
            <a:r>
              <a:rPr lang="en-US" dirty="0"/>
              <a:t>555 Presentation</a:t>
            </a:r>
          </a:p>
          <a:p>
            <a:pPr>
              <a:buFont typeface="Arial" charset="0"/>
              <a:buChar char="•"/>
              <a:defRPr/>
            </a:pPr>
            <a:r>
              <a:rPr lang="en-US" dirty="0"/>
              <a:t>Expert-Led Session</a:t>
            </a:r>
          </a:p>
          <a:p>
            <a:pPr>
              <a:buFont typeface="Arial" charset="0"/>
              <a:buChar char="•"/>
              <a:defRPr/>
            </a:pPr>
            <a:r>
              <a:rPr lang="en-US" dirty="0"/>
              <a:t>MCQs</a:t>
            </a:r>
          </a:p>
          <a:p>
            <a:pPr marL="0" indent="0">
              <a:buFont typeface="Arial" charset="0"/>
              <a:buNone/>
              <a:defRPr/>
            </a:pPr>
            <a:endParaRPr lang="en-US" dirty="0"/>
          </a:p>
          <a:p>
            <a:pPr>
              <a:buFont typeface="Arial" charset="0"/>
              <a:buChar char="•"/>
              <a:defRPr/>
            </a:pPr>
            <a:r>
              <a:rPr lang="en-US" dirty="0"/>
              <a:t>Please sign the register and complete the feedback</a:t>
            </a:r>
          </a:p>
          <a:p>
            <a:pPr marL="0" indent="0">
              <a:buFont typeface="Arial" charset="0"/>
              <a:buNone/>
              <a:defRPr/>
            </a:pP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4F5A213D-ABAE-4D57-A1F7-C53D481F40A0}"/>
              </a:ext>
            </a:extLst>
          </p:cNvPr>
          <p:cNvSpPr>
            <a:spLocks noGrp="1"/>
          </p:cNvSpPr>
          <p:nvPr>
            <p:ph type="title"/>
          </p:nvPr>
        </p:nvSpPr>
        <p:spPr bwMode="auto">
          <a:xfrm>
            <a:off x="457200" y="1065213"/>
            <a:ext cx="7467600" cy="788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a:solidFill>
                  <a:srgbClr val="A00054"/>
                </a:solidFill>
              </a:rPr>
              <a:t>PD: AETIOLOGY</a:t>
            </a:r>
          </a:p>
        </p:txBody>
      </p:sp>
      <p:sp>
        <p:nvSpPr>
          <p:cNvPr id="52227" name="Content Placeholder 2">
            <a:extLst>
              <a:ext uri="{FF2B5EF4-FFF2-40B4-BE49-F238E27FC236}">
                <a16:creationId xmlns:a16="http://schemas.microsoft.com/office/drawing/2014/main" id="{46BF2357-C89D-462E-B9A3-4C943D23DC02}"/>
              </a:ext>
            </a:extLst>
          </p:cNvPr>
          <p:cNvSpPr>
            <a:spLocks noGrp="1"/>
          </p:cNvSpPr>
          <p:nvPr>
            <p:ph sz="quarter" idx="1"/>
          </p:nvPr>
        </p:nvSpPr>
        <p:spPr bwMode="auto">
          <a:xfrm>
            <a:off x="457200" y="1854200"/>
            <a:ext cx="7467600" cy="3695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t>Intrapersonal</a:t>
            </a:r>
          </a:p>
          <a:p>
            <a:pPr lvl="1"/>
            <a:r>
              <a:rPr lang="en-US" altLang="en-US" sz="2400"/>
              <a:t>Observable neuropsychological dysfunction</a:t>
            </a:r>
          </a:p>
          <a:p>
            <a:r>
              <a:rPr lang="en-US" altLang="en-US" sz="2400"/>
              <a:t>Interpersonal</a:t>
            </a:r>
          </a:p>
          <a:p>
            <a:pPr lvl="1"/>
            <a:r>
              <a:rPr lang="en-US" altLang="en-US" sz="2400"/>
              <a:t>Maladaptive enactment of social self-regulation</a:t>
            </a:r>
          </a:p>
          <a:p>
            <a:r>
              <a:rPr lang="en-US" altLang="en-US" sz="2400"/>
              <a:t>Social</a:t>
            </a:r>
          </a:p>
          <a:p>
            <a:pPr lvl="1"/>
            <a:r>
              <a:rPr lang="en-US" altLang="en-US" sz="2400"/>
              <a:t>Social / species vs. Self preservation</a:t>
            </a:r>
          </a:p>
          <a:p>
            <a:r>
              <a:rPr lang="en-US" altLang="en-US" sz="2400"/>
              <a:t>All 3 areas interlink</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BC5E766D-E855-4A8A-8D6E-3D48E061B6ED}"/>
              </a:ext>
            </a:extLst>
          </p:cNvPr>
          <p:cNvSpPr>
            <a:spLocks noGrp="1"/>
          </p:cNvSpPr>
          <p:nvPr>
            <p:ph type="title"/>
          </p:nvPr>
        </p:nvSpPr>
        <p:spPr bwMode="auto">
          <a:xfrm>
            <a:off x="457200" y="969963"/>
            <a:ext cx="7467600" cy="831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a:solidFill>
                  <a:srgbClr val="A00054"/>
                </a:solidFill>
              </a:rPr>
              <a:t>NICE GUIDANCE: CG78</a:t>
            </a:r>
          </a:p>
        </p:txBody>
      </p:sp>
      <p:sp>
        <p:nvSpPr>
          <p:cNvPr id="54275" name="Content Placeholder 2">
            <a:extLst>
              <a:ext uri="{FF2B5EF4-FFF2-40B4-BE49-F238E27FC236}">
                <a16:creationId xmlns:a16="http://schemas.microsoft.com/office/drawing/2014/main" id="{DAECF8EF-A87C-4F20-8350-327DF9B3A6A7}"/>
              </a:ext>
            </a:extLst>
          </p:cNvPr>
          <p:cNvSpPr>
            <a:spLocks noGrp="1"/>
          </p:cNvSpPr>
          <p:nvPr>
            <p:ph sz="quarter" idx="1"/>
          </p:nvPr>
        </p:nvSpPr>
        <p:spPr bwMode="auto">
          <a:xfrm>
            <a:off x="457200" y="1801813"/>
            <a:ext cx="7467600" cy="4459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t>Mostly concern good quality relationships</a:t>
            </a:r>
          </a:p>
          <a:p>
            <a:pPr lvl="1"/>
            <a:r>
              <a:rPr lang="en-US" altLang="en-US" sz="2000"/>
              <a:t>Equality of access to services</a:t>
            </a:r>
          </a:p>
          <a:p>
            <a:pPr lvl="1"/>
            <a:r>
              <a:rPr lang="en-US" altLang="en-US" sz="2000"/>
              <a:t>Optimistic, trusting relationships</a:t>
            </a:r>
          </a:p>
          <a:p>
            <a:pPr lvl="1"/>
            <a:r>
              <a:rPr lang="en-US" altLang="en-US" sz="2000"/>
              <a:t>Autonomy &amp; choice</a:t>
            </a:r>
          </a:p>
          <a:p>
            <a:pPr lvl="1"/>
            <a:r>
              <a:rPr lang="en-US" altLang="en-US" sz="2000"/>
              <a:t>Managing endings and transitions</a:t>
            </a:r>
          </a:p>
          <a:p>
            <a:r>
              <a:rPr lang="en-US" altLang="en-US" sz="2400"/>
              <a:t>Comments on good quality care</a:t>
            </a:r>
          </a:p>
          <a:p>
            <a:pPr lvl="1"/>
            <a:r>
              <a:rPr lang="en-US" altLang="en-US" sz="2000"/>
              <a:t>Theoretically coherent and shared framework</a:t>
            </a:r>
          </a:p>
          <a:p>
            <a:pPr lvl="1"/>
            <a:r>
              <a:rPr lang="en-US" altLang="en-US" sz="2000"/>
              <a:t>Training and support for staff; service planning</a:t>
            </a:r>
          </a:p>
          <a:p>
            <a:pPr lvl="1"/>
            <a:r>
              <a:rPr lang="en-US" altLang="en-US" sz="2000"/>
              <a:t>CPA, other NICE CG (e.g. Self harm)</a:t>
            </a:r>
          </a:p>
          <a:p>
            <a:r>
              <a:rPr lang="en-US" altLang="en-US" sz="2400"/>
              <a:t>Don’t use medication for BPD</a:t>
            </a:r>
          </a:p>
          <a:p>
            <a:r>
              <a:rPr lang="en-US" altLang="en-US" sz="2400"/>
              <a:t>Some therapies work, most need more research</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6B1D73FA-1E93-40D6-A179-D1BF5F712329}"/>
              </a:ext>
            </a:extLst>
          </p:cNvPr>
          <p:cNvSpPr>
            <a:spLocks noGrp="1"/>
          </p:cNvSpPr>
          <p:nvPr>
            <p:ph type="title"/>
          </p:nvPr>
        </p:nvSpPr>
        <p:spPr bwMode="auto">
          <a:xfrm>
            <a:off x="457200" y="1092200"/>
            <a:ext cx="7467600" cy="817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a:solidFill>
                  <a:srgbClr val="A00054"/>
                </a:solidFill>
              </a:rPr>
              <a:t>PHARMACOTHERAPY</a:t>
            </a:r>
          </a:p>
        </p:txBody>
      </p:sp>
      <p:sp>
        <p:nvSpPr>
          <p:cNvPr id="56323" name="Content Placeholder 2">
            <a:extLst>
              <a:ext uri="{FF2B5EF4-FFF2-40B4-BE49-F238E27FC236}">
                <a16:creationId xmlns:a16="http://schemas.microsoft.com/office/drawing/2014/main" id="{0998D9DB-7205-4F5C-AB45-4B7A2C3CF633}"/>
              </a:ext>
            </a:extLst>
          </p:cNvPr>
          <p:cNvSpPr>
            <a:spLocks noGrp="1"/>
          </p:cNvSpPr>
          <p:nvPr>
            <p:ph sz="quarter" idx="1"/>
          </p:nvPr>
        </p:nvSpPr>
        <p:spPr bwMode="auto">
          <a:xfrm>
            <a:off x="457200" y="1909763"/>
            <a:ext cx="7467600" cy="4035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t>Not recommended by any guidelines</a:t>
            </a:r>
          </a:p>
          <a:p>
            <a:r>
              <a:rPr lang="en-US" altLang="en-US" sz="2400"/>
              <a:t>Most BPD patients prescribed antipsychotics</a:t>
            </a:r>
          </a:p>
          <a:p>
            <a:r>
              <a:rPr lang="en-US" altLang="en-US" sz="2400"/>
              <a:t>Little evidence for effectiveness of medication</a:t>
            </a:r>
          </a:p>
          <a:p>
            <a:r>
              <a:rPr lang="en-US" altLang="en-US" sz="2400"/>
              <a:t>At best Rx gives improvement in 1-2 symptom areas</a:t>
            </a:r>
          </a:p>
          <a:p>
            <a:r>
              <a:rPr lang="en-US" altLang="en-US" sz="2400"/>
              <a:t>1 RCT of adjunctive Olanzepine + DBT</a:t>
            </a:r>
          </a:p>
          <a:p>
            <a:r>
              <a:rPr lang="en-US" altLang="en-US" sz="2400"/>
              <a:t>Significant SE (e.g. Price et al (2009) BJPsych 195: 211-217)</a:t>
            </a:r>
          </a:p>
          <a:p>
            <a:r>
              <a:rPr lang="en-US" altLang="en-US" sz="2400"/>
              <a:t>Tom Main ‘The Ailment’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C321E6FD-BE26-4682-BE22-B601C550B8CF}"/>
              </a:ext>
            </a:extLst>
          </p:cNvPr>
          <p:cNvSpPr>
            <a:spLocks noGrp="1"/>
          </p:cNvSpPr>
          <p:nvPr>
            <p:ph type="title"/>
          </p:nvPr>
        </p:nvSpPr>
        <p:spPr bwMode="auto">
          <a:xfrm>
            <a:off x="457200" y="1104900"/>
            <a:ext cx="7467600" cy="831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a:solidFill>
                  <a:srgbClr val="A00054"/>
                </a:solidFill>
              </a:rPr>
              <a:t>PSYCHOLOGICAL THERAPIES</a:t>
            </a:r>
          </a:p>
        </p:txBody>
      </p:sp>
      <p:sp>
        <p:nvSpPr>
          <p:cNvPr id="58371" name="Content Placeholder 2">
            <a:extLst>
              <a:ext uri="{FF2B5EF4-FFF2-40B4-BE49-F238E27FC236}">
                <a16:creationId xmlns:a16="http://schemas.microsoft.com/office/drawing/2014/main" id="{8ED731FE-9B0D-4C96-857A-64C7DEF66FC5}"/>
              </a:ext>
            </a:extLst>
          </p:cNvPr>
          <p:cNvSpPr>
            <a:spLocks noGrp="1"/>
          </p:cNvSpPr>
          <p:nvPr>
            <p:ph sz="quarter" idx="1"/>
          </p:nvPr>
        </p:nvSpPr>
        <p:spPr bwMode="auto">
          <a:xfrm>
            <a:off x="457200" y="1936750"/>
            <a:ext cx="7467600" cy="3913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t>‘Simple’ BPD get (almost) as much benefit from Structured Clinical Management – therapy doesn’t add much.</a:t>
            </a:r>
          </a:p>
          <a:p>
            <a:endParaRPr lang="en-US" altLang="en-US" sz="2400"/>
          </a:p>
          <a:p>
            <a:r>
              <a:rPr lang="en-US" altLang="en-US" sz="2400"/>
              <a:t>‘Complex’ BPD (co-morbidity, several PDs) benefit from adding PD specific therapy.</a:t>
            </a:r>
          </a:p>
          <a:p>
            <a:endParaRPr lang="en-US" altLang="en-US" sz="2400"/>
          </a:p>
          <a:p>
            <a:r>
              <a:rPr lang="en-US" altLang="en-US" sz="2400"/>
              <a:t>‘Severe’ BPD (extremely chaotic) need SCM to stabilize before having therapy.</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4404B92F-3A06-4BB2-B880-2E48D525B7BA}"/>
              </a:ext>
            </a:extLst>
          </p:cNvPr>
          <p:cNvSpPr>
            <a:spLocks noGrp="1"/>
          </p:cNvSpPr>
          <p:nvPr>
            <p:ph type="title"/>
          </p:nvPr>
        </p:nvSpPr>
        <p:spPr bwMode="auto">
          <a:xfrm>
            <a:off x="457200" y="1077913"/>
            <a:ext cx="7467600" cy="803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a:solidFill>
                  <a:srgbClr val="A00054"/>
                </a:solidFill>
              </a:rPr>
              <a:t>PSYCHOLOGICAL THERAPIES</a:t>
            </a:r>
          </a:p>
        </p:txBody>
      </p:sp>
      <p:sp>
        <p:nvSpPr>
          <p:cNvPr id="59395" name="Content Placeholder 2">
            <a:extLst>
              <a:ext uri="{FF2B5EF4-FFF2-40B4-BE49-F238E27FC236}">
                <a16:creationId xmlns:a16="http://schemas.microsoft.com/office/drawing/2014/main" id="{77B081DB-6321-46A3-ADF8-DAE9A69B0D39}"/>
              </a:ext>
            </a:extLst>
          </p:cNvPr>
          <p:cNvSpPr>
            <a:spLocks noGrp="1"/>
          </p:cNvSpPr>
          <p:nvPr>
            <p:ph sz="quarter" idx="1"/>
          </p:nvPr>
        </p:nvSpPr>
        <p:spPr bwMode="auto">
          <a:xfrm>
            <a:off x="457200" y="2047875"/>
            <a:ext cx="7467600" cy="2930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t>Traditional therapies</a:t>
            </a:r>
          </a:p>
          <a:p>
            <a:endParaRPr lang="en-US" altLang="en-US" sz="2400"/>
          </a:p>
          <a:p>
            <a:r>
              <a:rPr lang="en-US" altLang="en-US" sz="2400"/>
              <a:t>Psychodynamic</a:t>
            </a:r>
          </a:p>
          <a:p>
            <a:r>
              <a:rPr lang="en-US" altLang="en-US" sz="2400"/>
              <a:t>Cognitive – Behavioural</a:t>
            </a:r>
          </a:p>
          <a:p>
            <a:r>
              <a:rPr lang="en-US" altLang="en-US" sz="2400"/>
              <a:t>Milieu / Systemic</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958F512A-D552-4418-9538-BF8B097824F7}"/>
              </a:ext>
            </a:extLst>
          </p:cNvPr>
          <p:cNvSpPr>
            <a:spLocks noGrp="1"/>
          </p:cNvSpPr>
          <p:nvPr>
            <p:ph type="title"/>
          </p:nvPr>
        </p:nvSpPr>
        <p:spPr bwMode="auto">
          <a:xfrm>
            <a:off x="457200" y="1079500"/>
            <a:ext cx="7467600" cy="885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a:solidFill>
                  <a:srgbClr val="A00054"/>
                </a:solidFill>
              </a:rPr>
              <a:t>PSYCHOLOGICAL THERAPIES</a:t>
            </a:r>
          </a:p>
        </p:txBody>
      </p:sp>
      <p:sp>
        <p:nvSpPr>
          <p:cNvPr id="61443" name="Content Placeholder 2">
            <a:extLst>
              <a:ext uri="{FF2B5EF4-FFF2-40B4-BE49-F238E27FC236}">
                <a16:creationId xmlns:a16="http://schemas.microsoft.com/office/drawing/2014/main" id="{71E78AB8-34D2-4271-84BA-E464559C2AF8}"/>
              </a:ext>
            </a:extLst>
          </p:cNvPr>
          <p:cNvSpPr>
            <a:spLocks noGrp="1"/>
          </p:cNvSpPr>
          <p:nvPr>
            <p:ph sz="quarter" idx="1"/>
          </p:nvPr>
        </p:nvSpPr>
        <p:spPr bwMode="auto">
          <a:xfrm>
            <a:off x="457200" y="1965325"/>
            <a:ext cx="7467600" cy="4105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u="sng"/>
              <a:t>Adapted therapies</a:t>
            </a:r>
          </a:p>
          <a:p>
            <a:pPr marL="273050" lvl="1">
              <a:spcBef>
                <a:spcPts val="600"/>
              </a:spcBef>
              <a:buSzPct val="70000"/>
              <a:buFont typeface="Wingdings" panose="05000000000000000000" pitchFamily="2" charset="2"/>
              <a:buChar char=""/>
            </a:pPr>
            <a:endParaRPr lang="en-US" altLang="en-US" sz="2400"/>
          </a:p>
          <a:p>
            <a:pPr marL="273050" lvl="1">
              <a:spcBef>
                <a:spcPts val="600"/>
              </a:spcBef>
              <a:buSzPct val="70000"/>
              <a:buFont typeface="Wingdings" panose="05000000000000000000" pitchFamily="2" charset="2"/>
              <a:buChar char=""/>
            </a:pPr>
            <a:r>
              <a:rPr lang="en-US" altLang="en-US" sz="2400"/>
              <a:t>Mentalization Based Treatment</a:t>
            </a:r>
          </a:p>
          <a:p>
            <a:pPr marL="273050" lvl="1">
              <a:spcBef>
                <a:spcPts val="600"/>
              </a:spcBef>
              <a:buSzPct val="70000"/>
              <a:buFont typeface="Wingdings" panose="05000000000000000000" pitchFamily="2" charset="2"/>
              <a:buChar char=""/>
            </a:pPr>
            <a:r>
              <a:rPr lang="en-US" altLang="en-US" sz="2400"/>
              <a:t>Transference Focused Psychotherapy</a:t>
            </a:r>
          </a:p>
          <a:p>
            <a:pPr marL="273050" lvl="1">
              <a:spcBef>
                <a:spcPts val="600"/>
              </a:spcBef>
              <a:buSzPct val="70000"/>
              <a:buFont typeface="Wingdings" panose="05000000000000000000" pitchFamily="2" charset="2"/>
              <a:buChar char=""/>
            </a:pPr>
            <a:r>
              <a:rPr lang="en-US" altLang="en-US" sz="2400"/>
              <a:t>Cognitive Analytic Therapy</a:t>
            </a:r>
          </a:p>
          <a:p>
            <a:pPr marL="273050" lvl="1">
              <a:spcBef>
                <a:spcPts val="600"/>
              </a:spcBef>
              <a:buSzPct val="70000"/>
              <a:buFont typeface="Wingdings" panose="05000000000000000000" pitchFamily="2" charset="2"/>
              <a:buChar char=""/>
            </a:pPr>
            <a:r>
              <a:rPr lang="en-US" altLang="en-US" sz="2400"/>
              <a:t>Schema Focused Therapy</a:t>
            </a:r>
          </a:p>
          <a:p>
            <a:pPr marL="273050" lvl="1">
              <a:spcBef>
                <a:spcPts val="600"/>
              </a:spcBef>
              <a:buSzPct val="70000"/>
              <a:buFont typeface="Wingdings" panose="05000000000000000000" pitchFamily="2" charset="2"/>
              <a:buChar char=""/>
            </a:pPr>
            <a:r>
              <a:rPr lang="en-US" altLang="en-US" sz="2400"/>
              <a:t>Dialectical Behaviour Therapy</a:t>
            </a:r>
          </a:p>
          <a:p>
            <a:pPr marL="273050" lvl="1">
              <a:spcBef>
                <a:spcPts val="600"/>
              </a:spcBef>
              <a:buSzPct val="70000"/>
              <a:buFont typeface="Wingdings" panose="05000000000000000000" pitchFamily="2" charset="2"/>
              <a:buChar char=""/>
            </a:pPr>
            <a:r>
              <a:rPr lang="en-US" altLang="en-US" sz="2400"/>
              <a:t>Therapeutic Communities</a:t>
            </a:r>
          </a:p>
          <a:p>
            <a:pPr marL="273050" lvl="1">
              <a:spcBef>
                <a:spcPts val="600"/>
              </a:spcBef>
              <a:buSzPct val="70000"/>
              <a:buFont typeface="Wingdings" panose="05000000000000000000" pitchFamily="2" charset="2"/>
              <a:buChar char=""/>
            </a:pPr>
            <a:r>
              <a:rPr lang="en-US" altLang="en-US" sz="2400"/>
              <a:t>Structured Clinical Management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B64075A2-8D09-4FFC-9806-FA917959BED8}"/>
              </a:ext>
            </a:extLst>
          </p:cNvPr>
          <p:cNvSpPr>
            <a:spLocks noGrp="1"/>
          </p:cNvSpPr>
          <p:nvPr>
            <p:ph type="title"/>
          </p:nvPr>
        </p:nvSpPr>
        <p:spPr bwMode="auto">
          <a:xfrm>
            <a:off x="457200" y="846138"/>
            <a:ext cx="7467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a:solidFill>
                  <a:srgbClr val="A00054"/>
                </a:solidFill>
              </a:rPr>
              <a:t>MENTALIZATION BASED TREATMENT</a:t>
            </a:r>
          </a:p>
        </p:txBody>
      </p:sp>
      <p:sp>
        <p:nvSpPr>
          <p:cNvPr id="63491" name="Content Placeholder 3">
            <a:extLst>
              <a:ext uri="{FF2B5EF4-FFF2-40B4-BE49-F238E27FC236}">
                <a16:creationId xmlns:a16="http://schemas.microsoft.com/office/drawing/2014/main" id="{27AE004E-7382-4577-A82C-504D996F9FDE}"/>
              </a:ext>
            </a:extLst>
          </p:cNvPr>
          <p:cNvSpPr>
            <a:spLocks noGrp="1"/>
          </p:cNvSpPr>
          <p:nvPr>
            <p:ph sz="half" idx="1"/>
          </p:nvPr>
        </p:nvSpPr>
        <p:spPr bwMode="auto">
          <a:xfrm>
            <a:off x="914400" y="1735138"/>
            <a:ext cx="3565525" cy="4056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63492" name="Content Placeholder 4">
            <a:extLst>
              <a:ext uri="{FF2B5EF4-FFF2-40B4-BE49-F238E27FC236}">
                <a16:creationId xmlns:a16="http://schemas.microsoft.com/office/drawing/2014/main" id="{133D25CE-1007-4738-9153-4FBEC5471AFA}"/>
              </a:ext>
            </a:extLst>
          </p:cNvPr>
          <p:cNvSpPr>
            <a:spLocks noGrp="1"/>
          </p:cNvSpPr>
          <p:nvPr>
            <p:ph sz="half" idx="2"/>
          </p:nvPr>
        </p:nvSpPr>
        <p:spPr bwMode="auto">
          <a:xfrm>
            <a:off x="4648200" y="1735138"/>
            <a:ext cx="3565525" cy="4056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pic>
        <p:nvPicPr>
          <p:cNvPr id="63493" name="Picture 5">
            <a:extLst>
              <a:ext uri="{FF2B5EF4-FFF2-40B4-BE49-F238E27FC236}">
                <a16:creationId xmlns:a16="http://schemas.microsoft.com/office/drawing/2014/main" id="{D94CBF4C-68AE-45D8-A53A-704A299A232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4438" y="2289175"/>
            <a:ext cx="2541587" cy="382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4" name="Picture 6">
            <a:extLst>
              <a:ext uri="{FF2B5EF4-FFF2-40B4-BE49-F238E27FC236}">
                <a16:creationId xmlns:a16="http://schemas.microsoft.com/office/drawing/2014/main" id="{41F0DEFF-E2D7-49D3-A187-DEC4945E6BD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3078163"/>
            <a:ext cx="3048000" cy="271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EDD8FD87-EA9C-4ADB-BFDB-650FE29BAE19}"/>
              </a:ext>
            </a:extLst>
          </p:cNvPr>
          <p:cNvSpPr>
            <a:spLocks noGrp="1" noChangeArrowheads="1"/>
          </p:cNvSpPr>
          <p:nvPr>
            <p:ph type="title"/>
          </p:nvPr>
        </p:nvSpPr>
        <p:spPr bwMode="auto">
          <a:xfrm>
            <a:off x="457200" y="982663"/>
            <a:ext cx="7467600" cy="885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3600">
                <a:solidFill>
                  <a:srgbClr val="A00054"/>
                </a:solidFill>
              </a:rPr>
              <a:t>WHAT IS MENTALIZING</a:t>
            </a:r>
            <a:r>
              <a:rPr lang="en-GB" altLang="en-US"/>
              <a:t>?</a:t>
            </a:r>
          </a:p>
        </p:txBody>
      </p:sp>
      <p:sp>
        <p:nvSpPr>
          <p:cNvPr id="65539" name="Rectangle 3">
            <a:extLst>
              <a:ext uri="{FF2B5EF4-FFF2-40B4-BE49-F238E27FC236}">
                <a16:creationId xmlns:a16="http://schemas.microsoft.com/office/drawing/2014/main" id="{71D02490-73D6-4F92-95A3-93B1B860F846}"/>
              </a:ext>
            </a:extLst>
          </p:cNvPr>
          <p:cNvSpPr>
            <a:spLocks noGrp="1" noChangeArrowheads="1"/>
          </p:cNvSpPr>
          <p:nvPr>
            <p:ph sz="quarter" idx="1"/>
          </p:nvPr>
        </p:nvSpPr>
        <p:spPr bwMode="auto">
          <a:xfrm>
            <a:off x="457200" y="1868488"/>
            <a:ext cx="7467600" cy="3325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2400"/>
              <a:t>New word for an ancient concept</a:t>
            </a:r>
          </a:p>
          <a:p>
            <a:endParaRPr lang="en-GB" altLang="en-US" sz="2400"/>
          </a:p>
          <a:p>
            <a:r>
              <a:rPr lang="en-GB" altLang="en-US" sz="2400"/>
              <a:t>Implicitly and explicitly interpreting the actions of oneself and others as meaningful on the basis of intentional mental states</a:t>
            </a:r>
          </a:p>
          <a:p>
            <a:pPr lvl="1"/>
            <a:r>
              <a:rPr lang="en-GB" altLang="en-US" sz="2400"/>
              <a:t>(e.g. desires, needs, feelings, beliefs, &amp; reasons)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A968CEE0-704C-4216-8911-841DABEA4C85}"/>
              </a:ext>
            </a:extLst>
          </p:cNvPr>
          <p:cNvSpPr>
            <a:spLocks noGrp="1" noChangeArrowheads="1"/>
          </p:cNvSpPr>
          <p:nvPr>
            <p:ph type="title"/>
          </p:nvPr>
        </p:nvSpPr>
        <p:spPr bwMode="auto">
          <a:xfrm>
            <a:off x="457200" y="1092200"/>
            <a:ext cx="7467600" cy="817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3600">
                <a:solidFill>
                  <a:srgbClr val="A00054"/>
                </a:solidFill>
              </a:rPr>
              <a:t>WHAT IS MENTALIZING?</a:t>
            </a:r>
          </a:p>
        </p:txBody>
      </p:sp>
      <p:sp>
        <p:nvSpPr>
          <p:cNvPr id="66563" name="Rectangle 3">
            <a:extLst>
              <a:ext uri="{FF2B5EF4-FFF2-40B4-BE49-F238E27FC236}">
                <a16:creationId xmlns:a16="http://schemas.microsoft.com/office/drawing/2014/main" id="{CBCCC986-8C16-4A0E-9FD9-3092CBCCCE82}"/>
              </a:ext>
            </a:extLst>
          </p:cNvPr>
          <p:cNvSpPr>
            <a:spLocks noGrp="1" noChangeArrowheads="1"/>
          </p:cNvSpPr>
          <p:nvPr>
            <p:ph sz="quarter" idx="1"/>
          </p:nvPr>
        </p:nvSpPr>
        <p:spPr bwMode="auto">
          <a:xfrm>
            <a:off x="457200" y="1909763"/>
            <a:ext cx="7467600" cy="3560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2400"/>
              <a:t>A focus on mental states.</a:t>
            </a:r>
          </a:p>
          <a:p>
            <a:r>
              <a:rPr lang="en-GB" altLang="en-US" sz="2400"/>
              <a:t>Oneself or others.</a:t>
            </a:r>
          </a:p>
          <a:p>
            <a:r>
              <a:rPr lang="en-GB" altLang="en-US" sz="2400"/>
              <a:t>Especially in explaining behaviour.</a:t>
            </a:r>
          </a:p>
          <a:p>
            <a:r>
              <a:rPr lang="en-GB" altLang="en-US" sz="2400"/>
              <a:t>It can be:</a:t>
            </a:r>
          </a:p>
          <a:p>
            <a:pPr lvl="1"/>
            <a:r>
              <a:rPr lang="en-GB" altLang="en-US" sz="2400"/>
              <a:t>Automatic or Controlled</a:t>
            </a:r>
          </a:p>
          <a:p>
            <a:pPr lvl="1"/>
            <a:r>
              <a:rPr lang="en-GB" altLang="en-US" sz="2400"/>
              <a:t>Internal or Externally based</a:t>
            </a:r>
          </a:p>
          <a:p>
            <a:pPr lvl="1"/>
            <a:r>
              <a:rPr lang="en-GB" altLang="en-US" sz="2400"/>
              <a:t>Self or Other orientated</a:t>
            </a:r>
          </a:p>
          <a:p>
            <a:pPr lvl="1"/>
            <a:r>
              <a:rPr lang="en-GB" altLang="en-US" sz="2400"/>
              <a:t>Cognitive or Affective</a:t>
            </a:r>
          </a:p>
          <a:p>
            <a:pPr lvl="1"/>
            <a:endParaRPr lang="en-GB" altLang="en-US"/>
          </a:p>
          <a:p>
            <a:pPr lvl="1"/>
            <a:endParaRPr lang="en-GB"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61F41A22-8B23-4754-9E90-1A3C8BB4574A}"/>
              </a:ext>
            </a:extLst>
          </p:cNvPr>
          <p:cNvSpPr>
            <a:spLocks noGrp="1" noChangeArrowheads="1"/>
          </p:cNvSpPr>
          <p:nvPr>
            <p:ph type="title"/>
          </p:nvPr>
        </p:nvSpPr>
        <p:spPr bwMode="auto">
          <a:xfrm>
            <a:off x="457200" y="887413"/>
            <a:ext cx="7467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3600">
                <a:solidFill>
                  <a:srgbClr val="A00054"/>
                </a:solidFill>
              </a:rPr>
              <a:t>CHARACTERISTICS OF MENTALIZING</a:t>
            </a:r>
          </a:p>
        </p:txBody>
      </p:sp>
      <p:sp>
        <p:nvSpPr>
          <p:cNvPr id="67587" name="Rectangle 3">
            <a:extLst>
              <a:ext uri="{FF2B5EF4-FFF2-40B4-BE49-F238E27FC236}">
                <a16:creationId xmlns:a16="http://schemas.microsoft.com/office/drawing/2014/main" id="{30F867E1-C170-4AE3-A3BA-FEACE2D3C333}"/>
              </a:ext>
            </a:extLst>
          </p:cNvPr>
          <p:cNvSpPr>
            <a:spLocks noGrp="1" noChangeArrowheads="1"/>
          </p:cNvSpPr>
          <p:nvPr>
            <p:ph sz="quarter" idx="1"/>
          </p:nvPr>
        </p:nvSpPr>
        <p:spPr bwMode="auto">
          <a:xfrm>
            <a:off x="457200" y="2030413"/>
            <a:ext cx="7467600" cy="3138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2400"/>
              <a:t>Central concept is internal states are opaque</a:t>
            </a:r>
          </a:p>
          <a:p>
            <a:r>
              <a:rPr lang="en-GB" altLang="en-US" sz="2400"/>
              <a:t>We make inferences about them</a:t>
            </a:r>
          </a:p>
          <a:p>
            <a:r>
              <a:rPr lang="en-GB" altLang="en-US" sz="2400"/>
              <a:t>But inferences are prone to error</a:t>
            </a:r>
          </a:p>
          <a:p>
            <a:r>
              <a:rPr lang="en-GB" altLang="en-US" sz="2400"/>
              <a:t>Overarching principle is to take the ‘inquisitive stance’</a:t>
            </a:r>
          </a:p>
          <a:p>
            <a:pPr>
              <a:buFont typeface="Wingdings" panose="05000000000000000000" pitchFamily="2" charset="2"/>
              <a:buNone/>
            </a:pPr>
            <a:r>
              <a:rPr lang="en-GB" altLang="en-US" sz="2400"/>
              <a:t>		=</a:t>
            </a:r>
          </a:p>
          <a:p>
            <a:r>
              <a:rPr lang="en-GB" altLang="en-US" sz="2400"/>
              <a:t>Others’ minds may change our own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3BA84532-A14B-4046-B2F3-C2EF60BD3BA2}"/>
              </a:ext>
            </a:extLst>
          </p:cNvPr>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BPD: A Psychological Perspective</a:t>
            </a:r>
          </a:p>
        </p:txBody>
      </p:sp>
      <p:sp>
        <p:nvSpPr>
          <p:cNvPr id="11267" name="Subtitle 2">
            <a:extLst>
              <a:ext uri="{FF2B5EF4-FFF2-40B4-BE49-F238E27FC236}">
                <a16:creationId xmlns:a16="http://schemas.microsoft.com/office/drawing/2014/main" id="{CFFE1779-F7C4-46CD-90D7-6056FEB1DFA0}"/>
              </a:ext>
            </a:extLst>
          </p:cNvPr>
          <p:cNvSpPr>
            <a:spLocks noGrp="1"/>
          </p:cNvSpPr>
          <p:nvPr>
            <p:ph type="subTitle" idx="1"/>
          </p:nvPr>
        </p:nvSpPr>
        <p:spPr bwMode="auto">
          <a:xfrm>
            <a:off x="457200" y="1757363"/>
            <a:ext cx="6400800" cy="58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Expert Led Session</a:t>
            </a:r>
          </a:p>
        </p:txBody>
      </p:sp>
      <p:sp>
        <p:nvSpPr>
          <p:cNvPr id="11268" name="Text Placeholder 3">
            <a:extLst>
              <a:ext uri="{FF2B5EF4-FFF2-40B4-BE49-F238E27FC236}">
                <a16:creationId xmlns:a16="http://schemas.microsoft.com/office/drawing/2014/main" id="{054B398F-B0E3-404C-9534-7363A0B40D31}"/>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endParaRPr lang="en-US" altLang="en-US"/>
          </a:p>
          <a:p>
            <a:pPr marL="0" indent="0" algn="ctr">
              <a:buFont typeface="Arial" panose="020B0604020202020204" pitchFamily="34" charset="0"/>
              <a:buNone/>
            </a:pPr>
            <a:r>
              <a:rPr lang="en-US" altLang="en-US"/>
              <a:t>Borderline Personality Disorder: A Psychological Perspective</a:t>
            </a:r>
          </a:p>
          <a:p>
            <a:pPr marL="0" indent="0" algn="ctr">
              <a:buFont typeface="Arial" panose="020B0604020202020204" pitchFamily="34" charset="0"/>
              <a:buNone/>
            </a:pPr>
            <a:r>
              <a:rPr lang="en-US" altLang="en-US"/>
              <a:t>Author: Dr. Adam Dierckx</a:t>
            </a:r>
          </a:p>
          <a:p>
            <a:pPr marL="0" indent="0" algn="ctr">
              <a:buFont typeface="Arial" panose="020B0604020202020204" pitchFamily="34" charset="0"/>
              <a:buNone/>
            </a:pPr>
            <a:r>
              <a:rPr lang="en-US" altLang="en-US"/>
              <a:t>Consultant Medical Psychotherapist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41C52EBE-DFA8-46C5-AD2A-1FCE62021FD2}"/>
              </a:ext>
            </a:extLst>
          </p:cNvPr>
          <p:cNvSpPr>
            <a:spLocks noGrp="1" noChangeArrowheads="1"/>
          </p:cNvSpPr>
          <p:nvPr>
            <p:ph type="title"/>
          </p:nvPr>
        </p:nvSpPr>
        <p:spPr bwMode="auto">
          <a:xfrm>
            <a:off x="457200" y="942975"/>
            <a:ext cx="7467600" cy="844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3600">
                <a:solidFill>
                  <a:srgbClr val="A00054"/>
                </a:solidFill>
              </a:rPr>
              <a:t>WHAT IS MENTALIZING?</a:t>
            </a:r>
          </a:p>
        </p:txBody>
      </p:sp>
      <p:sp>
        <p:nvSpPr>
          <p:cNvPr id="68611" name="Rectangle 3">
            <a:extLst>
              <a:ext uri="{FF2B5EF4-FFF2-40B4-BE49-F238E27FC236}">
                <a16:creationId xmlns:a16="http://schemas.microsoft.com/office/drawing/2014/main" id="{609F0C6F-227D-477D-A6AF-D21DB9CA2784}"/>
              </a:ext>
            </a:extLst>
          </p:cNvPr>
          <p:cNvSpPr>
            <a:spLocks noGrp="1" noChangeArrowheads="1"/>
          </p:cNvSpPr>
          <p:nvPr>
            <p:ph sz="quarter" idx="1"/>
          </p:nvPr>
        </p:nvSpPr>
        <p:spPr bwMode="auto">
          <a:xfrm>
            <a:off x="457200" y="1624013"/>
            <a:ext cx="7467600" cy="2671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2400"/>
              <a:t>To see ourselves from the outside and others from the inside</a:t>
            </a:r>
          </a:p>
          <a:p>
            <a:r>
              <a:rPr lang="en-GB" altLang="en-US" sz="2400"/>
              <a:t>Understanding misunderstanding</a:t>
            </a:r>
          </a:p>
          <a:p>
            <a:r>
              <a:rPr lang="en-GB" altLang="en-US" sz="2400"/>
              <a:t>Having mind in mind</a:t>
            </a:r>
          </a:p>
          <a:p>
            <a:r>
              <a:rPr lang="en-GB" altLang="en-US" sz="2400"/>
              <a:t>Past present and future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38AC01F7-6F37-4ADF-B0E5-2473A5341B90}"/>
              </a:ext>
            </a:extLst>
          </p:cNvPr>
          <p:cNvSpPr>
            <a:spLocks noGrp="1" noChangeArrowheads="1"/>
          </p:cNvSpPr>
          <p:nvPr>
            <p:ph type="title"/>
          </p:nvPr>
        </p:nvSpPr>
        <p:spPr bwMode="auto">
          <a:xfrm>
            <a:off x="457200" y="1012825"/>
            <a:ext cx="7467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3600">
                <a:solidFill>
                  <a:srgbClr val="A00054"/>
                </a:solidFill>
              </a:rPr>
              <a:t>WHERE DOES MENTALIZING OCCUR?</a:t>
            </a:r>
          </a:p>
        </p:txBody>
      </p:sp>
      <p:sp>
        <p:nvSpPr>
          <p:cNvPr id="69635" name="Rectangle 3">
            <a:extLst>
              <a:ext uri="{FF2B5EF4-FFF2-40B4-BE49-F238E27FC236}">
                <a16:creationId xmlns:a16="http://schemas.microsoft.com/office/drawing/2014/main" id="{EC9D1E0B-1E70-4200-A88C-351800AC352A}"/>
              </a:ext>
            </a:extLst>
          </p:cNvPr>
          <p:cNvSpPr>
            <a:spLocks noGrp="1" noChangeArrowheads="1"/>
          </p:cNvSpPr>
          <p:nvPr>
            <p:ph sz="quarter" idx="1"/>
          </p:nvPr>
        </p:nvSpPr>
        <p:spPr bwMode="auto">
          <a:xfrm>
            <a:off x="635000" y="2155825"/>
            <a:ext cx="7467600" cy="3327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2400"/>
              <a:t>Pre-frontal cortex</a:t>
            </a:r>
          </a:p>
          <a:p>
            <a:r>
              <a:rPr lang="en-GB" altLang="en-US" sz="2400"/>
              <a:t>Right hemisphere lateralization (slightly)</a:t>
            </a:r>
          </a:p>
          <a:p>
            <a:r>
              <a:rPr lang="en-GB" altLang="en-US" sz="2400"/>
              <a:t>Other areas are important</a:t>
            </a:r>
          </a:p>
          <a:p>
            <a:pPr lvl="1"/>
            <a:r>
              <a:rPr lang="en-GB" altLang="en-US" sz="2400"/>
              <a:t>Temporal lobe</a:t>
            </a:r>
          </a:p>
          <a:p>
            <a:pPr lvl="1"/>
            <a:r>
              <a:rPr lang="en-GB" altLang="en-US" sz="2400"/>
              <a:t>Amygdala</a:t>
            </a:r>
          </a:p>
          <a:p>
            <a:pPr lvl="1"/>
            <a:r>
              <a:rPr lang="en-GB" altLang="en-US" sz="2400"/>
              <a:t>Anterior Cingulate Gyrus</a:t>
            </a:r>
          </a:p>
          <a:p>
            <a:r>
              <a:rPr lang="en-GB" altLang="en-US" sz="2400"/>
              <a:t>Dependant on optimal levels of stimulation</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27ED1BFB-5AEF-494D-A266-C9E25EBD37C9}"/>
              </a:ext>
            </a:extLst>
          </p:cNvPr>
          <p:cNvSpPr>
            <a:spLocks noGrp="1" noChangeArrowheads="1"/>
          </p:cNvSpPr>
          <p:nvPr>
            <p:ph type="title"/>
          </p:nvPr>
        </p:nvSpPr>
        <p:spPr bwMode="auto">
          <a:xfrm>
            <a:off x="457200" y="1066800"/>
            <a:ext cx="7467600" cy="803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3600">
                <a:solidFill>
                  <a:srgbClr val="A00054"/>
                </a:solidFill>
              </a:rPr>
              <a:t>HOW DOES IT DEVELOP?</a:t>
            </a:r>
          </a:p>
        </p:txBody>
      </p:sp>
      <p:sp>
        <p:nvSpPr>
          <p:cNvPr id="70659" name="Rectangle 3">
            <a:extLst>
              <a:ext uri="{FF2B5EF4-FFF2-40B4-BE49-F238E27FC236}">
                <a16:creationId xmlns:a16="http://schemas.microsoft.com/office/drawing/2014/main" id="{3005E20A-A948-4941-9781-A2BF8F0E757B}"/>
              </a:ext>
            </a:extLst>
          </p:cNvPr>
          <p:cNvSpPr>
            <a:spLocks noGrp="1" noChangeArrowheads="1"/>
          </p:cNvSpPr>
          <p:nvPr>
            <p:ph sz="quarter" idx="1"/>
          </p:nvPr>
        </p:nvSpPr>
        <p:spPr bwMode="auto">
          <a:xfrm>
            <a:off x="635000" y="1870075"/>
            <a:ext cx="7467600" cy="3313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2400"/>
              <a:t>Maternal attunement</a:t>
            </a:r>
          </a:p>
          <a:p>
            <a:r>
              <a:rPr lang="en-GB" altLang="en-US" sz="2400"/>
              <a:t>‘Discovering’ the infant’s mind</a:t>
            </a:r>
          </a:p>
          <a:p>
            <a:r>
              <a:rPr lang="en-GB" altLang="en-US" sz="2400"/>
              <a:t>Marked mirroring</a:t>
            </a:r>
          </a:p>
          <a:p>
            <a:r>
              <a:rPr lang="en-GB" altLang="en-US" sz="2400"/>
              <a:t>Internalisation</a:t>
            </a:r>
          </a:p>
          <a:p>
            <a:r>
              <a:rPr lang="en-GB" altLang="en-US" sz="2400"/>
              <a:t>Play &amp; Safety</a:t>
            </a:r>
          </a:p>
          <a:p>
            <a:pPr>
              <a:buFont typeface="Wingdings" panose="05000000000000000000" pitchFamily="2" charset="2"/>
              <a:buNone/>
            </a:pPr>
            <a:r>
              <a:rPr lang="en-GB" altLang="en-US" sz="2400"/>
              <a:t>		=</a:t>
            </a:r>
          </a:p>
          <a:p>
            <a:r>
              <a:rPr lang="en-GB" altLang="en-US" sz="2400"/>
              <a:t>ATTACHMENT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AutoShape 2">
            <a:extLst>
              <a:ext uri="{FF2B5EF4-FFF2-40B4-BE49-F238E27FC236}">
                <a16:creationId xmlns:a16="http://schemas.microsoft.com/office/drawing/2014/main" id="{1DAE708B-1BC0-4731-BACF-1051502F3CCD}"/>
              </a:ext>
            </a:extLst>
          </p:cNvPr>
          <p:cNvSpPr>
            <a:spLocks noGrp="1" noChangeArrowheads="1"/>
          </p:cNvSpPr>
          <p:nvPr>
            <p:ph type="title"/>
          </p:nvPr>
        </p:nvSpPr>
        <p:spPr bwMode="auto">
          <a:xfrm>
            <a:off x="457200" y="1012825"/>
            <a:ext cx="7467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3600">
                <a:solidFill>
                  <a:srgbClr val="A00054"/>
                </a:solidFill>
              </a:rPr>
              <a:t>DEVELOPMENT OF AFFECT REGULATION</a:t>
            </a:r>
          </a:p>
        </p:txBody>
      </p:sp>
      <p:graphicFrame>
        <p:nvGraphicFramePr>
          <p:cNvPr id="71683" name="Object 2">
            <a:extLst>
              <a:ext uri="{FF2B5EF4-FFF2-40B4-BE49-F238E27FC236}">
                <a16:creationId xmlns:a16="http://schemas.microsoft.com/office/drawing/2014/main" id="{0953F5FA-8A0F-48D0-B37D-3AD159BDAD8D}"/>
              </a:ext>
            </a:extLst>
          </p:cNvPr>
          <p:cNvGraphicFramePr>
            <a:graphicFrameLocks noChangeAspect="1"/>
          </p:cNvGraphicFramePr>
          <p:nvPr>
            <p:ph idx="1"/>
          </p:nvPr>
        </p:nvGraphicFramePr>
        <p:xfrm>
          <a:off x="1092200" y="2362200"/>
          <a:ext cx="6337300" cy="3724275"/>
        </p:xfrm>
        <a:graphic>
          <a:graphicData uri="http://schemas.openxmlformats.org/presentationml/2006/ole">
            <mc:AlternateContent xmlns:mc="http://schemas.openxmlformats.org/markup-compatibility/2006">
              <mc:Choice xmlns:v="urn:schemas-microsoft-com:vml" Requires="v">
                <p:oleObj spid="_x0000_s71684" name="Document" r:id="rId3" imgW="6644640" imgH="3906012" progId="Word.Document.8">
                  <p:embed/>
                </p:oleObj>
              </mc:Choice>
              <mc:Fallback>
                <p:oleObj name="Document" r:id="rId3" imgW="6644640" imgH="3906012"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2200" y="2362200"/>
                        <a:ext cx="6337300"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5DD6A11C-9E01-45D4-949D-6ADE3A83F357}"/>
              </a:ext>
            </a:extLst>
          </p:cNvPr>
          <p:cNvSpPr>
            <a:spLocks noGrp="1" noChangeArrowheads="1"/>
          </p:cNvSpPr>
          <p:nvPr>
            <p:ph type="title"/>
          </p:nvPr>
        </p:nvSpPr>
        <p:spPr bwMode="auto">
          <a:xfrm>
            <a:off x="457200" y="1036638"/>
            <a:ext cx="7467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3600">
                <a:solidFill>
                  <a:srgbClr val="A00054"/>
                </a:solidFill>
              </a:rPr>
              <a:t>WHAT STOPS PEOPLE MENTALIZING?</a:t>
            </a:r>
          </a:p>
        </p:txBody>
      </p:sp>
      <p:sp>
        <p:nvSpPr>
          <p:cNvPr id="72707" name="Rectangle 3">
            <a:extLst>
              <a:ext uri="{FF2B5EF4-FFF2-40B4-BE49-F238E27FC236}">
                <a16:creationId xmlns:a16="http://schemas.microsoft.com/office/drawing/2014/main" id="{7F739B69-F8CB-48ED-A46A-EE41F34C9F03}"/>
              </a:ext>
            </a:extLst>
          </p:cNvPr>
          <p:cNvSpPr>
            <a:spLocks noGrp="1" noChangeArrowheads="1"/>
          </p:cNvSpPr>
          <p:nvPr>
            <p:ph sz="quarter" idx="1"/>
          </p:nvPr>
        </p:nvSpPr>
        <p:spPr bwMode="auto">
          <a:xfrm>
            <a:off x="744538" y="2179638"/>
            <a:ext cx="7467600" cy="2508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2400"/>
              <a:t>Over-arousal</a:t>
            </a:r>
          </a:p>
          <a:p>
            <a:pPr>
              <a:buFont typeface="Wingdings" panose="05000000000000000000" pitchFamily="2" charset="2"/>
              <a:buNone/>
            </a:pPr>
            <a:endParaRPr lang="en-GB" altLang="en-US" sz="2400"/>
          </a:p>
          <a:p>
            <a:r>
              <a:rPr lang="en-GB" altLang="en-US" sz="2400"/>
              <a:t>Past attachment trauma</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9DAEB476-68AF-4DF9-A51B-33F1256ABA16}"/>
              </a:ext>
            </a:extLst>
          </p:cNvPr>
          <p:cNvSpPr>
            <a:spLocks noGrp="1" noChangeArrowheads="1"/>
          </p:cNvSpPr>
          <p:nvPr>
            <p:ph type="title"/>
          </p:nvPr>
        </p:nvSpPr>
        <p:spPr bwMode="auto">
          <a:xfrm>
            <a:off x="457200" y="1036638"/>
            <a:ext cx="7467600" cy="763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3600">
                <a:solidFill>
                  <a:srgbClr val="A00054"/>
                </a:solidFill>
              </a:rPr>
              <a:t>AROUSAL</a:t>
            </a:r>
          </a:p>
        </p:txBody>
      </p:sp>
      <p:sp>
        <p:nvSpPr>
          <p:cNvPr id="73731" name="Rectangle 3">
            <a:extLst>
              <a:ext uri="{FF2B5EF4-FFF2-40B4-BE49-F238E27FC236}">
                <a16:creationId xmlns:a16="http://schemas.microsoft.com/office/drawing/2014/main" id="{8E027D8B-216E-4749-85C9-8609C7D051F5}"/>
              </a:ext>
            </a:extLst>
          </p:cNvPr>
          <p:cNvSpPr>
            <a:spLocks noGrp="1" noChangeArrowheads="1"/>
          </p:cNvSpPr>
          <p:nvPr>
            <p:ph sz="quarter" idx="1"/>
          </p:nvPr>
        </p:nvSpPr>
        <p:spPr bwMode="auto">
          <a:xfrm>
            <a:off x="457200" y="1800225"/>
            <a:ext cx="7467600" cy="2820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2400"/>
              <a:t>Mentalizing systems require optimal levels of arousal.</a:t>
            </a:r>
          </a:p>
          <a:p>
            <a:r>
              <a:rPr lang="en-GB" altLang="en-US" sz="2400"/>
              <a:t>Too little arousal leads to under-activation of the system and failure to start mentalizing</a:t>
            </a:r>
          </a:p>
          <a:p>
            <a:r>
              <a:rPr lang="en-GB" altLang="en-US" sz="2400"/>
              <a:t>Excessive arousal leads to over-activation of the system and inhibition of mentalizing</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42C6C992-078C-464F-B3E4-53BAFA7C09FE}"/>
              </a:ext>
            </a:extLst>
          </p:cNvPr>
          <p:cNvSpPr>
            <a:spLocks noGrp="1" noChangeArrowheads="1"/>
          </p:cNvSpPr>
          <p:nvPr>
            <p:ph type="title"/>
          </p:nvPr>
        </p:nvSpPr>
        <p:spPr bwMode="auto">
          <a:xfrm>
            <a:off x="530225" y="1163638"/>
            <a:ext cx="8001000" cy="869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3600">
                <a:solidFill>
                  <a:srgbClr val="A00054"/>
                </a:solidFill>
              </a:rPr>
              <a:t>BPD:DISORGANIZED ATTACHMENT</a:t>
            </a:r>
          </a:p>
        </p:txBody>
      </p:sp>
      <p:graphicFrame>
        <p:nvGraphicFramePr>
          <p:cNvPr id="74755" name="Object 3">
            <a:extLst>
              <a:ext uri="{FF2B5EF4-FFF2-40B4-BE49-F238E27FC236}">
                <a16:creationId xmlns:a16="http://schemas.microsoft.com/office/drawing/2014/main" id="{36D11CA1-8C42-405E-8C58-BB87B8A726BF}"/>
              </a:ext>
            </a:extLst>
          </p:cNvPr>
          <p:cNvGraphicFramePr>
            <a:graphicFrameLocks noChangeAspect="1"/>
          </p:cNvGraphicFramePr>
          <p:nvPr>
            <p:ph sz="half" idx="1"/>
          </p:nvPr>
        </p:nvGraphicFramePr>
        <p:xfrm>
          <a:off x="2209800" y="2265363"/>
          <a:ext cx="4579938" cy="2743200"/>
        </p:xfrm>
        <a:graphic>
          <a:graphicData uri="http://schemas.openxmlformats.org/presentationml/2006/ole">
            <mc:AlternateContent xmlns:mc="http://schemas.openxmlformats.org/markup-compatibility/2006">
              <mc:Choice xmlns:v="urn:schemas-microsoft-com:vml" Requires="v">
                <p:oleObj spid="_x0000_s74757" name="Document" r:id="rId3" imgW="5841492" imgH="3499104" progId="Word.Document.8">
                  <p:embed/>
                </p:oleObj>
              </mc:Choice>
              <mc:Fallback>
                <p:oleObj name="Document" r:id="rId3" imgW="5841492" imgH="3499104" progId="Word.Documen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2265363"/>
                        <a:ext cx="457993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4756" name="Rectangle 4">
            <a:extLst>
              <a:ext uri="{FF2B5EF4-FFF2-40B4-BE49-F238E27FC236}">
                <a16:creationId xmlns:a16="http://schemas.microsoft.com/office/drawing/2014/main" id="{2950D603-7737-45E7-8E4C-F3C28B60E8B6}"/>
              </a:ext>
            </a:extLst>
          </p:cNvPr>
          <p:cNvSpPr>
            <a:spLocks noGrp="1" noChangeArrowheads="1"/>
          </p:cNvSpPr>
          <p:nvPr>
            <p:ph type="body" sz="half" idx="2"/>
          </p:nvPr>
        </p:nvSpPr>
        <p:spPr bwMode="auto">
          <a:xfrm>
            <a:off x="838200" y="5008563"/>
            <a:ext cx="7693025" cy="1181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buFont typeface="Wingdings" panose="05000000000000000000" pitchFamily="2" charset="2"/>
              <a:buNone/>
            </a:pPr>
            <a:r>
              <a:rPr lang="en-GB" altLang="en-US" sz="1600"/>
              <a:t>Inaccurate judgement of facial affects</a:t>
            </a:r>
          </a:p>
          <a:p>
            <a:pPr algn="ctr">
              <a:buFont typeface="Wingdings" panose="05000000000000000000" pitchFamily="2" charset="2"/>
              <a:buNone/>
            </a:pPr>
            <a:r>
              <a:rPr lang="en-GB" altLang="en-US" sz="1600"/>
              <a:t>Delayed theory of mind understanding</a:t>
            </a:r>
          </a:p>
          <a:p>
            <a:pPr algn="ctr">
              <a:buFont typeface="Wingdings" panose="05000000000000000000" pitchFamily="2" charset="2"/>
              <a:buNone/>
            </a:pPr>
            <a:r>
              <a:rPr lang="en-GB" altLang="en-US" sz="1600"/>
              <a:t>Failure to understand the situational determinants of emotions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7ED3BE7F-74EA-48CD-8003-2D3C5C0E933C}"/>
              </a:ext>
            </a:extLst>
          </p:cNvPr>
          <p:cNvSpPr>
            <a:spLocks noGrp="1" noChangeArrowheads="1"/>
          </p:cNvSpPr>
          <p:nvPr>
            <p:ph type="title"/>
          </p:nvPr>
        </p:nvSpPr>
        <p:spPr bwMode="auto">
          <a:xfrm>
            <a:off x="457200" y="1068388"/>
            <a:ext cx="7467600" cy="7064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3600">
                <a:solidFill>
                  <a:srgbClr val="A00054"/>
                </a:solidFill>
              </a:rPr>
              <a:t>NON-MENTALIZING IN BPD</a:t>
            </a:r>
          </a:p>
        </p:txBody>
      </p:sp>
      <p:sp>
        <p:nvSpPr>
          <p:cNvPr id="75779" name="Rectangle 3">
            <a:extLst>
              <a:ext uri="{FF2B5EF4-FFF2-40B4-BE49-F238E27FC236}">
                <a16:creationId xmlns:a16="http://schemas.microsoft.com/office/drawing/2014/main" id="{765FE1BD-BC9D-413E-A077-B21D9AC7CD50}"/>
              </a:ext>
            </a:extLst>
          </p:cNvPr>
          <p:cNvSpPr>
            <a:spLocks noGrp="1" noChangeArrowheads="1"/>
          </p:cNvSpPr>
          <p:nvPr>
            <p:ph sz="quarter" idx="1"/>
          </p:nvPr>
        </p:nvSpPr>
        <p:spPr bwMode="auto">
          <a:xfrm>
            <a:off x="457200" y="1938338"/>
            <a:ext cx="7467600" cy="2725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2400"/>
              <a:t>States of mind that pre-date mentalizing</a:t>
            </a:r>
          </a:p>
          <a:p>
            <a:endParaRPr lang="en-GB" altLang="en-US" sz="2400"/>
          </a:p>
          <a:p>
            <a:r>
              <a:rPr lang="en-GB" altLang="en-US" sz="2400"/>
              <a:t>Psychic Equivalence</a:t>
            </a:r>
          </a:p>
          <a:p>
            <a:r>
              <a:rPr lang="en-GB" altLang="en-US" sz="2400"/>
              <a:t>Pretend Mode</a:t>
            </a:r>
          </a:p>
          <a:p>
            <a:r>
              <a:rPr lang="en-GB" altLang="en-US" sz="2400"/>
              <a:t>Teleological Mode</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A8D6F91E-AB55-4663-B096-CE46D17AA4FC}"/>
              </a:ext>
            </a:extLst>
          </p:cNvPr>
          <p:cNvSpPr>
            <a:spLocks noGrp="1" noChangeArrowheads="1"/>
          </p:cNvSpPr>
          <p:nvPr>
            <p:ph type="title"/>
          </p:nvPr>
        </p:nvSpPr>
        <p:spPr bwMode="auto">
          <a:xfrm>
            <a:off x="457200" y="1009650"/>
            <a:ext cx="7467600" cy="7350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3600">
                <a:solidFill>
                  <a:srgbClr val="A00054"/>
                </a:solidFill>
              </a:rPr>
              <a:t>PSYCHIC EQUIVALENCE</a:t>
            </a:r>
          </a:p>
        </p:txBody>
      </p:sp>
      <p:sp>
        <p:nvSpPr>
          <p:cNvPr id="76803" name="Rectangle 3">
            <a:extLst>
              <a:ext uri="{FF2B5EF4-FFF2-40B4-BE49-F238E27FC236}">
                <a16:creationId xmlns:a16="http://schemas.microsoft.com/office/drawing/2014/main" id="{C44F2977-E4DF-481A-82A4-B6BE872A05FC}"/>
              </a:ext>
            </a:extLst>
          </p:cNvPr>
          <p:cNvSpPr>
            <a:spLocks noGrp="1" noChangeArrowheads="1"/>
          </p:cNvSpPr>
          <p:nvPr>
            <p:ph sz="quarter" idx="1"/>
          </p:nvPr>
        </p:nvSpPr>
        <p:spPr bwMode="auto">
          <a:xfrm>
            <a:off x="457200" y="1744663"/>
            <a:ext cx="7467600" cy="3709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2400"/>
              <a:t>Mind-world isomorphism</a:t>
            </a:r>
          </a:p>
          <a:p>
            <a:pPr lvl="1"/>
            <a:r>
              <a:rPr lang="en-GB" altLang="en-US" sz="2400"/>
              <a:t>Mental reality = outer reality</a:t>
            </a:r>
          </a:p>
          <a:p>
            <a:pPr lvl="1"/>
            <a:r>
              <a:rPr lang="en-GB" altLang="en-US" sz="2400"/>
              <a:t>Internal has power of external</a:t>
            </a:r>
          </a:p>
          <a:p>
            <a:r>
              <a:rPr lang="en-GB" altLang="en-US" sz="2400"/>
              <a:t>Experience of mind can be terrifying</a:t>
            </a:r>
          </a:p>
          <a:p>
            <a:r>
              <a:rPr lang="en-GB" altLang="en-US" sz="2400"/>
              <a:t>Intolerance of alternative perspectives</a:t>
            </a:r>
          </a:p>
          <a:p>
            <a:r>
              <a:rPr lang="en-GB" altLang="en-US" sz="2400"/>
              <a:t>Self-related negative cognitions are </a:t>
            </a:r>
            <a:r>
              <a:rPr lang="en-GB" altLang="en-US" sz="2400" b="1"/>
              <a:t>too real</a:t>
            </a:r>
          </a:p>
          <a:p>
            <a:endParaRPr lang="en-GB" altLang="en-US" sz="2400" b="1"/>
          </a:p>
          <a:p>
            <a:r>
              <a:rPr lang="en-GB" altLang="en-US" sz="2400" b="1"/>
              <a:t>“Psychic Mode”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490A0294-11B7-4028-BA6D-B670EB8439DE}"/>
              </a:ext>
            </a:extLst>
          </p:cNvPr>
          <p:cNvSpPr>
            <a:spLocks noGrp="1" noChangeArrowheads="1"/>
          </p:cNvSpPr>
          <p:nvPr>
            <p:ph type="title"/>
          </p:nvPr>
        </p:nvSpPr>
        <p:spPr bwMode="auto">
          <a:xfrm>
            <a:off x="457200" y="1036638"/>
            <a:ext cx="7467600" cy="763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3600">
                <a:solidFill>
                  <a:srgbClr val="A00054"/>
                </a:solidFill>
              </a:rPr>
              <a:t>PRETEND MODE</a:t>
            </a:r>
          </a:p>
        </p:txBody>
      </p:sp>
      <p:sp>
        <p:nvSpPr>
          <p:cNvPr id="77827" name="Rectangle 3">
            <a:extLst>
              <a:ext uri="{FF2B5EF4-FFF2-40B4-BE49-F238E27FC236}">
                <a16:creationId xmlns:a16="http://schemas.microsoft.com/office/drawing/2014/main" id="{409357F7-3169-493A-B7E5-8C081730CBEB}"/>
              </a:ext>
            </a:extLst>
          </p:cNvPr>
          <p:cNvSpPr>
            <a:spLocks noGrp="1" noChangeArrowheads="1"/>
          </p:cNvSpPr>
          <p:nvPr>
            <p:ph sz="quarter" idx="1"/>
          </p:nvPr>
        </p:nvSpPr>
        <p:spPr bwMode="auto">
          <a:xfrm>
            <a:off x="457200" y="1800225"/>
            <a:ext cx="7467600" cy="3640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2400"/>
              <a:t>Inner and outer reality not linked by ideas</a:t>
            </a:r>
          </a:p>
          <a:p>
            <a:r>
              <a:rPr lang="en-GB" altLang="en-US" sz="2400"/>
              <a:t>Mental world decoupled from external reality</a:t>
            </a:r>
          </a:p>
          <a:p>
            <a:r>
              <a:rPr lang="en-GB" altLang="en-US" sz="2400"/>
              <a:t>Linked with emptiness, meaninglessness and dissociation in wake of trauma</a:t>
            </a:r>
          </a:p>
          <a:p>
            <a:r>
              <a:rPr lang="en-GB" altLang="en-US" sz="2400"/>
              <a:t>Permits DSH &amp; suicide</a:t>
            </a:r>
          </a:p>
          <a:p>
            <a:r>
              <a:rPr lang="en-GB" altLang="en-US" sz="2400"/>
              <a:t>Endless inconsequential talk in therapy</a:t>
            </a:r>
          </a:p>
          <a:p>
            <a:endParaRPr lang="en-GB" altLang="en-US" sz="2400"/>
          </a:p>
          <a:p>
            <a:r>
              <a:rPr lang="en-GB" altLang="en-US" sz="2400" b="1"/>
              <a:t>“Pretend Mode”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0DC2371D-53D9-440D-BF1B-19AF5251BD43}"/>
              </a:ext>
            </a:extLst>
          </p:cNvPr>
          <p:cNvSpPr>
            <a:spLocks noGrp="1"/>
          </p:cNvSpPr>
          <p:nvPr>
            <p:ph type="title"/>
          </p:nvPr>
        </p:nvSpPr>
        <p:spPr bwMode="auto">
          <a:xfrm>
            <a:off x="457200" y="1050925"/>
            <a:ext cx="7467600" cy="776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a:solidFill>
                  <a:srgbClr val="A00054"/>
                </a:solidFill>
              </a:rPr>
              <a:t>OVERVIEW</a:t>
            </a:r>
          </a:p>
        </p:txBody>
      </p:sp>
      <p:sp>
        <p:nvSpPr>
          <p:cNvPr id="12291" name="Content Placeholder 2">
            <a:extLst>
              <a:ext uri="{FF2B5EF4-FFF2-40B4-BE49-F238E27FC236}">
                <a16:creationId xmlns:a16="http://schemas.microsoft.com/office/drawing/2014/main" id="{ED17AB97-FDFE-41F4-9514-FE2229C8D29A}"/>
              </a:ext>
            </a:extLst>
          </p:cNvPr>
          <p:cNvSpPr>
            <a:spLocks noGrp="1"/>
          </p:cNvSpPr>
          <p:nvPr>
            <p:ph sz="quarter" idx="1"/>
          </p:nvPr>
        </p:nvSpPr>
        <p:spPr bwMode="auto">
          <a:xfrm>
            <a:off x="457200" y="1827213"/>
            <a:ext cx="7467600" cy="3176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t>Personality and PD</a:t>
            </a:r>
          </a:p>
          <a:p>
            <a:r>
              <a:rPr lang="en-US" altLang="en-US" sz="2400"/>
              <a:t>BPD – background</a:t>
            </a:r>
          </a:p>
          <a:p>
            <a:r>
              <a:rPr lang="en-US" altLang="en-US" sz="2400"/>
              <a:t>Aetiology</a:t>
            </a:r>
          </a:p>
          <a:p>
            <a:r>
              <a:rPr lang="en-US" altLang="en-US" sz="2400"/>
              <a:t>NICE Guidance</a:t>
            </a:r>
          </a:p>
          <a:p>
            <a:r>
              <a:rPr lang="en-US" altLang="en-US" sz="2400"/>
              <a:t>Treatment approaches</a:t>
            </a:r>
          </a:p>
          <a:p>
            <a:r>
              <a:rPr lang="en-US" altLang="en-US" sz="2400"/>
              <a:t>Clinical traps and tips</a:t>
            </a:r>
          </a:p>
          <a:p>
            <a:endParaRPr lang="en-US" alt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8CF2A41E-4AFD-45DF-AA70-9101A1713E0D}"/>
              </a:ext>
            </a:extLst>
          </p:cNvPr>
          <p:cNvSpPr>
            <a:spLocks noGrp="1" noChangeArrowheads="1"/>
          </p:cNvSpPr>
          <p:nvPr>
            <p:ph type="title"/>
          </p:nvPr>
        </p:nvSpPr>
        <p:spPr bwMode="auto">
          <a:xfrm>
            <a:off x="457200" y="1050925"/>
            <a:ext cx="7467600" cy="776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3600">
                <a:solidFill>
                  <a:srgbClr val="A00054"/>
                </a:solidFill>
              </a:rPr>
              <a:t>TELEOLOGICAL MODE</a:t>
            </a:r>
          </a:p>
        </p:txBody>
      </p:sp>
      <p:sp>
        <p:nvSpPr>
          <p:cNvPr id="78851" name="Rectangle 3">
            <a:extLst>
              <a:ext uri="{FF2B5EF4-FFF2-40B4-BE49-F238E27FC236}">
                <a16:creationId xmlns:a16="http://schemas.microsoft.com/office/drawing/2014/main" id="{3CBE76E4-252C-4752-B528-F619C2710138}"/>
              </a:ext>
            </a:extLst>
          </p:cNvPr>
          <p:cNvSpPr>
            <a:spLocks noGrp="1" noChangeArrowheads="1"/>
          </p:cNvSpPr>
          <p:nvPr>
            <p:ph sz="quarter" idx="1"/>
          </p:nvPr>
        </p:nvSpPr>
        <p:spPr bwMode="auto">
          <a:xfrm>
            <a:off x="457200" y="1827213"/>
            <a:ext cx="7467600" cy="3817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2400"/>
              <a:t>Expectations concerning the agency of the other are present but are formulated in terms restricted to the physical world</a:t>
            </a:r>
          </a:p>
          <a:p>
            <a:r>
              <a:rPr lang="en-GB" altLang="en-US" sz="2400"/>
              <a:t>A focus on understanding actions in terms of their physical cf. mental outcomes</a:t>
            </a:r>
          </a:p>
          <a:p>
            <a:r>
              <a:rPr lang="en-GB" altLang="en-US" sz="2400"/>
              <a:t>Only actions with physical outcomes alter mental states</a:t>
            </a:r>
          </a:p>
          <a:p>
            <a:endParaRPr lang="en-GB" altLang="en-US" sz="2400"/>
          </a:p>
          <a:p>
            <a:r>
              <a:rPr lang="en-GB" altLang="en-US" sz="2400" b="1"/>
              <a:t>“Action Mode”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4F46616D-84A4-402C-83E4-F6D7BF7C257F}"/>
              </a:ext>
            </a:extLst>
          </p:cNvPr>
          <p:cNvSpPr>
            <a:spLocks noGrp="1" noChangeArrowheads="1"/>
          </p:cNvSpPr>
          <p:nvPr>
            <p:ph type="title"/>
          </p:nvPr>
        </p:nvSpPr>
        <p:spPr bwMode="auto">
          <a:xfrm>
            <a:off x="457200" y="982663"/>
            <a:ext cx="7467600" cy="708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3600">
                <a:solidFill>
                  <a:srgbClr val="A00054"/>
                </a:solidFill>
              </a:rPr>
              <a:t>NON-MENTALIZING IN BPD</a:t>
            </a:r>
          </a:p>
        </p:txBody>
      </p:sp>
      <p:sp>
        <p:nvSpPr>
          <p:cNvPr id="79875" name="Rectangle 3">
            <a:extLst>
              <a:ext uri="{FF2B5EF4-FFF2-40B4-BE49-F238E27FC236}">
                <a16:creationId xmlns:a16="http://schemas.microsoft.com/office/drawing/2014/main" id="{B78503D6-58F6-48E0-8480-AB9F381EA4EF}"/>
              </a:ext>
            </a:extLst>
          </p:cNvPr>
          <p:cNvSpPr>
            <a:spLocks noGrp="1" noChangeArrowheads="1"/>
          </p:cNvSpPr>
          <p:nvPr>
            <p:ph sz="quarter" idx="1"/>
          </p:nvPr>
        </p:nvSpPr>
        <p:spPr bwMode="auto">
          <a:xfrm>
            <a:off x="457200" y="1690688"/>
            <a:ext cx="7467600" cy="3325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GB" altLang="en-US" sz="2400"/>
              <a:t>Psychic Equivalence</a:t>
            </a:r>
          </a:p>
          <a:p>
            <a:pPr lvl="1">
              <a:lnSpc>
                <a:spcPct val="90000"/>
              </a:lnSpc>
            </a:pPr>
            <a:r>
              <a:rPr lang="en-GB" altLang="en-US" sz="2400"/>
              <a:t>If it’s in my mind, that’s the reality of it…</a:t>
            </a:r>
          </a:p>
          <a:p>
            <a:pPr>
              <a:lnSpc>
                <a:spcPct val="90000"/>
              </a:lnSpc>
            </a:pPr>
            <a:r>
              <a:rPr lang="en-GB" altLang="en-US" sz="2400"/>
              <a:t>Pretend Mode</a:t>
            </a:r>
          </a:p>
          <a:p>
            <a:pPr lvl="1">
              <a:lnSpc>
                <a:spcPct val="90000"/>
              </a:lnSpc>
            </a:pPr>
            <a:r>
              <a:rPr lang="en-GB" altLang="en-US" sz="2400"/>
              <a:t>Self-report is disconnected from external reality</a:t>
            </a:r>
          </a:p>
          <a:p>
            <a:pPr lvl="1">
              <a:lnSpc>
                <a:spcPct val="90000"/>
              </a:lnSpc>
            </a:pPr>
            <a:r>
              <a:rPr lang="en-GB" altLang="en-US" sz="2400"/>
              <a:t>“In a bubble”, “psychobabble”…</a:t>
            </a:r>
          </a:p>
          <a:p>
            <a:pPr>
              <a:lnSpc>
                <a:spcPct val="90000"/>
              </a:lnSpc>
            </a:pPr>
            <a:r>
              <a:rPr lang="en-GB" altLang="en-US" sz="2400"/>
              <a:t>Teleological Mode</a:t>
            </a:r>
          </a:p>
          <a:p>
            <a:pPr lvl="1">
              <a:lnSpc>
                <a:spcPct val="90000"/>
              </a:lnSpc>
            </a:pPr>
            <a:r>
              <a:rPr lang="en-GB" altLang="en-US" sz="2400"/>
              <a:t>It only counts if you do …</a:t>
            </a:r>
          </a:p>
          <a:p>
            <a:pPr lvl="1">
              <a:lnSpc>
                <a:spcPct val="90000"/>
              </a:lnSpc>
            </a:pPr>
            <a:r>
              <a:rPr lang="en-GB" altLang="en-US" sz="2400"/>
              <a:t>Doing that means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F77F93CB-157D-45B2-B060-159B8B867270}"/>
              </a:ext>
            </a:extLst>
          </p:cNvPr>
          <p:cNvSpPr>
            <a:spLocks noGrp="1" noChangeArrowheads="1"/>
          </p:cNvSpPr>
          <p:nvPr>
            <p:ph type="title"/>
          </p:nvPr>
        </p:nvSpPr>
        <p:spPr bwMode="auto">
          <a:xfrm>
            <a:off x="457200" y="1036638"/>
            <a:ext cx="7467600" cy="763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3600">
                <a:solidFill>
                  <a:srgbClr val="A00054"/>
                </a:solidFill>
              </a:rPr>
              <a:t>NON-MENTALIZING IN BPD</a:t>
            </a:r>
          </a:p>
        </p:txBody>
      </p:sp>
      <p:sp>
        <p:nvSpPr>
          <p:cNvPr id="80899" name="Rectangle 3">
            <a:extLst>
              <a:ext uri="{FF2B5EF4-FFF2-40B4-BE49-F238E27FC236}">
                <a16:creationId xmlns:a16="http://schemas.microsoft.com/office/drawing/2014/main" id="{B8A500A2-7915-42FD-8FB0-0A681F166C7B}"/>
              </a:ext>
            </a:extLst>
          </p:cNvPr>
          <p:cNvSpPr>
            <a:spLocks noGrp="1" noChangeArrowheads="1"/>
          </p:cNvSpPr>
          <p:nvPr>
            <p:ph sz="quarter" idx="1"/>
          </p:nvPr>
        </p:nvSpPr>
        <p:spPr bwMode="auto">
          <a:xfrm>
            <a:off x="457200" y="1800225"/>
            <a:ext cx="7467600" cy="3284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GB" altLang="en-US" sz="2400"/>
              <a:t>BPD patients CAN mentalize</a:t>
            </a:r>
          </a:p>
          <a:p>
            <a:pPr>
              <a:lnSpc>
                <a:spcPct val="90000"/>
              </a:lnSpc>
            </a:pPr>
            <a:r>
              <a:rPr lang="en-GB" altLang="en-US" sz="2400"/>
              <a:t>Mentalization becomes ‘switched off’ by over-arousal in attachment relationships</a:t>
            </a:r>
          </a:p>
          <a:p>
            <a:pPr>
              <a:lnSpc>
                <a:spcPct val="90000"/>
              </a:lnSpc>
            </a:pPr>
            <a:r>
              <a:rPr lang="en-GB" altLang="en-US" sz="2400"/>
              <a:t>This is linked to destabilisation of self</a:t>
            </a:r>
          </a:p>
          <a:p>
            <a:pPr>
              <a:lnSpc>
                <a:spcPct val="90000"/>
              </a:lnSpc>
            </a:pPr>
            <a:r>
              <a:rPr lang="en-GB" altLang="en-US" sz="2400"/>
              <a:t>When this occurs, pre-mentalizing modes prevail and these determine behaviour</a:t>
            </a:r>
          </a:p>
          <a:p>
            <a:pPr>
              <a:lnSpc>
                <a:spcPct val="90000"/>
              </a:lnSpc>
            </a:pPr>
            <a:r>
              <a:rPr lang="en-GB" altLang="en-US" sz="2400"/>
              <a:t>This behaviour has a stabilizing effect on self representation which restores equilibrium</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FA4337E3-1F92-406D-8C02-E18A31E119B2}"/>
              </a:ext>
            </a:extLst>
          </p:cNvPr>
          <p:cNvSpPr>
            <a:spLocks noGrp="1" noChangeArrowheads="1"/>
          </p:cNvSpPr>
          <p:nvPr>
            <p:ph type="title"/>
          </p:nvPr>
        </p:nvSpPr>
        <p:spPr bwMode="auto">
          <a:xfrm>
            <a:off x="457200" y="1027113"/>
            <a:ext cx="7467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3600">
                <a:solidFill>
                  <a:srgbClr val="A00054"/>
                </a:solidFill>
              </a:rPr>
              <a:t>VICIOUS CIRCLE OF NON-MENTALIZING</a:t>
            </a:r>
          </a:p>
        </p:txBody>
      </p:sp>
      <p:sp>
        <p:nvSpPr>
          <p:cNvPr id="81923" name="Rectangle 3">
            <a:extLst>
              <a:ext uri="{FF2B5EF4-FFF2-40B4-BE49-F238E27FC236}">
                <a16:creationId xmlns:a16="http://schemas.microsoft.com/office/drawing/2014/main" id="{FF5CDE93-5E3D-4A15-9B37-1962F57AF5E3}"/>
              </a:ext>
            </a:extLst>
          </p:cNvPr>
          <p:cNvSpPr>
            <a:spLocks noGrp="1" noChangeArrowheads="1"/>
          </p:cNvSpPr>
          <p:nvPr>
            <p:ph sz="quarter" idx="1"/>
          </p:nvPr>
        </p:nvSpPr>
        <p:spPr bwMode="auto">
          <a:xfrm>
            <a:off x="457200" y="2170113"/>
            <a:ext cx="7467600" cy="3325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2400"/>
              <a:t>Over-aroused / intense encounter</a:t>
            </a:r>
          </a:p>
          <a:p>
            <a:r>
              <a:rPr lang="en-GB" altLang="en-US" sz="2400"/>
              <a:t>Poor reality testing e.g. facial expressions</a:t>
            </a:r>
          </a:p>
          <a:p>
            <a:r>
              <a:rPr lang="en-GB" altLang="en-US" sz="2400"/>
              <a:t>Lapse into non-mentalizing state</a:t>
            </a:r>
          </a:p>
          <a:p>
            <a:r>
              <a:rPr lang="en-GB" altLang="en-US" sz="2400"/>
              <a:t>Behaviour that creates reaction in other</a:t>
            </a:r>
          </a:p>
          <a:p>
            <a:r>
              <a:rPr lang="en-GB" altLang="en-US" sz="2400"/>
              <a:t>Other’s non-mentalized actions = iatrogenic</a:t>
            </a:r>
          </a:p>
          <a:p>
            <a:r>
              <a:rPr lang="en-GB" altLang="en-US" sz="2400"/>
              <a:t>Patient’s behaviour deteriorates / escalates</a:t>
            </a:r>
          </a:p>
          <a:p>
            <a:r>
              <a:rPr lang="en-GB" altLang="en-US" sz="2400"/>
              <a:t>Other person even more unable to mentalize</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a:extLst>
              <a:ext uri="{FF2B5EF4-FFF2-40B4-BE49-F238E27FC236}">
                <a16:creationId xmlns:a16="http://schemas.microsoft.com/office/drawing/2014/main" id="{449D5A65-281F-4CC1-9472-FF583732182E}"/>
              </a:ext>
            </a:extLst>
          </p:cNvPr>
          <p:cNvSpPr>
            <a:spLocks noGrp="1"/>
          </p:cNvSpPr>
          <p:nvPr>
            <p:ph type="title"/>
          </p:nvPr>
        </p:nvSpPr>
        <p:spPr bwMode="auto">
          <a:xfrm>
            <a:off x="457200" y="1079500"/>
            <a:ext cx="7467600" cy="627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a:solidFill>
                  <a:srgbClr val="A00054"/>
                </a:solidFill>
              </a:rPr>
              <a:t>THERAPY IN MBT</a:t>
            </a:r>
          </a:p>
        </p:txBody>
      </p:sp>
      <p:sp>
        <p:nvSpPr>
          <p:cNvPr id="82947" name="Content Placeholder 2">
            <a:extLst>
              <a:ext uri="{FF2B5EF4-FFF2-40B4-BE49-F238E27FC236}">
                <a16:creationId xmlns:a16="http://schemas.microsoft.com/office/drawing/2014/main" id="{84D3B413-0F18-423D-8F64-106978CE730D}"/>
              </a:ext>
            </a:extLst>
          </p:cNvPr>
          <p:cNvSpPr>
            <a:spLocks noGrp="1"/>
          </p:cNvSpPr>
          <p:nvPr>
            <p:ph sz="quarter" idx="1"/>
          </p:nvPr>
        </p:nvSpPr>
        <p:spPr bwMode="auto">
          <a:xfrm>
            <a:off x="457200" y="1706563"/>
            <a:ext cx="7467600" cy="3721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t>Training ground for mentalizing</a:t>
            </a:r>
          </a:p>
          <a:p>
            <a:pPr lvl="1"/>
            <a:r>
              <a:rPr lang="en-US" altLang="en-US" sz="2400"/>
              <a:t>Mentalizing conditions</a:t>
            </a:r>
          </a:p>
          <a:p>
            <a:endParaRPr lang="en-US" altLang="en-US" sz="2400"/>
          </a:p>
          <a:p>
            <a:r>
              <a:rPr lang="en-US" altLang="en-US" sz="2400"/>
              <a:t>Introductory (psycho-education) group</a:t>
            </a:r>
          </a:p>
          <a:p>
            <a:endParaRPr lang="en-US" altLang="en-US" sz="2400"/>
          </a:p>
          <a:p>
            <a:r>
              <a:rPr lang="en-US" altLang="en-US" sz="2400"/>
              <a:t>Combined therapy</a:t>
            </a:r>
          </a:p>
          <a:p>
            <a:pPr lvl="1"/>
            <a:r>
              <a:rPr lang="en-US" altLang="en-US" sz="2400"/>
              <a:t>Individual - intrapsychic</a:t>
            </a:r>
          </a:p>
          <a:p>
            <a:pPr lvl="1"/>
            <a:r>
              <a:rPr lang="en-US" altLang="en-US" sz="2400"/>
              <a:t>Group - interpersonal</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a:extLst>
              <a:ext uri="{FF2B5EF4-FFF2-40B4-BE49-F238E27FC236}">
                <a16:creationId xmlns:a16="http://schemas.microsoft.com/office/drawing/2014/main" id="{B4C2BC68-B78D-4C63-9505-B782BE789696}"/>
              </a:ext>
            </a:extLst>
          </p:cNvPr>
          <p:cNvSpPr>
            <a:spLocks noGrp="1"/>
          </p:cNvSpPr>
          <p:nvPr>
            <p:ph type="title"/>
          </p:nvPr>
        </p:nvSpPr>
        <p:spPr bwMode="auto">
          <a:xfrm>
            <a:off x="457200" y="996950"/>
            <a:ext cx="7467600" cy="720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a:solidFill>
                  <a:srgbClr val="A00054"/>
                </a:solidFill>
              </a:rPr>
              <a:t>IATROGENIC HARM</a:t>
            </a:r>
          </a:p>
        </p:txBody>
      </p:sp>
      <p:sp>
        <p:nvSpPr>
          <p:cNvPr id="83971" name="Content Placeholder 2">
            <a:extLst>
              <a:ext uri="{FF2B5EF4-FFF2-40B4-BE49-F238E27FC236}">
                <a16:creationId xmlns:a16="http://schemas.microsoft.com/office/drawing/2014/main" id="{9F101E5A-AE66-4B7C-A56D-93EDC7924DE0}"/>
              </a:ext>
            </a:extLst>
          </p:cNvPr>
          <p:cNvSpPr>
            <a:spLocks noGrp="1"/>
          </p:cNvSpPr>
          <p:nvPr>
            <p:ph sz="quarter" idx="1"/>
          </p:nvPr>
        </p:nvSpPr>
        <p:spPr bwMode="auto">
          <a:xfrm>
            <a:off x="457200" y="1717675"/>
            <a:ext cx="7467600" cy="28622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t>Iatrogenic – </a:t>
            </a:r>
            <a:r>
              <a:rPr lang="en-US" altLang="en-US" sz="2400" i="1"/>
              <a:t>adj</a:t>
            </a:r>
            <a:r>
              <a:rPr lang="en-US" altLang="en-US" sz="2400"/>
              <a:t>. caused by doctors</a:t>
            </a:r>
          </a:p>
          <a:p>
            <a:endParaRPr lang="en-US" altLang="en-US" sz="2400"/>
          </a:p>
          <a:p>
            <a:r>
              <a:rPr lang="en-US" altLang="en-US" sz="2400"/>
              <a:t>Doctors are human too</a:t>
            </a:r>
          </a:p>
          <a:p>
            <a:r>
              <a:rPr lang="en-US" altLang="en-US" sz="2400"/>
              <a:t>Acting in a non-mentalizing way</a:t>
            </a:r>
          </a:p>
          <a:p>
            <a:r>
              <a:rPr lang="en-US" altLang="en-US" sz="2400"/>
              <a:t>Preventing the patient from mentalizing</a:t>
            </a:r>
          </a:p>
          <a:p>
            <a:r>
              <a:rPr lang="en-US" altLang="en-US" sz="2400"/>
              <a:t>Reinforcing non-mentalizing states</a:t>
            </a:r>
          </a:p>
          <a:p>
            <a:endParaRPr lang="en-US" alt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a:extLst>
              <a:ext uri="{FF2B5EF4-FFF2-40B4-BE49-F238E27FC236}">
                <a16:creationId xmlns:a16="http://schemas.microsoft.com/office/drawing/2014/main" id="{1553341E-D61D-4B6A-9B6A-3E8EE303D055}"/>
              </a:ext>
            </a:extLst>
          </p:cNvPr>
          <p:cNvSpPr>
            <a:spLocks noGrp="1"/>
          </p:cNvSpPr>
          <p:nvPr>
            <p:ph type="title"/>
          </p:nvPr>
        </p:nvSpPr>
        <p:spPr bwMode="auto">
          <a:xfrm>
            <a:off x="457200" y="900113"/>
            <a:ext cx="7467600" cy="627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a:solidFill>
                  <a:srgbClr val="A00054"/>
                </a:solidFill>
              </a:rPr>
              <a:t>TAU</a:t>
            </a:r>
          </a:p>
        </p:txBody>
      </p:sp>
      <p:sp>
        <p:nvSpPr>
          <p:cNvPr id="84995" name="Content Placeholder 2">
            <a:extLst>
              <a:ext uri="{FF2B5EF4-FFF2-40B4-BE49-F238E27FC236}">
                <a16:creationId xmlns:a16="http://schemas.microsoft.com/office/drawing/2014/main" id="{EFF04691-60F1-4546-99A3-F007DC9DDDEB}"/>
              </a:ext>
            </a:extLst>
          </p:cNvPr>
          <p:cNvSpPr>
            <a:spLocks noGrp="1"/>
          </p:cNvSpPr>
          <p:nvPr>
            <p:ph idx="1"/>
          </p:nvPr>
        </p:nvSpPr>
        <p:spPr bwMode="auto">
          <a:xfrm>
            <a:off x="457200" y="1819275"/>
            <a:ext cx="7467600" cy="4471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t>Treatment as ‘usual’</a:t>
            </a:r>
          </a:p>
          <a:p>
            <a:r>
              <a:rPr lang="en-US" altLang="en-US" sz="2400"/>
              <a:t>The ‘Good Enough’ doctor</a:t>
            </a:r>
          </a:p>
          <a:p>
            <a:endParaRPr lang="en-US" altLang="en-US" sz="2400"/>
          </a:p>
          <a:p>
            <a:r>
              <a:rPr lang="en-US" altLang="en-US" sz="2400"/>
              <a:t>Framework for mentalizing</a:t>
            </a:r>
          </a:p>
          <a:p>
            <a:pPr lvl="1"/>
            <a:r>
              <a:rPr lang="en-US" altLang="en-US" sz="2400"/>
              <a:t>NICE Guidance</a:t>
            </a:r>
          </a:p>
          <a:p>
            <a:pPr lvl="1"/>
            <a:r>
              <a:rPr lang="en-US" altLang="en-US" sz="2400"/>
              <a:t>Structured Clinical Management</a:t>
            </a:r>
          </a:p>
          <a:p>
            <a:endParaRPr lang="en-US" altLang="en-US" sz="2400"/>
          </a:p>
          <a:p>
            <a:r>
              <a:rPr lang="en-US" altLang="en-US" sz="2400"/>
              <a:t>Clinical Skills</a:t>
            </a:r>
          </a:p>
          <a:p>
            <a:pPr lvl="1"/>
            <a:r>
              <a:rPr lang="en-US" altLang="en-US" sz="2400"/>
              <a:t>Mentalizing</a:t>
            </a:r>
          </a:p>
          <a:p>
            <a:pPr lvl="1"/>
            <a:r>
              <a:rPr lang="en-US" altLang="en-US" sz="2400"/>
              <a:t>Alert to traps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a:extLst>
              <a:ext uri="{FF2B5EF4-FFF2-40B4-BE49-F238E27FC236}">
                <a16:creationId xmlns:a16="http://schemas.microsoft.com/office/drawing/2014/main" id="{3C3E41B7-994D-4C4B-A90A-BE458A33B0D8}"/>
              </a:ext>
            </a:extLst>
          </p:cNvPr>
          <p:cNvSpPr>
            <a:spLocks noGrp="1"/>
          </p:cNvSpPr>
          <p:nvPr>
            <p:ph type="title"/>
          </p:nvPr>
        </p:nvSpPr>
        <p:spPr bwMode="auto">
          <a:xfrm>
            <a:off x="457200" y="941388"/>
            <a:ext cx="7467600" cy="66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a:solidFill>
                  <a:srgbClr val="A00054"/>
                </a:solidFill>
              </a:rPr>
              <a:t>TEN TRAPS FOR PD WORKERS</a:t>
            </a:r>
          </a:p>
        </p:txBody>
      </p:sp>
      <p:sp>
        <p:nvSpPr>
          <p:cNvPr id="86019" name="Content Placeholder 7">
            <a:extLst>
              <a:ext uri="{FF2B5EF4-FFF2-40B4-BE49-F238E27FC236}">
                <a16:creationId xmlns:a16="http://schemas.microsoft.com/office/drawing/2014/main" id="{6907E34D-9924-466E-A9FA-7ADED62B14C5}"/>
              </a:ext>
            </a:extLst>
          </p:cNvPr>
          <p:cNvSpPr>
            <a:spLocks noGrp="1"/>
          </p:cNvSpPr>
          <p:nvPr>
            <p:ph sz="half" idx="1"/>
          </p:nvPr>
        </p:nvSpPr>
        <p:spPr bwMode="auto">
          <a:xfrm>
            <a:off x="850900" y="1814513"/>
            <a:ext cx="3565525" cy="2619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t>Trust</a:t>
            </a:r>
          </a:p>
          <a:p>
            <a:r>
              <a:rPr lang="en-US" altLang="en-US" sz="2400"/>
              <a:t>Distance</a:t>
            </a:r>
          </a:p>
          <a:p>
            <a:r>
              <a:rPr lang="en-US" altLang="en-US" sz="2400"/>
              <a:t>Boundaries</a:t>
            </a:r>
          </a:p>
          <a:p>
            <a:r>
              <a:rPr lang="en-US" altLang="en-US" sz="2400"/>
              <a:t>Limits</a:t>
            </a:r>
          </a:p>
          <a:p>
            <a:r>
              <a:rPr lang="en-US" altLang="en-US" sz="2400"/>
              <a:t>Responsibility</a:t>
            </a:r>
          </a:p>
          <a:p>
            <a:endParaRPr lang="en-US" altLang="en-US"/>
          </a:p>
          <a:p>
            <a:endParaRPr lang="en-US" altLang="en-US"/>
          </a:p>
        </p:txBody>
      </p:sp>
      <p:sp>
        <p:nvSpPr>
          <p:cNvPr id="86020" name="Content Placeholder 8">
            <a:extLst>
              <a:ext uri="{FF2B5EF4-FFF2-40B4-BE49-F238E27FC236}">
                <a16:creationId xmlns:a16="http://schemas.microsoft.com/office/drawing/2014/main" id="{8F0CDF29-7C82-4D60-807B-B1E4488A6280}"/>
              </a:ext>
            </a:extLst>
          </p:cNvPr>
          <p:cNvSpPr>
            <a:spLocks noGrp="1"/>
          </p:cNvSpPr>
          <p:nvPr>
            <p:ph sz="half" idx="2"/>
          </p:nvPr>
        </p:nvSpPr>
        <p:spPr bwMode="auto">
          <a:xfrm>
            <a:off x="4648200" y="1814513"/>
            <a:ext cx="3565525" cy="2619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t>Control</a:t>
            </a:r>
          </a:p>
          <a:p>
            <a:r>
              <a:rPr lang="en-US" altLang="en-US" sz="2400"/>
              <a:t>Denial</a:t>
            </a:r>
          </a:p>
          <a:p>
            <a:r>
              <a:rPr lang="en-US" altLang="en-US" sz="2400"/>
              <a:t>Projection</a:t>
            </a:r>
          </a:p>
          <a:p>
            <a:r>
              <a:rPr lang="en-US" altLang="en-US" sz="2400"/>
              <a:t>Idealization</a:t>
            </a:r>
          </a:p>
          <a:p>
            <a:r>
              <a:rPr lang="en-US" altLang="en-US" sz="2400"/>
              <a:t>Motivation</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7463407C-854E-4274-A505-CA88102E0D3B}"/>
              </a:ext>
            </a:extLst>
          </p:cNvPr>
          <p:cNvSpPr>
            <a:spLocks noGrp="1" noChangeArrowheads="1"/>
          </p:cNvSpPr>
          <p:nvPr>
            <p:ph type="title"/>
          </p:nvPr>
        </p:nvSpPr>
        <p:spPr bwMode="auto">
          <a:xfrm>
            <a:off x="457200" y="1009650"/>
            <a:ext cx="7467600" cy="7350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3600">
                <a:solidFill>
                  <a:srgbClr val="A00054"/>
                </a:solidFill>
              </a:rPr>
              <a:t>ANY QUESTIONS?</a:t>
            </a:r>
          </a:p>
        </p:txBody>
      </p:sp>
      <p:sp>
        <p:nvSpPr>
          <p:cNvPr id="87043" name="Rectangle 3">
            <a:extLst>
              <a:ext uri="{FF2B5EF4-FFF2-40B4-BE49-F238E27FC236}">
                <a16:creationId xmlns:a16="http://schemas.microsoft.com/office/drawing/2014/main" id="{AC29F285-6D83-4FF0-A580-2FDA7D9F503B}"/>
              </a:ext>
            </a:extLst>
          </p:cNvPr>
          <p:cNvSpPr>
            <a:spLocks noGrp="1" noChangeArrowheads="1"/>
          </p:cNvSpPr>
          <p:nvPr>
            <p:ph sz="quarter" idx="1"/>
          </p:nvPr>
        </p:nvSpPr>
        <p:spPr bwMode="auto">
          <a:xfrm>
            <a:off x="457200" y="1600200"/>
            <a:ext cx="7467600" cy="4873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Wingdings" panose="05000000000000000000" pitchFamily="2" charset="2"/>
              <a:buNone/>
            </a:pPr>
            <a:r>
              <a:rPr lang="en-GB" altLang="en-US"/>
              <a:t> </a:t>
            </a:r>
          </a:p>
        </p:txBody>
      </p:sp>
      <p:pic>
        <p:nvPicPr>
          <p:cNvPr id="87044" name="Picture 4" descr="1576_question-mark">
            <a:extLst>
              <a:ext uri="{FF2B5EF4-FFF2-40B4-BE49-F238E27FC236}">
                <a16:creationId xmlns:a16="http://schemas.microsoft.com/office/drawing/2014/main" id="{EB34E144-B72E-4451-AC65-14A7322ACB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828800"/>
            <a:ext cx="5715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a:extLst>
              <a:ext uri="{FF2B5EF4-FFF2-40B4-BE49-F238E27FC236}">
                <a16:creationId xmlns:a16="http://schemas.microsoft.com/office/drawing/2014/main" id="{9BC441C6-7BF1-42FF-A978-9F1E6D328003}"/>
              </a:ext>
            </a:extLst>
          </p:cNvPr>
          <p:cNvSpPr>
            <a:spLocks noGrp="1"/>
          </p:cNvSpPr>
          <p:nvPr>
            <p:ph type="title"/>
          </p:nvPr>
        </p:nvSpPr>
        <p:spPr bwMode="auto">
          <a:xfrm>
            <a:off x="457200" y="968375"/>
            <a:ext cx="7467600" cy="695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a:solidFill>
                  <a:srgbClr val="A00054"/>
                </a:solidFill>
              </a:rPr>
              <a:t>TAKE HOME MESSAGE</a:t>
            </a:r>
          </a:p>
        </p:txBody>
      </p:sp>
      <p:sp>
        <p:nvSpPr>
          <p:cNvPr id="88067" name="Content Placeholder 2">
            <a:extLst>
              <a:ext uri="{FF2B5EF4-FFF2-40B4-BE49-F238E27FC236}">
                <a16:creationId xmlns:a16="http://schemas.microsoft.com/office/drawing/2014/main" id="{5E23F0CF-788B-481A-8A89-E8AD8FFD6FAE}"/>
              </a:ext>
            </a:extLst>
          </p:cNvPr>
          <p:cNvSpPr>
            <a:spLocks noGrp="1"/>
          </p:cNvSpPr>
          <p:nvPr>
            <p:ph sz="quarter" idx="1"/>
          </p:nvPr>
        </p:nvSpPr>
        <p:spPr bwMode="auto">
          <a:xfrm>
            <a:off x="457200" y="1860550"/>
            <a:ext cx="7467600" cy="2671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t>BPD is common and serious</a:t>
            </a:r>
          </a:p>
          <a:p>
            <a:r>
              <a:rPr lang="en-US" altLang="en-US" sz="2400"/>
              <a:t>Genetic AND environment are important</a:t>
            </a:r>
          </a:p>
          <a:p>
            <a:r>
              <a:rPr lang="en-US" altLang="en-US" sz="2400"/>
              <a:t>We are potentially keeping people unwell!</a:t>
            </a:r>
          </a:p>
          <a:p>
            <a:r>
              <a:rPr lang="en-US" altLang="en-US" sz="2400"/>
              <a:t>We can avoid this through psychological psychiatry</a:t>
            </a:r>
          </a:p>
          <a:p>
            <a:r>
              <a:rPr lang="en-US" altLang="en-US" sz="2400"/>
              <a:t>Basic mental heath skills can make a difference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DEDF0AC7-1BFA-4099-9F95-B5E58AE2C6C7}"/>
              </a:ext>
            </a:extLst>
          </p:cNvPr>
          <p:cNvSpPr>
            <a:spLocks noGrp="1"/>
          </p:cNvSpPr>
          <p:nvPr>
            <p:ph type="title"/>
          </p:nvPr>
        </p:nvSpPr>
        <p:spPr bwMode="auto">
          <a:xfrm>
            <a:off x="457200" y="914400"/>
            <a:ext cx="7467600" cy="8302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a:solidFill>
                  <a:srgbClr val="A00054"/>
                </a:solidFill>
              </a:rPr>
              <a:t>PERSONALITY</a:t>
            </a:r>
          </a:p>
        </p:txBody>
      </p:sp>
      <p:sp>
        <p:nvSpPr>
          <p:cNvPr id="14339" name="Content Placeholder 2">
            <a:extLst>
              <a:ext uri="{FF2B5EF4-FFF2-40B4-BE49-F238E27FC236}">
                <a16:creationId xmlns:a16="http://schemas.microsoft.com/office/drawing/2014/main" id="{56E1A1D3-3503-41A9-8C82-D46A3AE67AC1}"/>
              </a:ext>
            </a:extLst>
          </p:cNvPr>
          <p:cNvSpPr>
            <a:spLocks noGrp="1"/>
          </p:cNvSpPr>
          <p:nvPr>
            <p:ph sz="quarter" idx="1"/>
          </p:nvPr>
        </p:nvSpPr>
        <p:spPr bwMode="auto">
          <a:xfrm>
            <a:off x="457200" y="1744663"/>
            <a:ext cx="7467600" cy="43291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t>Self</a:t>
            </a:r>
          </a:p>
          <a:p>
            <a:pPr lvl="2">
              <a:buFont typeface="Wingdings" panose="05000000000000000000" pitchFamily="2" charset="2"/>
              <a:buNone/>
            </a:pPr>
            <a:r>
              <a:rPr lang="en-US" altLang="en-US"/>
              <a:t>vs</a:t>
            </a:r>
          </a:p>
          <a:p>
            <a:r>
              <a:rPr lang="en-US" altLang="en-US" sz="2400"/>
              <a:t>Personality</a:t>
            </a:r>
          </a:p>
          <a:p>
            <a:pPr lvl="1"/>
            <a:r>
              <a:rPr lang="en-US" altLang="en-US" sz="2400"/>
              <a:t>Self as organizing principle for personality traits</a:t>
            </a:r>
          </a:p>
          <a:p>
            <a:pPr lvl="2">
              <a:buFont typeface="Wingdings" panose="05000000000000000000" pitchFamily="2" charset="2"/>
              <a:buNone/>
            </a:pPr>
            <a:r>
              <a:rPr lang="en-US" altLang="en-US"/>
              <a:t>or</a:t>
            </a:r>
          </a:p>
          <a:p>
            <a:pPr lvl="1"/>
            <a:r>
              <a:rPr lang="en-US" altLang="en-US" sz="2400"/>
              <a:t>Self = subjective (how we see ourselves)</a:t>
            </a:r>
          </a:p>
          <a:p>
            <a:pPr lvl="1"/>
            <a:r>
              <a:rPr lang="en-US" altLang="en-US" sz="2400"/>
              <a:t>Personality = objective (how others see us)</a:t>
            </a:r>
          </a:p>
          <a:p>
            <a:endParaRPr lang="en-US" altLang="en-US" sz="2400"/>
          </a:p>
          <a:p>
            <a:r>
              <a:rPr lang="en-US" altLang="en-US" sz="2400"/>
              <a:t>Traits / Dimensions cf. Categories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a:extLst>
              <a:ext uri="{FF2B5EF4-FFF2-40B4-BE49-F238E27FC236}">
                <a16:creationId xmlns:a16="http://schemas.microsoft.com/office/drawing/2014/main" id="{BCFEED07-C49A-4E82-B9E8-9C713DD9063F}"/>
              </a:ext>
            </a:extLst>
          </p:cNvPr>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Psychotherapy: EUPD</a:t>
            </a:r>
          </a:p>
        </p:txBody>
      </p:sp>
      <p:sp>
        <p:nvSpPr>
          <p:cNvPr id="89091" name="Subtitle 2">
            <a:extLst>
              <a:ext uri="{FF2B5EF4-FFF2-40B4-BE49-F238E27FC236}">
                <a16:creationId xmlns:a16="http://schemas.microsoft.com/office/drawing/2014/main" id="{7B0679F8-A7ED-49F4-8FEF-182C9F10B1A1}"/>
              </a:ext>
            </a:extLst>
          </p:cNvPr>
          <p:cNvSpPr>
            <a:spLocks noGrp="1"/>
          </p:cNvSpPr>
          <p:nvPr>
            <p:ph type="subTitle" idx="1"/>
          </p:nvPr>
        </p:nvSpPr>
        <p:spPr bwMode="auto">
          <a:xfrm>
            <a:off x="457200" y="1757363"/>
            <a:ext cx="6400800" cy="58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MCQs</a:t>
            </a:r>
          </a:p>
        </p:txBody>
      </p:sp>
      <p:sp>
        <p:nvSpPr>
          <p:cNvPr id="4" name="Text Placeholder 3">
            <a:extLst>
              <a:ext uri="{FF2B5EF4-FFF2-40B4-BE49-F238E27FC236}">
                <a16:creationId xmlns:a16="http://schemas.microsoft.com/office/drawing/2014/main" id="{0AA6DA50-C57D-4D5B-A08B-3B9E04595703}"/>
              </a:ext>
            </a:extLst>
          </p:cNvPr>
          <p:cNvSpPr>
            <a:spLocks noGrp="1"/>
          </p:cNvSpPr>
          <p:nvPr>
            <p:ph type="body" sz="quarter" idx="13"/>
          </p:nvPr>
        </p:nvSpPr>
        <p:spPr>
          <a:xfrm>
            <a:off x="457200" y="2486025"/>
            <a:ext cx="7839075" cy="3573463"/>
          </a:xfrm>
        </p:spPr>
        <p:txBody>
          <a:bodyPr/>
          <a:lstStyle/>
          <a:p>
            <a:pPr marL="457200" indent="-457200">
              <a:buFont typeface="Arial" charset="0"/>
              <a:buAutoNum type="arabicPeriod"/>
              <a:defRPr/>
            </a:pPr>
            <a:r>
              <a:rPr lang="en-US" dirty="0"/>
              <a:t>The following are symptoms of Emotionally Unstable Personality Disorder (EUPD): </a:t>
            </a:r>
          </a:p>
          <a:p>
            <a:pPr marL="457200" indent="-457200">
              <a:buFont typeface="Arial" charset="0"/>
              <a:buNone/>
              <a:defRPr/>
            </a:pPr>
            <a:endParaRPr lang="en-US" dirty="0"/>
          </a:p>
          <a:p>
            <a:pPr marL="457200" indent="-457200">
              <a:buFont typeface="+mj-lt"/>
              <a:buAutoNum type="alphaUcPeriod"/>
              <a:defRPr/>
            </a:pPr>
            <a:r>
              <a:rPr lang="en-US" dirty="0"/>
              <a:t>Unstable or unclear self-image</a:t>
            </a:r>
            <a:endParaRPr lang="en-GB" dirty="0"/>
          </a:p>
          <a:p>
            <a:pPr marL="457200" indent="-457200">
              <a:buFont typeface="+mj-lt"/>
              <a:buAutoNum type="alphaUcPeriod"/>
              <a:defRPr/>
            </a:pPr>
            <a:r>
              <a:rPr lang="en-US" dirty="0"/>
              <a:t>Callous unconcern for others</a:t>
            </a:r>
            <a:endParaRPr lang="en-GB" dirty="0"/>
          </a:p>
          <a:p>
            <a:pPr marL="457200" indent="-457200">
              <a:buFont typeface="+mj-lt"/>
              <a:buAutoNum type="alphaUcPeriod"/>
              <a:defRPr/>
            </a:pPr>
            <a:r>
              <a:rPr lang="en-US" dirty="0"/>
              <a:t>Increased impulsivity</a:t>
            </a:r>
            <a:endParaRPr lang="en-GB" dirty="0"/>
          </a:p>
          <a:p>
            <a:pPr marL="457200" indent="-457200">
              <a:buFont typeface="+mj-lt"/>
              <a:buAutoNum type="alphaUcPeriod"/>
              <a:defRPr/>
            </a:pPr>
            <a:r>
              <a:rPr lang="en-US" dirty="0"/>
              <a:t>Intense anger and aggression</a:t>
            </a:r>
            <a:endParaRPr lang="en-GB" dirty="0"/>
          </a:p>
          <a:p>
            <a:pPr marL="457200" indent="-457200">
              <a:buFont typeface="+mj-lt"/>
              <a:buAutoNum type="alphaUcPeriod"/>
              <a:defRPr/>
            </a:pPr>
            <a:r>
              <a:rPr lang="en-US" dirty="0"/>
              <a:t>Unstable and intense relationships</a:t>
            </a:r>
            <a:endParaRPr lang="en-GB" dirty="0"/>
          </a:p>
          <a:p>
            <a:pPr marL="0" indent="0">
              <a:buFont typeface="Arial" charset="0"/>
              <a:buNone/>
              <a:defRPr/>
            </a:pPr>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a:extLst>
              <a:ext uri="{FF2B5EF4-FFF2-40B4-BE49-F238E27FC236}">
                <a16:creationId xmlns:a16="http://schemas.microsoft.com/office/drawing/2014/main" id="{0A567D97-446B-4217-A8E4-6B5CFFAE1944}"/>
              </a:ext>
            </a:extLst>
          </p:cNvPr>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Psychotherapy: EUPD</a:t>
            </a:r>
          </a:p>
        </p:txBody>
      </p:sp>
      <p:sp>
        <p:nvSpPr>
          <p:cNvPr id="90115" name="Subtitle 2">
            <a:extLst>
              <a:ext uri="{FF2B5EF4-FFF2-40B4-BE49-F238E27FC236}">
                <a16:creationId xmlns:a16="http://schemas.microsoft.com/office/drawing/2014/main" id="{FFB7C95C-84F0-4404-B74E-C60557470492}"/>
              </a:ext>
            </a:extLst>
          </p:cNvPr>
          <p:cNvSpPr>
            <a:spLocks noGrp="1"/>
          </p:cNvSpPr>
          <p:nvPr>
            <p:ph type="subTitle" idx="1"/>
          </p:nvPr>
        </p:nvSpPr>
        <p:spPr bwMode="auto">
          <a:xfrm>
            <a:off x="457200" y="1757363"/>
            <a:ext cx="6400800" cy="58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MCQs</a:t>
            </a:r>
          </a:p>
        </p:txBody>
      </p:sp>
      <p:sp>
        <p:nvSpPr>
          <p:cNvPr id="4" name="Text Placeholder 3">
            <a:extLst>
              <a:ext uri="{FF2B5EF4-FFF2-40B4-BE49-F238E27FC236}">
                <a16:creationId xmlns:a16="http://schemas.microsoft.com/office/drawing/2014/main" id="{32B392E0-9E08-4C53-BFD9-30FB175FA4DF}"/>
              </a:ext>
            </a:extLst>
          </p:cNvPr>
          <p:cNvSpPr>
            <a:spLocks noGrp="1"/>
          </p:cNvSpPr>
          <p:nvPr>
            <p:ph type="body" sz="quarter" idx="13"/>
          </p:nvPr>
        </p:nvSpPr>
        <p:spPr>
          <a:xfrm>
            <a:off x="457200" y="2486025"/>
            <a:ext cx="7839075" cy="3573463"/>
          </a:xfrm>
        </p:spPr>
        <p:txBody>
          <a:bodyPr/>
          <a:lstStyle/>
          <a:p>
            <a:pPr marL="457200" indent="-457200">
              <a:buFont typeface="Arial" charset="0"/>
              <a:buAutoNum type="arabicPeriod"/>
              <a:defRPr/>
            </a:pPr>
            <a:r>
              <a:rPr lang="en-US" dirty="0"/>
              <a:t>The following are symptoms of Emotionally Unstable Personality Disorder (EUPD): </a:t>
            </a:r>
          </a:p>
          <a:p>
            <a:pPr marL="457200" indent="-457200">
              <a:buFont typeface="Arial" charset="0"/>
              <a:buNone/>
              <a:defRPr/>
            </a:pPr>
            <a:endParaRPr lang="en-US" dirty="0"/>
          </a:p>
          <a:p>
            <a:pPr marL="457200" indent="-457200">
              <a:buFont typeface="+mj-lt"/>
              <a:buAutoNum type="alphaUcPeriod"/>
              <a:defRPr/>
            </a:pPr>
            <a:r>
              <a:rPr lang="en-US" b="1" dirty="0"/>
              <a:t>Unstable or unclear self-image</a:t>
            </a:r>
            <a:endParaRPr lang="en-GB" b="1" dirty="0"/>
          </a:p>
          <a:p>
            <a:pPr marL="457200" indent="-457200">
              <a:buFont typeface="+mj-lt"/>
              <a:buAutoNum type="alphaUcPeriod"/>
              <a:defRPr/>
            </a:pPr>
            <a:r>
              <a:rPr lang="en-US" dirty="0"/>
              <a:t>Callous unconcern for others</a:t>
            </a:r>
            <a:endParaRPr lang="en-GB" dirty="0"/>
          </a:p>
          <a:p>
            <a:pPr marL="457200" indent="-457200">
              <a:buFont typeface="+mj-lt"/>
              <a:buAutoNum type="alphaUcPeriod"/>
              <a:defRPr/>
            </a:pPr>
            <a:r>
              <a:rPr lang="en-US" b="1" dirty="0"/>
              <a:t>Increased impulsivity</a:t>
            </a:r>
            <a:endParaRPr lang="en-GB" b="1" dirty="0"/>
          </a:p>
          <a:p>
            <a:pPr marL="457200" indent="-457200">
              <a:buFont typeface="+mj-lt"/>
              <a:buAutoNum type="alphaUcPeriod"/>
              <a:defRPr/>
            </a:pPr>
            <a:r>
              <a:rPr lang="en-US" b="1" dirty="0"/>
              <a:t>Intense anger and aggression</a:t>
            </a:r>
            <a:endParaRPr lang="en-GB" b="1" dirty="0"/>
          </a:p>
          <a:p>
            <a:pPr marL="457200" indent="-457200">
              <a:buFont typeface="+mj-lt"/>
              <a:buAutoNum type="alphaUcPeriod"/>
              <a:defRPr/>
            </a:pPr>
            <a:r>
              <a:rPr lang="en-US" b="1" dirty="0"/>
              <a:t>Unstable and intense relationships</a:t>
            </a:r>
            <a:endParaRPr lang="en-GB" b="1" dirty="0"/>
          </a:p>
          <a:p>
            <a:pPr marL="0" indent="0">
              <a:buFont typeface="Arial" charset="0"/>
              <a:buNone/>
              <a:defRPr/>
            </a:pP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a:extLst>
              <a:ext uri="{FF2B5EF4-FFF2-40B4-BE49-F238E27FC236}">
                <a16:creationId xmlns:a16="http://schemas.microsoft.com/office/drawing/2014/main" id="{089330A1-6481-4E4B-A759-4D8CE3218669}"/>
              </a:ext>
            </a:extLst>
          </p:cNvPr>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Psychotherapy: EUPD</a:t>
            </a:r>
          </a:p>
        </p:txBody>
      </p:sp>
      <p:sp>
        <p:nvSpPr>
          <p:cNvPr id="91139" name="Subtitle 2">
            <a:extLst>
              <a:ext uri="{FF2B5EF4-FFF2-40B4-BE49-F238E27FC236}">
                <a16:creationId xmlns:a16="http://schemas.microsoft.com/office/drawing/2014/main" id="{B4A8C470-0EBC-460E-B6D4-B2D131118529}"/>
              </a:ext>
            </a:extLst>
          </p:cNvPr>
          <p:cNvSpPr>
            <a:spLocks noGrp="1"/>
          </p:cNvSpPr>
          <p:nvPr>
            <p:ph type="subTitle" idx="1"/>
          </p:nvPr>
        </p:nvSpPr>
        <p:spPr bwMode="auto">
          <a:xfrm>
            <a:off x="457200" y="1757363"/>
            <a:ext cx="6400800" cy="58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MCQs</a:t>
            </a:r>
          </a:p>
        </p:txBody>
      </p:sp>
      <p:sp>
        <p:nvSpPr>
          <p:cNvPr id="4" name="Text Placeholder 3">
            <a:extLst>
              <a:ext uri="{FF2B5EF4-FFF2-40B4-BE49-F238E27FC236}">
                <a16:creationId xmlns:a16="http://schemas.microsoft.com/office/drawing/2014/main" id="{CF93B17E-FBCA-4A44-A207-323F569ACC21}"/>
              </a:ext>
            </a:extLst>
          </p:cNvPr>
          <p:cNvSpPr>
            <a:spLocks noGrp="1"/>
          </p:cNvSpPr>
          <p:nvPr>
            <p:ph type="body" sz="quarter" idx="13"/>
          </p:nvPr>
        </p:nvSpPr>
        <p:spPr>
          <a:xfrm>
            <a:off x="457200" y="2486025"/>
            <a:ext cx="7839075" cy="3532188"/>
          </a:xfrm>
        </p:spPr>
        <p:txBody>
          <a:bodyPr/>
          <a:lstStyle/>
          <a:p>
            <a:pPr marL="457200" indent="-457200">
              <a:buFont typeface="Arial" charset="0"/>
              <a:buNone/>
              <a:defRPr/>
            </a:pPr>
            <a:r>
              <a:rPr lang="en-US" dirty="0"/>
              <a:t>2. EUPD is group in ‘Cluster B’ of DSM-IV along with: </a:t>
            </a:r>
          </a:p>
          <a:p>
            <a:pPr marL="0" indent="0">
              <a:buFont typeface="Arial" charset="0"/>
              <a:buNone/>
              <a:defRPr/>
            </a:pPr>
            <a:endParaRPr lang="en-US" dirty="0"/>
          </a:p>
          <a:p>
            <a:pPr marL="457200" indent="-457200">
              <a:buFont typeface="+mj-lt"/>
              <a:buAutoNum type="alphaUcPeriod"/>
              <a:defRPr/>
            </a:pPr>
            <a:r>
              <a:rPr lang="en-US" dirty="0"/>
              <a:t>Antisocial PD</a:t>
            </a:r>
            <a:endParaRPr lang="en-GB" dirty="0"/>
          </a:p>
          <a:p>
            <a:pPr marL="457200" indent="-457200">
              <a:buFont typeface="+mj-lt"/>
              <a:buAutoNum type="alphaUcPeriod"/>
              <a:defRPr/>
            </a:pPr>
            <a:r>
              <a:rPr lang="en-US" dirty="0" err="1"/>
              <a:t>Schizotypal</a:t>
            </a:r>
            <a:r>
              <a:rPr lang="en-US" dirty="0"/>
              <a:t> PD</a:t>
            </a:r>
            <a:endParaRPr lang="en-GB" dirty="0"/>
          </a:p>
          <a:p>
            <a:pPr marL="457200" indent="-457200">
              <a:buFont typeface="+mj-lt"/>
              <a:buAutoNum type="alphaUcPeriod"/>
              <a:defRPr/>
            </a:pPr>
            <a:r>
              <a:rPr lang="en-US" dirty="0"/>
              <a:t>Narcissistic PD</a:t>
            </a:r>
            <a:endParaRPr lang="en-GB" dirty="0"/>
          </a:p>
          <a:p>
            <a:pPr marL="457200" indent="-457200">
              <a:buFont typeface="+mj-lt"/>
              <a:buAutoNum type="alphaUcPeriod"/>
              <a:defRPr/>
            </a:pPr>
            <a:r>
              <a:rPr lang="en-US" dirty="0"/>
              <a:t>Dependent PD</a:t>
            </a:r>
            <a:endParaRPr lang="en-GB" dirty="0"/>
          </a:p>
          <a:p>
            <a:pPr marL="457200" indent="-457200">
              <a:buFont typeface="+mj-lt"/>
              <a:buAutoNum type="alphaUcPeriod"/>
              <a:defRPr/>
            </a:pPr>
            <a:r>
              <a:rPr lang="en-US" dirty="0"/>
              <a:t>Histrionic PD</a:t>
            </a:r>
            <a:endParaRPr lang="en-GB" dirty="0"/>
          </a:p>
          <a:p>
            <a:pPr marL="0" indent="0">
              <a:buFont typeface="Arial" charset="0"/>
              <a:buNone/>
              <a:defRPr/>
            </a:pPr>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a:extLst>
              <a:ext uri="{FF2B5EF4-FFF2-40B4-BE49-F238E27FC236}">
                <a16:creationId xmlns:a16="http://schemas.microsoft.com/office/drawing/2014/main" id="{CB299F94-B8B7-4011-964D-967A79A90025}"/>
              </a:ext>
            </a:extLst>
          </p:cNvPr>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Psychotherapy: EUPD</a:t>
            </a:r>
          </a:p>
        </p:txBody>
      </p:sp>
      <p:sp>
        <p:nvSpPr>
          <p:cNvPr id="92163" name="Subtitle 2">
            <a:extLst>
              <a:ext uri="{FF2B5EF4-FFF2-40B4-BE49-F238E27FC236}">
                <a16:creationId xmlns:a16="http://schemas.microsoft.com/office/drawing/2014/main" id="{389E973F-9797-4B28-B54A-3574822E6452}"/>
              </a:ext>
            </a:extLst>
          </p:cNvPr>
          <p:cNvSpPr>
            <a:spLocks noGrp="1"/>
          </p:cNvSpPr>
          <p:nvPr>
            <p:ph type="subTitle" idx="1"/>
          </p:nvPr>
        </p:nvSpPr>
        <p:spPr bwMode="auto">
          <a:xfrm>
            <a:off x="457200" y="1757363"/>
            <a:ext cx="6400800" cy="58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MCQs</a:t>
            </a:r>
          </a:p>
        </p:txBody>
      </p:sp>
      <p:sp>
        <p:nvSpPr>
          <p:cNvPr id="4" name="Text Placeholder 3">
            <a:extLst>
              <a:ext uri="{FF2B5EF4-FFF2-40B4-BE49-F238E27FC236}">
                <a16:creationId xmlns:a16="http://schemas.microsoft.com/office/drawing/2014/main" id="{0F438862-3D60-4E86-A7F7-6E3D28B094CD}"/>
              </a:ext>
            </a:extLst>
          </p:cNvPr>
          <p:cNvSpPr>
            <a:spLocks noGrp="1"/>
          </p:cNvSpPr>
          <p:nvPr>
            <p:ph type="body" sz="quarter" idx="13"/>
          </p:nvPr>
        </p:nvSpPr>
        <p:spPr>
          <a:xfrm>
            <a:off x="457200" y="2486025"/>
            <a:ext cx="7839075" cy="3532188"/>
          </a:xfrm>
        </p:spPr>
        <p:txBody>
          <a:bodyPr/>
          <a:lstStyle/>
          <a:p>
            <a:pPr marL="457200" indent="-457200">
              <a:buFont typeface="Arial" charset="0"/>
              <a:buNone/>
              <a:defRPr/>
            </a:pPr>
            <a:r>
              <a:rPr lang="en-US" dirty="0"/>
              <a:t>2. EUPD is group in ‘Cluster B’ of DSM-IV along with: </a:t>
            </a:r>
          </a:p>
          <a:p>
            <a:pPr marL="0" indent="0">
              <a:buFont typeface="Arial" charset="0"/>
              <a:buNone/>
              <a:defRPr/>
            </a:pPr>
            <a:endParaRPr lang="en-US" dirty="0"/>
          </a:p>
          <a:p>
            <a:pPr marL="457200" indent="-457200">
              <a:buFont typeface="+mj-lt"/>
              <a:buAutoNum type="alphaUcPeriod"/>
              <a:defRPr/>
            </a:pPr>
            <a:r>
              <a:rPr lang="en-US" b="1" dirty="0"/>
              <a:t>Antisocial PD</a:t>
            </a:r>
            <a:endParaRPr lang="en-GB" b="1" dirty="0"/>
          </a:p>
          <a:p>
            <a:pPr marL="457200" indent="-457200">
              <a:buFont typeface="+mj-lt"/>
              <a:buAutoNum type="alphaUcPeriod"/>
              <a:defRPr/>
            </a:pPr>
            <a:r>
              <a:rPr lang="en-US" dirty="0" err="1"/>
              <a:t>Schizotypal</a:t>
            </a:r>
            <a:r>
              <a:rPr lang="en-US" dirty="0"/>
              <a:t> PD</a:t>
            </a:r>
            <a:endParaRPr lang="en-GB" dirty="0"/>
          </a:p>
          <a:p>
            <a:pPr marL="457200" indent="-457200">
              <a:buFont typeface="+mj-lt"/>
              <a:buAutoNum type="alphaUcPeriod"/>
              <a:defRPr/>
            </a:pPr>
            <a:r>
              <a:rPr lang="en-US" b="1" dirty="0"/>
              <a:t>Narcissistic PD</a:t>
            </a:r>
            <a:endParaRPr lang="en-GB" b="1" dirty="0"/>
          </a:p>
          <a:p>
            <a:pPr marL="457200" indent="-457200">
              <a:buFont typeface="+mj-lt"/>
              <a:buAutoNum type="alphaUcPeriod"/>
              <a:defRPr/>
            </a:pPr>
            <a:r>
              <a:rPr lang="en-US" dirty="0"/>
              <a:t>Dependent PD</a:t>
            </a:r>
            <a:endParaRPr lang="en-GB" dirty="0"/>
          </a:p>
          <a:p>
            <a:pPr marL="457200" indent="-457200">
              <a:buFont typeface="+mj-lt"/>
              <a:buAutoNum type="alphaUcPeriod"/>
              <a:defRPr/>
            </a:pPr>
            <a:r>
              <a:rPr lang="en-US" b="1" dirty="0"/>
              <a:t>Histrionic PD</a:t>
            </a:r>
            <a:endParaRPr lang="en-GB" b="1" dirty="0"/>
          </a:p>
          <a:p>
            <a:pPr marL="0" indent="0">
              <a:buFont typeface="Arial" charset="0"/>
              <a:buNone/>
              <a:defRPr/>
            </a:pPr>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a:extLst>
              <a:ext uri="{FF2B5EF4-FFF2-40B4-BE49-F238E27FC236}">
                <a16:creationId xmlns:a16="http://schemas.microsoft.com/office/drawing/2014/main" id="{14719D2D-DDB6-4CA3-897F-EE7D8DA60DF5}"/>
              </a:ext>
            </a:extLst>
          </p:cNvPr>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Psychotherapy: EUPD</a:t>
            </a:r>
          </a:p>
        </p:txBody>
      </p:sp>
      <p:sp>
        <p:nvSpPr>
          <p:cNvPr id="93187" name="Subtitle 2">
            <a:extLst>
              <a:ext uri="{FF2B5EF4-FFF2-40B4-BE49-F238E27FC236}">
                <a16:creationId xmlns:a16="http://schemas.microsoft.com/office/drawing/2014/main" id="{794F10E4-5033-46A6-9166-723B466C0230}"/>
              </a:ext>
            </a:extLst>
          </p:cNvPr>
          <p:cNvSpPr>
            <a:spLocks noGrp="1"/>
          </p:cNvSpPr>
          <p:nvPr>
            <p:ph type="subTitle" idx="1"/>
          </p:nvPr>
        </p:nvSpPr>
        <p:spPr bwMode="auto">
          <a:xfrm>
            <a:off x="457200" y="1757363"/>
            <a:ext cx="6400800" cy="58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MCQs</a:t>
            </a:r>
          </a:p>
        </p:txBody>
      </p:sp>
      <p:sp>
        <p:nvSpPr>
          <p:cNvPr id="4" name="Text Placeholder 3">
            <a:extLst>
              <a:ext uri="{FF2B5EF4-FFF2-40B4-BE49-F238E27FC236}">
                <a16:creationId xmlns:a16="http://schemas.microsoft.com/office/drawing/2014/main" id="{A7157694-0F46-418D-B67D-4B37B0202A92}"/>
              </a:ext>
            </a:extLst>
          </p:cNvPr>
          <p:cNvSpPr>
            <a:spLocks noGrp="1"/>
          </p:cNvSpPr>
          <p:nvPr>
            <p:ph type="body" sz="quarter" idx="13"/>
          </p:nvPr>
        </p:nvSpPr>
        <p:spPr>
          <a:xfrm>
            <a:off x="457200" y="2486025"/>
            <a:ext cx="7839075" cy="3519488"/>
          </a:xfrm>
        </p:spPr>
        <p:txBody>
          <a:bodyPr/>
          <a:lstStyle/>
          <a:p>
            <a:pPr marL="457200" indent="-457200">
              <a:buFont typeface="Arial" charset="0"/>
              <a:buNone/>
              <a:defRPr/>
            </a:pPr>
            <a:r>
              <a:rPr lang="en-US" dirty="0"/>
              <a:t> 3. The following have been recommended by NICE in the treatment of EUPD:</a:t>
            </a:r>
          </a:p>
          <a:p>
            <a:pPr marL="0" indent="0">
              <a:buFont typeface="Arial" charset="0"/>
              <a:buNone/>
              <a:defRPr/>
            </a:pPr>
            <a:endParaRPr lang="en-US" dirty="0"/>
          </a:p>
          <a:p>
            <a:pPr marL="457200" indent="-457200">
              <a:buFont typeface="+mj-lt"/>
              <a:buAutoNum type="alphaUcPeriod"/>
              <a:defRPr/>
            </a:pPr>
            <a:r>
              <a:rPr lang="en-US" dirty="0"/>
              <a:t>Brief Dynamic Psychotherapy</a:t>
            </a:r>
            <a:endParaRPr lang="en-GB" dirty="0"/>
          </a:p>
          <a:p>
            <a:pPr marL="457200" indent="-457200">
              <a:buFont typeface="+mj-lt"/>
              <a:buAutoNum type="alphaUcPeriod"/>
              <a:defRPr/>
            </a:pPr>
            <a:r>
              <a:rPr lang="en-US" dirty="0"/>
              <a:t>Mentalization Based Treatment</a:t>
            </a:r>
            <a:endParaRPr lang="en-GB" dirty="0"/>
          </a:p>
          <a:p>
            <a:pPr marL="457200" indent="-457200">
              <a:buFont typeface="+mj-lt"/>
              <a:buAutoNum type="alphaUcPeriod"/>
              <a:defRPr/>
            </a:pPr>
            <a:r>
              <a:rPr lang="en-US" dirty="0"/>
              <a:t>Mindfulness Based Therapy</a:t>
            </a:r>
            <a:endParaRPr lang="en-GB" dirty="0"/>
          </a:p>
          <a:p>
            <a:pPr marL="457200" indent="-457200">
              <a:buFont typeface="+mj-lt"/>
              <a:buAutoNum type="alphaUcPeriod"/>
              <a:defRPr/>
            </a:pPr>
            <a:r>
              <a:rPr lang="en-US" dirty="0" err="1"/>
              <a:t>Olanzepine</a:t>
            </a:r>
            <a:endParaRPr lang="en-GB" dirty="0"/>
          </a:p>
          <a:p>
            <a:pPr marL="457200" indent="-457200">
              <a:buFont typeface="+mj-lt"/>
              <a:buAutoNum type="alphaUcPeriod"/>
              <a:defRPr/>
            </a:pPr>
            <a:r>
              <a:rPr lang="en-US" dirty="0"/>
              <a:t>Dialectical Behaviour Therapy</a:t>
            </a:r>
            <a:endParaRPr lang="en-GB" dirty="0"/>
          </a:p>
          <a:p>
            <a:pPr marL="0" indent="0">
              <a:buFont typeface="Arial" charset="0"/>
              <a:buNone/>
              <a:defRPr/>
            </a:pPr>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a:extLst>
              <a:ext uri="{FF2B5EF4-FFF2-40B4-BE49-F238E27FC236}">
                <a16:creationId xmlns:a16="http://schemas.microsoft.com/office/drawing/2014/main" id="{F81DF888-F340-49E9-AC73-602A71979803}"/>
              </a:ext>
            </a:extLst>
          </p:cNvPr>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Psychotherapy: EUPD</a:t>
            </a:r>
          </a:p>
        </p:txBody>
      </p:sp>
      <p:sp>
        <p:nvSpPr>
          <p:cNvPr id="94211" name="Subtitle 2">
            <a:extLst>
              <a:ext uri="{FF2B5EF4-FFF2-40B4-BE49-F238E27FC236}">
                <a16:creationId xmlns:a16="http://schemas.microsoft.com/office/drawing/2014/main" id="{8906E8D6-C02E-4AC3-BA0F-07D7049165B0}"/>
              </a:ext>
            </a:extLst>
          </p:cNvPr>
          <p:cNvSpPr>
            <a:spLocks noGrp="1"/>
          </p:cNvSpPr>
          <p:nvPr>
            <p:ph type="subTitle" idx="1"/>
          </p:nvPr>
        </p:nvSpPr>
        <p:spPr bwMode="auto">
          <a:xfrm>
            <a:off x="457200" y="1757363"/>
            <a:ext cx="6400800" cy="58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MCQs</a:t>
            </a:r>
          </a:p>
        </p:txBody>
      </p:sp>
      <p:sp>
        <p:nvSpPr>
          <p:cNvPr id="4" name="Text Placeholder 3">
            <a:extLst>
              <a:ext uri="{FF2B5EF4-FFF2-40B4-BE49-F238E27FC236}">
                <a16:creationId xmlns:a16="http://schemas.microsoft.com/office/drawing/2014/main" id="{FDAB26D2-AC6C-43D2-964D-0E94C2B29289}"/>
              </a:ext>
            </a:extLst>
          </p:cNvPr>
          <p:cNvSpPr>
            <a:spLocks noGrp="1"/>
          </p:cNvSpPr>
          <p:nvPr>
            <p:ph type="body" sz="quarter" idx="13"/>
          </p:nvPr>
        </p:nvSpPr>
        <p:spPr>
          <a:xfrm>
            <a:off x="457200" y="2486025"/>
            <a:ext cx="7839075" cy="3519488"/>
          </a:xfrm>
        </p:spPr>
        <p:txBody>
          <a:bodyPr/>
          <a:lstStyle/>
          <a:p>
            <a:pPr marL="457200" indent="-457200">
              <a:buFont typeface="Arial" charset="0"/>
              <a:buNone/>
              <a:defRPr/>
            </a:pPr>
            <a:r>
              <a:rPr lang="en-US" dirty="0"/>
              <a:t> 3. The following have been recommended by NICE in the treatment of EUPD:</a:t>
            </a:r>
          </a:p>
          <a:p>
            <a:pPr marL="0" indent="0">
              <a:buFont typeface="Arial" charset="0"/>
              <a:buNone/>
              <a:defRPr/>
            </a:pPr>
            <a:endParaRPr lang="en-US" dirty="0"/>
          </a:p>
          <a:p>
            <a:pPr marL="457200" indent="-457200">
              <a:buFont typeface="+mj-lt"/>
              <a:buAutoNum type="alphaUcPeriod"/>
              <a:defRPr/>
            </a:pPr>
            <a:r>
              <a:rPr lang="en-US" dirty="0"/>
              <a:t>Brief Dynamic Psychotherapy</a:t>
            </a:r>
            <a:endParaRPr lang="en-GB" dirty="0"/>
          </a:p>
          <a:p>
            <a:pPr marL="457200" indent="-457200">
              <a:buFont typeface="+mj-lt"/>
              <a:buAutoNum type="alphaUcPeriod"/>
              <a:defRPr/>
            </a:pPr>
            <a:r>
              <a:rPr lang="en-US" b="1" dirty="0"/>
              <a:t>Mentalization Based Treatment</a:t>
            </a:r>
            <a:endParaRPr lang="en-GB" b="1" dirty="0"/>
          </a:p>
          <a:p>
            <a:pPr marL="457200" indent="-457200">
              <a:buFont typeface="+mj-lt"/>
              <a:buAutoNum type="alphaUcPeriod"/>
              <a:defRPr/>
            </a:pPr>
            <a:r>
              <a:rPr lang="en-US" dirty="0"/>
              <a:t>Mindfulness Based Therapy</a:t>
            </a:r>
            <a:endParaRPr lang="en-GB" dirty="0"/>
          </a:p>
          <a:p>
            <a:pPr marL="457200" indent="-457200">
              <a:buFont typeface="+mj-lt"/>
              <a:buAutoNum type="alphaUcPeriod"/>
              <a:defRPr/>
            </a:pPr>
            <a:r>
              <a:rPr lang="en-US" dirty="0" err="1"/>
              <a:t>Olanzepine</a:t>
            </a:r>
            <a:endParaRPr lang="en-GB" dirty="0"/>
          </a:p>
          <a:p>
            <a:pPr marL="457200" indent="-457200">
              <a:buFont typeface="+mj-lt"/>
              <a:buAutoNum type="alphaUcPeriod"/>
              <a:defRPr/>
            </a:pPr>
            <a:r>
              <a:rPr lang="en-US" b="1" dirty="0"/>
              <a:t>Dialectical Behaviour Therapy</a:t>
            </a:r>
            <a:endParaRPr lang="en-GB" b="1" dirty="0"/>
          </a:p>
          <a:p>
            <a:pPr marL="0" indent="0">
              <a:buFont typeface="Arial" charset="0"/>
              <a:buNone/>
              <a:defRPr/>
            </a:pPr>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a:extLst>
              <a:ext uri="{FF2B5EF4-FFF2-40B4-BE49-F238E27FC236}">
                <a16:creationId xmlns:a16="http://schemas.microsoft.com/office/drawing/2014/main" id="{F6409956-E904-4411-AD0B-68730A773376}"/>
              </a:ext>
            </a:extLst>
          </p:cNvPr>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Psychotherapy: EUPD</a:t>
            </a:r>
          </a:p>
        </p:txBody>
      </p:sp>
      <p:sp>
        <p:nvSpPr>
          <p:cNvPr id="95235" name="Text Placeholder 3">
            <a:extLst>
              <a:ext uri="{FF2B5EF4-FFF2-40B4-BE49-F238E27FC236}">
                <a16:creationId xmlns:a16="http://schemas.microsoft.com/office/drawing/2014/main" id="{F7534774-E1A1-4343-A2DC-EDBAE7D1FC23}"/>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lang="en-US" altLang="en-US" sz="2800"/>
              <a:t>Any Questions?</a:t>
            </a:r>
          </a:p>
          <a:p>
            <a:pPr marL="0" indent="0" algn="ctr">
              <a:buFont typeface="Arial" panose="020B0604020202020204" pitchFamily="34" charset="0"/>
              <a:buNone/>
            </a:pPr>
            <a:endParaRPr lang="en-US" altLang="en-US"/>
          </a:p>
          <a:p>
            <a:pPr marL="0" indent="0" algn="ctr">
              <a:buFont typeface="Arial" panose="020B0604020202020204" pitchFamily="34" charset="0"/>
              <a:buNone/>
            </a:pPr>
            <a:r>
              <a:rPr lang="en-US" altLang="en-US"/>
              <a:t>Thank you.</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357F489A-3FE9-4DAF-822F-8EF4C0985603}"/>
              </a:ext>
            </a:extLst>
          </p:cNvPr>
          <p:cNvSpPr>
            <a:spLocks noGrp="1"/>
          </p:cNvSpPr>
          <p:nvPr>
            <p:ph type="title"/>
          </p:nvPr>
        </p:nvSpPr>
        <p:spPr bwMode="auto">
          <a:xfrm>
            <a:off x="457200" y="928688"/>
            <a:ext cx="7467600" cy="844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a:solidFill>
                  <a:srgbClr val="A00054"/>
                </a:solidFill>
              </a:rPr>
              <a:t>PERSONALITY DISORDER</a:t>
            </a:r>
          </a:p>
        </p:txBody>
      </p:sp>
      <p:sp>
        <p:nvSpPr>
          <p:cNvPr id="16387" name="Content Placeholder 2">
            <a:extLst>
              <a:ext uri="{FF2B5EF4-FFF2-40B4-BE49-F238E27FC236}">
                <a16:creationId xmlns:a16="http://schemas.microsoft.com/office/drawing/2014/main" id="{51698A4B-3357-4225-87AE-76A22BCB1AF2}"/>
              </a:ext>
            </a:extLst>
          </p:cNvPr>
          <p:cNvSpPr>
            <a:spLocks noGrp="1"/>
          </p:cNvSpPr>
          <p:nvPr>
            <p:ph sz="quarter" idx="1"/>
          </p:nvPr>
        </p:nvSpPr>
        <p:spPr bwMode="auto">
          <a:xfrm>
            <a:off x="457200" y="1773238"/>
            <a:ext cx="7467600" cy="4540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t>Intrapersonal</a:t>
            </a:r>
          </a:p>
          <a:p>
            <a:pPr lvl="1"/>
            <a:r>
              <a:rPr lang="en-US" altLang="en-US" sz="2400"/>
              <a:t>What goes on inside – e.g. affect regulation</a:t>
            </a:r>
          </a:p>
          <a:p>
            <a:endParaRPr lang="en-US" altLang="en-US" sz="2400"/>
          </a:p>
          <a:p>
            <a:r>
              <a:rPr lang="en-US" altLang="en-US" sz="2400"/>
              <a:t>Interpersonal</a:t>
            </a:r>
          </a:p>
          <a:p>
            <a:pPr lvl="1"/>
            <a:r>
              <a:rPr lang="en-US" altLang="en-US" sz="2400"/>
              <a:t>Between people – e.g. conflict, dependence</a:t>
            </a:r>
          </a:p>
          <a:p>
            <a:endParaRPr lang="en-US" altLang="en-US" sz="2400"/>
          </a:p>
          <a:p>
            <a:r>
              <a:rPr lang="en-US" altLang="en-US" sz="2400"/>
              <a:t>Social</a:t>
            </a:r>
          </a:p>
          <a:p>
            <a:pPr lvl="1"/>
            <a:r>
              <a:rPr lang="en-US" altLang="en-US" sz="2400"/>
              <a:t>Within society – i.e how you fit in and adapt</a:t>
            </a:r>
          </a:p>
          <a:p>
            <a:endParaRPr lang="en-US" altLang="en-US" sz="2400"/>
          </a:p>
          <a:p>
            <a:r>
              <a:rPr lang="en-US" altLang="en-US" sz="2400"/>
              <a:t>You can’t have PD on a desert island!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76368569-F08B-489E-89EC-F483D92E40D4}"/>
              </a:ext>
            </a:extLst>
          </p:cNvPr>
          <p:cNvSpPr>
            <a:spLocks noGrp="1"/>
          </p:cNvSpPr>
          <p:nvPr>
            <p:ph type="title"/>
          </p:nvPr>
        </p:nvSpPr>
        <p:spPr bwMode="auto">
          <a:xfrm>
            <a:off x="457200" y="1050925"/>
            <a:ext cx="7467600" cy="939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a:solidFill>
                  <a:srgbClr val="A00054"/>
                </a:solidFill>
              </a:rPr>
              <a:t>STANDARDIZED ASSESSMENT OF PERSONALITY – ABBREVIATED SCALE</a:t>
            </a:r>
          </a:p>
        </p:txBody>
      </p:sp>
      <p:sp>
        <p:nvSpPr>
          <p:cNvPr id="18435" name="Content Placeholder 2">
            <a:extLst>
              <a:ext uri="{FF2B5EF4-FFF2-40B4-BE49-F238E27FC236}">
                <a16:creationId xmlns:a16="http://schemas.microsoft.com/office/drawing/2014/main" id="{70AA6DFA-5FE3-460A-B359-4D9C54E19B25}"/>
              </a:ext>
            </a:extLst>
          </p:cNvPr>
          <p:cNvSpPr>
            <a:spLocks noGrp="1"/>
          </p:cNvSpPr>
          <p:nvPr>
            <p:ph sz="quarter" idx="1"/>
          </p:nvPr>
        </p:nvSpPr>
        <p:spPr bwMode="auto">
          <a:xfrm>
            <a:off x="457200" y="2524125"/>
            <a:ext cx="7467600" cy="3562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a:p>
          <a:p>
            <a:endParaRPr lang="en-US" altLang="en-US"/>
          </a:p>
          <a:p>
            <a:endParaRPr lang="en-US" altLang="en-US"/>
          </a:p>
          <a:p>
            <a:endParaRPr lang="en-US" altLang="en-US"/>
          </a:p>
          <a:p>
            <a:pPr>
              <a:buFont typeface="Arial" panose="020B0604020202020204" pitchFamily="34" charset="0"/>
              <a:buNone/>
            </a:pPr>
            <a:endParaRPr lang="en-US" altLang="en-US" sz="2000"/>
          </a:p>
          <a:p>
            <a:r>
              <a:rPr lang="en-US" altLang="en-US" sz="2000"/>
              <a:t>&gt;3 = 90% chance of detecting a SCID-II PD Diagnosis</a:t>
            </a:r>
          </a:p>
          <a:p>
            <a:r>
              <a:rPr lang="en-US" altLang="en-US" sz="2000"/>
              <a:t>Moran et al (2003) </a:t>
            </a:r>
            <a:r>
              <a:rPr lang="en-US" altLang="en-US" sz="2000" i="1"/>
              <a:t>BJPsych </a:t>
            </a:r>
            <a:r>
              <a:rPr lang="en-US" altLang="en-US" sz="2000"/>
              <a:t>183: 228-232</a:t>
            </a:r>
          </a:p>
        </p:txBody>
      </p:sp>
      <p:pic>
        <p:nvPicPr>
          <p:cNvPr id="18436" name="Picture 7">
            <a:extLst>
              <a:ext uri="{FF2B5EF4-FFF2-40B4-BE49-F238E27FC236}">
                <a16:creationId xmlns:a16="http://schemas.microsoft.com/office/drawing/2014/main" id="{2E8248AE-E05A-4DD4-84C4-B1C64B84836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7700" y="2319338"/>
            <a:ext cx="7518400"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CDC25313-6C81-46A5-836A-48D0B6F6AFDF}"/>
              </a:ext>
            </a:extLst>
          </p:cNvPr>
          <p:cNvSpPr>
            <a:spLocks noGrp="1"/>
          </p:cNvSpPr>
          <p:nvPr>
            <p:ph type="title"/>
          </p:nvPr>
        </p:nvSpPr>
        <p:spPr bwMode="auto">
          <a:xfrm>
            <a:off x="457200" y="984250"/>
            <a:ext cx="7467600" cy="790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a:solidFill>
                  <a:srgbClr val="A00054"/>
                </a:solidFill>
              </a:rPr>
              <a:t>PD DIAGNOSIS: DSM-5</a:t>
            </a:r>
          </a:p>
        </p:txBody>
      </p:sp>
      <p:sp>
        <p:nvSpPr>
          <p:cNvPr id="19459" name="Content Placeholder 2">
            <a:extLst>
              <a:ext uri="{FF2B5EF4-FFF2-40B4-BE49-F238E27FC236}">
                <a16:creationId xmlns:a16="http://schemas.microsoft.com/office/drawing/2014/main" id="{7F9DB287-96FB-4057-9E69-C7F074788F88}"/>
              </a:ext>
            </a:extLst>
          </p:cNvPr>
          <p:cNvSpPr>
            <a:spLocks noGrp="1"/>
          </p:cNvSpPr>
          <p:nvPr>
            <p:ph sz="quarter" idx="1"/>
          </p:nvPr>
        </p:nvSpPr>
        <p:spPr bwMode="auto">
          <a:xfrm>
            <a:off x="457200" y="1774825"/>
            <a:ext cx="7467600" cy="4025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t>A: Personality Dysfunction</a:t>
            </a:r>
          </a:p>
          <a:p>
            <a:pPr lvl="1"/>
            <a:r>
              <a:rPr lang="en-US" altLang="en-US" sz="2400"/>
              <a:t>Self function (Identity &amp;/or self-direction) AND</a:t>
            </a:r>
          </a:p>
          <a:p>
            <a:pPr lvl="1"/>
            <a:r>
              <a:rPr lang="en-US" altLang="en-US" sz="2400"/>
              <a:t>Interpersonal (empathy &amp;/or intimacy)</a:t>
            </a:r>
          </a:p>
          <a:p>
            <a:r>
              <a:rPr lang="en-US" altLang="en-US" sz="2400"/>
              <a:t>B: Pathological Personality Traits</a:t>
            </a:r>
          </a:p>
          <a:p>
            <a:r>
              <a:rPr lang="en-US" altLang="en-US" sz="2400"/>
              <a:t>C: A&amp;B stable across time and situations</a:t>
            </a:r>
          </a:p>
          <a:p>
            <a:r>
              <a:rPr lang="en-US" altLang="en-US" sz="2400"/>
              <a:t>D: Not normative for development or culture</a:t>
            </a:r>
          </a:p>
          <a:p>
            <a:r>
              <a:rPr lang="en-US" altLang="en-US" sz="2400"/>
              <a:t>E: Not due to substances or physical illness</a:t>
            </a:r>
          </a:p>
        </p:txBody>
      </p:sp>
    </p:spTree>
  </p:cSld>
  <p:clrMapOvr>
    <a:masterClrMapping/>
  </p:clrMapOvr>
</p:sld>
</file>

<file path=ppt/theme/theme1.xml><?xml version="1.0" encoding="utf-8"?>
<a:theme xmlns:a="http://schemas.openxmlformats.org/drawingml/2006/main" name="Psychiatry Recruitment P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Psychiatry Recruitment PP</Template>
  <TotalTime>602</TotalTime>
  <Words>3516</Words>
  <Application>Microsoft Office PowerPoint</Application>
  <PresentationFormat>On-screen Show (4:3)</PresentationFormat>
  <Paragraphs>558</Paragraphs>
  <Slides>66</Slides>
  <Notes>21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66</vt:i4>
      </vt:variant>
    </vt:vector>
  </HeadingPairs>
  <TitlesOfParts>
    <vt:vector size="71" baseType="lpstr">
      <vt:lpstr>Arial</vt:lpstr>
      <vt:lpstr>Calibri</vt:lpstr>
      <vt:lpstr>Wingdings</vt:lpstr>
      <vt:lpstr>Psychiatry Recruitment PP</vt:lpstr>
      <vt:lpstr>Microsoft Word 97 - 2004 Document</vt:lpstr>
      <vt:lpstr>PowerPoint Presentation</vt:lpstr>
      <vt:lpstr>Borderline Personality Disorder: A Psychological Perspective</vt:lpstr>
      <vt:lpstr>BPD: A Psychological Perspective</vt:lpstr>
      <vt:lpstr>BPD: A Psychological Perspective</vt:lpstr>
      <vt:lpstr>OVERVIEW</vt:lpstr>
      <vt:lpstr>PERSONALITY</vt:lpstr>
      <vt:lpstr>PERSONALITY DISORDER</vt:lpstr>
      <vt:lpstr>STANDARDIZED ASSESSMENT OF PERSONALITY – ABBREVIATED SCALE</vt:lpstr>
      <vt:lpstr>PD DIAGNOSIS: DSM-5</vt:lpstr>
      <vt:lpstr>DSM CLUSTERS</vt:lpstr>
      <vt:lpstr>SEVERITY</vt:lpstr>
      <vt:lpstr>BPD DIAGNOSIS: DSM-5</vt:lpstr>
      <vt:lpstr>BORDERLINE PD: DSM-IV</vt:lpstr>
      <vt:lpstr>BPD: EPIDEMIOLOGY</vt:lpstr>
      <vt:lpstr>SOCIAL FUNCTIONING Q.</vt:lpstr>
      <vt:lpstr>BPD: PROGNOSIS</vt:lpstr>
      <vt:lpstr>BPD: AETIOLOGY</vt:lpstr>
      <vt:lpstr>NEUROBIOLOGICAL THEORIES</vt:lpstr>
      <vt:lpstr>PSYCHOLOGICAL THEORIES</vt:lpstr>
      <vt:lpstr>COGNITIVE BEHAVIOURAL THEORY</vt:lpstr>
      <vt:lpstr>PSYCHODYNAMIC CONCEPTS</vt:lpstr>
      <vt:lpstr>PSYCHODYNAMIC ‘SCHOOLS OF THOUGHT’</vt:lpstr>
      <vt:lpstr>ATTACHMENT THEORY</vt:lpstr>
      <vt:lpstr>THE ATTACHMENT SYSTEM</vt:lpstr>
      <vt:lpstr>PRIMING</vt:lpstr>
      <vt:lpstr>EFFECT OF ATTACHMENT TRAUMA</vt:lpstr>
      <vt:lpstr>EFFECT OF ATTACHMENT TRAUMA (2)</vt:lpstr>
      <vt:lpstr>DSM CLUSTERS</vt:lpstr>
      <vt:lpstr>HYPERACTIVE ATTACHMENT </vt:lpstr>
      <vt:lpstr>PD: AETIOLOGY</vt:lpstr>
      <vt:lpstr>NICE GUIDANCE: CG78</vt:lpstr>
      <vt:lpstr>PHARMACOTHERAPY</vt:lpstr>
      <vt:lpstr>PSYCHOLOGICAL THERAPIES</vt:lpstr>
      <vt:lpstr>PSYCHOLOGICAL THERAPIES</vt:lpstr>
      <vt:lpstr>PSYCHOLOGICAL THERAPIES</vt:lpstr>
      <vt:lpstr>MENTALIZATION BASED TREATMENT</vt:lpstr>
      <vt:lpstr>WHAT IS MENTALIZING?</vt:lpstr>
      <vt:lpstr>WHAT IS MENTALIZING?</vt:lpstr>
      <vt:lpstr>CHARACTERISTICS OF MENTALIZING</vt:lpstr>
      <vt:lpstr>WHAT IS MENTALIZING?</vt:lpstr>
      <vt:lpstr>WHERE DOES MENTALIZING OCCUR?</vt:lpstr>
      <vt:lpstr>HOW DOES IT DEVELOP?</vt:lpstr>
      <vt:lpstr>DEVELOPMENT OF AFFECT REGULATION</vt:lpstr>
      <vt:lpstr>WHAT STOPS PEOPLE MENTALIZING?</vt:lpstr>
      <vt:lpstr>AROUSAL</vt:lpstr>
      <vt:lpstr>BPD:DISORGANIZED ATTACHMENT</vt:lpstr>
      <vt:lpstr>NON-MENTALIZING IN BPD</vt:lpstr>
      <vt:lpstr>PSYCHIC EQUIVALENCE</vt:lpstr>
      <vt:lpstr>PRETEND MODE</vt:lpstr>
      <vt:lpstr>TELEOLOGICAL MODE</vt:lpstr>
      <vt:lpstr>NON-MENTALIZING IN BPD</vt:lpstr>
      <vt:lpstr>NON-MENTALIZING IN BPD</vt:lpstr>
      <vt:lpstr>VICIOUS CIRCLE OF NON-MENTALIZING</vt:lpstr>
      <vt:lpstr>THERAPY IN MBT</vt:lpstr>
      <vt:lpstr>IATROGENIC HARM</vt:lpstr>
      <vt:lpstr>TAU</vt:lpstr>
      <vt:lpstr>TEN TRAPS FOR PD WORKERS</vt:lpstr>
      <vt:lpstr>ANY QUESTIONS?</vt:lpstr>
      <vt:lpstr>TAKE HOME MESSAGE</vt:lpstr>
      <vt:lpstr>Psychotherapy: EUPD</vt:lpstr>
      <vt:lpstr>Psychotherapy: EUPD</vt:lpstr>
      <vt:lpstr>Psychotherapy: EUPD</vt:lpstr>
      <vt:lpstr>Psychotherapy: EUPD</vt:lpstr>
      <vt:lpstr>Psychotherapy: EUPD</vt:lpstr>
      <vt:lpstr>Psychotherapy: EUPD</vt:lpstr>
      <vt:lpstr>Psychotherapy: EUPD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Holly Kent</dc:creator>
  <cp:lastModifiedBy>Claire McNally</cp:lastModifiedBy>
  <cp:revision>51</cp:revision>
  <dcterms:created xsi:type="dcterms:W3CDTF">2016-02-23T11:02:26Z</dcterms:created>
  <dcterms:modified xsi:type="dcterms:W3CDTF">2020-08-21T13:34:28Z</dcterms:modified>
</cp:coreProperties>
</file>