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3"/>
  </p:notesMasterIdLst>
  <p:sldIdLst>
    <p:sldId id="264" r:id="rId2"/>
    <p:sldId id="265" r:id="rId3"/>
    <p:sldId id="266" r:id="rId4"/>
    <p:sldId id="267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347" r:id="rId17"/>
    <p:sldId id="289" r:id="rId18"/>
    <p:sldId id="290" r:id="rId19"/>
    <p:sldId id="291" r:id="rId20"/>
    <p:sldId id="293" r:id="rId21"/>
    <p:sldId id="346" r:id="rId22"/>
    <p:sldId id="294" r:id="rId23"/>
    <p:sldId id="295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45" r:id="rId37"/>
    <p:sldId id="309" r:id="rId38"/>
    <p:sldId id="310" r:id="rId39"/>
    <p:sldId id="322" r:id="rId40"/>
    <p:sldId id="333" r:id="rId41"/>
    <p:sldId id="268" r:id="rId42"/>
    <p:sldId id="334" r:id="rId43"/>
    <p:sldId id="335" r:id="rId44"/>
    <p:sldId id="348" r:id="rId45"/>
    <p:sldId id="337" r:id="rId46"/>
    <p:sldId id="338" r:id="rId47"/>
    <p:sldId id="339" r:id="rId48"/>
    <p:sldId id="340" r:id="rId49"/>
    <p:sldId id="341" r:id="rId50"/>
    <p:sldId id="342" r:id="rId51"/>
    <p:sldId id="27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9A10C86-D942-4A4E-9AE6-A1154B01F6C8}">
          <p14:sldIdLst>
            <p14:sldId id="264"/>
            <p14:sldId id="265"/>
            <p14:sldId id="266"/>
          </p14:sldIdLst>
        </p14:section>
        <p14:section name="Expert Led Presentation" id="{4314E84C-E356-184E-91B0-C832AD90BD7F}">
          <p14:sldIdLst>
            <p14:sldId id="267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  <p14:sldId id="288"/>
            <p14:sldId id="347"/>
            <p14:sldId id="289"/>
            <p14:sldId id="290"/>
            <p14:sldId id="291"/>
            <p14:sldId id="293"/>
            <p14:sldId id="346"/>
            <p14:sldId id="294"/>
            <p14:sldId id="295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45"/>
            <p14:sldId id="309"/>
            <p14:sldId id="310"/>
            <p14:sldId id="322"/>
            <p14:sldId id="333"/>
          </p14:sldIdLst>
        </p14:section>
        <p14:section name="MCQs" id="{938AC7ED-7DF6-394C-8BE6-05E3D9C75FD7}">
          <p14:sldIdLst>
            <p14:sldId id="268"/>
            <p14:sldId id="334"/>
            <p14:sldId id="335"/>
            <p14:sldId id="348"/>
            <p14:sldId id="337"/>
            <p14:sldId id="338"/>
            <p14:sldId id="339"/>
            <p14:sldId id="340"/>
            <p14:sldId id="341"/>
            <p14:sldId id="342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853"/>
    <a:srgbClr val="843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48"/>
  </p:normalViewPr>
  <p:slideViewPr>
    <p:cSldViewPr snapToGrid="0" snapToObjects="1">
      <p:cViewPr varScale="1">
        <p:scale>
          <a:sx n="91" d="100"/>
          <a:sy n="91" d="100"/>
        </p:scale>
        <p:origin x="7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D064-2D8F-A043-BF3B-143CA3F6DBB6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320D8-28FA-E640-998A-8508E29BA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6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1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384175" y="1393607"/>
            <a:ext cx="8142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A00054"/>
                </a:solidFill>
              </a:rPr>
              <a:t>Old Age Module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5714" y="3120571"/>
            <a:ext cx="761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A00054"/>
                </a:solidFill>
                <a:ea typeface="Arial" charset="0"/>
                <a:cs typeface="Arial" charset="0"/>
              </a:rPr>
              <a:t>Delirium</a:t>
            </a:r>
          </a:p>
        </p:txBody>
      </p:sp>
      <p:pic>
        <p:nvPicPr>
          <p:cNvPr id="6" name="Picture 13" descr="bottom_brandi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74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Delirium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7839075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0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704974"/>
            <a:ext cx="7839075" cy="4499055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2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757362"/>
            <a:ext cx="7839076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MCQs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1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Old Age Module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 algn="ctr">
              <a:defRPr sz="2400" baseline="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1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7068E-2842-4356-B455-79DDDE4C38E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E90842-0EA5-4D55-8D30-10268C7888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3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7068E-2842-4356-B455-79DDDE4C38E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E90842-0EA5-4D55-8D30-10268C7888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8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185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704974"/>
            <a:ext cx="7839076" cy="4429607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27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2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80" r:id="rId3"/>
    <p:sldLayoutId id="2147483678" r:id="rId4"/>
    <p:sldLayoutId id="2147483679" r:id="rId5"/>
    <p:sldLayoutId id="2147483682" r:id="rId6"/>
    <p:sldLayoutId id="2147483683" r:id="rId7"/>
    <p:sldLayoutId id="2147483684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PfZgBmcQB8&amp;feature=youtu.be" TargetMode="External"/><Relationship Id="rId3" Type="http://schemas.openxmlformats.org/officeDocument/2006/relationships/hyperlink" Target="http://www.europeandeliriumassociation.com/" TargetMode="External"/><Relationship Id="rId7" Type="http://schemas.openxmlformats.org/officeDocument/2006/relationships/hyperlink" Target="https://www.the4a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rshibleyrahman.wordpress.com/" TargetMode="External"/><Relationship Id="rId5" Type="http://schemas.openxmlformats.org/officeDocument/2006/relationships/hyperlink" Target="https://deliriumnetwork.org/resources/" TargetMode="External"/><Relationship Id="rId10" Type="http://schemas.openxmlformats.org/officeDocument/2006/relationships/hyperlink" Target="mailto:Anthony.Peter@lancashirecare.nhs.uk" TargetMode="External"/><Relationship Id="rId4" Type="http://schemas.openxmlformats.org/officeDocument/2006/relationships/hyperlink" Target="http://www.scottishdeliriumassociation.com/" TargetMode="External"/><Relationship Id="rId9" Type="http://schemas.openxmlformats.org/officeDocument/2006/relationships/hyperlink" Target="https://deprescribing.org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94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Disorders of thought</a:t>
            </a:r>
          </a:p>
          <a:p>
            <a:r>
              <a:rPr lang="en-US" altLang="en-US" dirty="0"/>
              <a:t>Abnormalities in form and content of thinking are prominent</a:t>
            </a:r>
          </a:p>
          <a:p>
            <a:r>
              <a:rPr lang="en-US" altLang="en-US" dirty="0"/>
              <a:t>Impaired organization and utilization of information</a:t>
            </a:r>
          </a:p>
          <a:p>
            <a:r>
              <a:rPr lang="en-US" altLang="en-US" dirty="0"/>
              <a:t>Thinking may become bizarre or illogical</a:t>
            </a:r>
          </a:p>
          <a:p>
            <a:r>
              <a:rPr lang="en-US" altLang="en-US" dirty="0"/>
              <a:t>Content may be impoverished or psychotic</a:t>
            </a:r>
          </a:p>
          <a:p>
            <a:r>
              <a:rPr lang="en-US" altLang="en-US" dirty="0"/>
              <a:t>Delusions of persecution are common</a:t>
            </a:r>
          </a:p>
          <a:p>
            <a:r>
              <a:rPr lang="en-US" altLang="en-US" dirty="0"/>
              <a:t>Delusions tend to be fragmented</a:t>
            </a:r>
          </a:p>
          <a:p>
            <a:r>
              <a:rPr lang="en-US" altLang="en-US" dirty="0"/>
              <a:t>Judgment and insight may often poor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5205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Disorders of language</a:t>
            </a:r>
          </a:p>
          <a:p>
            <a:pPr lvl="1"/>
            <a:r>
              <a:rPr lang="en-US" altLang="en-US" sz="2400" dirty="0"/>
              <a:t>Slow and slurred speech</a:t>
            </a:r>
          </a:p>
          <a:p>
            <a:pPr lvl="1"/>
            <a:r>
              <a:rPr lang="en-US" altLang="en-US" sz="2400" dirty="0"/>
              <a:t>Word-finding difficulties</a:t>
            </a:r>
          </a:p>
          <a:p>
            <a:pPr lvl="1"/>
            <a:r>
              <a:rPr lang="en-US" altLang="en-US" sz="2400" dirty="0"/>
              <a:t>Difficulty with writing</a:t>
            </a:r>
          </a:p>
          <a:p>
            <a:pPr marL="0" indent="0">
              <a:buNone/>
            </a:pPr>
            <a:endParaRPr lang="en-US" altLang="en-US" sz="2700" b="1" dirty="0"/>
          </a:p>
          <a:p>
            <a:pPr marL="0" indent="0">
              <a:buNone/>
            </a:pPr>
            <a:r>
              <a:rPr lang="en-US" altLang="en-US" b="1" dirty="0"/>
              <a:t>Disorders of memory and orientation</a:t>
            </a:r>
          </a:p>
          <a:p>
            <a:pPr lvl="1"/>
            <a:r>
              <a:rPr lang="en-US" altLang="en-US" sz="2400" dirty="0"/>
              <a:t>Poor registration</a:t>
            </a:r>
          </a:p>
          <a:p>
            <a:pPr lvl="1"/>
            <a:r>
              <a:rPr lang="en-US" altLang="en-US" sz="2400" dirty="0"/>
              <a:t>Impaired recent and remote memory</a:t>
            </a:r>
          </a:p>
          <a:p>
            <a:pPr lvl="1"/>
            <a:r>
              <a:rPr lang="en-US" altLang="en-US" sz="2400" dirty="0"/>
              <a:t>Confabulation can occur</a:t>
            </a:r>
          </a:p>
          <a:p>
            <a:pPr lvl="1"/>
            <a:r>
              <a:rPr lang="en-US" altLang="en-US" sz="2400" dirty="0"/>
              <a:t>Disorientation to time, place, and occasionally person</a:t>
            </a:r>
          </a:p>
        </p:txBody>
      </p:sp>
    </p:spTree>
    <p:extLst>
      <p:ext uri="{BB962C8B-B14F-4D97-AF65-F5344CB8AC3E}">
        <p14:creationId xmlns:p14="http://schemas.microsoft.com/office/powerpoint/2010/main" val="53425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A01853"/>
                </a:solidFill>
              </a:rPr>
              <a:t>Three</a:t>
            </a:r>
            <a:r>
              <a:rPr lang="en-GB" b="1" dirty="0">
                <a:solidFill>
                  <a:srgbClr val="A01853"/>
                </a:solidFill>
              </a:rPr>
              <a:t> Types of Delirium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b="1" u="sng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b="1" u="sng" dirty="0"/>
              <a:t>Hyperactive Delirium</a:t>
            </a:r>
          </a:p>
          <a:p>
            <a:pPr lvl="1"/>
            <a:r>
              <a:rPr lang="en-US" altLang="en-US" dirty="0"/>
              <a:t>The patient is hyperactive, combative and uncooperative. </a:t>
            </a:r>
          </a:p>
          <a:p>
            <a:pPr lvl="1"/>
            <a:r>
              <a:rPr lang="en-US" altLang="en-US" dirty="0"/>
              <a:t>May appear to be responding to internal stimuli</a:t>
            </a:r>
          </a:p>
          <a:p>
            <a:pPr lvl="1"/>
            <a:r>
              <a:rPr lang="en-US" altLang="en-US" dirty="0"/>
              <a:t>More likely to come to our attention because they are difficult to care for.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4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Types of Delirium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en-US" b="1" u="sng" dirty="0"/>
              <a:t>Hypoactive Delirium</a:t>
            </a:r>
          </a:p>
          <a:p>
            <a:pPr lvl="1"/>
            <a:r>
              <a:rPr lang="en-US" altLang="en-US" dirty="0"/>
              <a:t>Patient appears to  be napping on/off throughout the day</a:t>
            </a:r>
          </a:p>
          <a:p>
            <a:pPr lvl="1"/>
            <a:r>
              <a:rPr lang="en-US" altLang="en-US" dirty="0"/>
              <a:t>Unable to sustain attention when awakened, quickly falling back asleep</a:t>
            </a:r>
          </a:p>
          <a:p>
            <a:pPr lvl="1"/>
            <a:r>
              <a:rPr lang="en-US" altLang="en-US" dirty="0"/>
              <a:t>Misses meals, medications, appointments</a:t>
            </a:r>
          </a:p>
          <a:p>
            <a:pPr lvl="1"/>
            <a:r>
              <a:rPr lang="en-US" altLang="en-US" dirty="0"/>
              <a:t>Does not ask for care or attention</a:t>
            </a:r>
          </a:p>
          <a:p>
            <a:pPr lvl="1"/>
            <a:r>
              <a:rPr lang="en-US" altLang="en-US" dirty="0"/>
              <a:t>Easy to miss ‘</a:t>
            </a:r>
            <a:r>
              <a:rPr lang="en-US" altLang="en-US" dirty="0" err="1"/>
              <a:t>Mrs</a:t>
            </a:r>
            <a:r>
              <a:rPr lang="en-US" altLang="en-US" dirty="0"/>
              <a:t> Smith is no problem at all doctor!’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79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Types of Delirium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en-US" b="1" u="sng" dirty="0"/>
              <a:t>Mixed</a:t>
            </a:r>
          </a:p>
          <a:p>
            <a:pPr lvl="1"/>
            <a:r>
              <a:rPr lang="en-US" altLang="en-US" dirty="0"/>
              <a:t>a combination of both types just described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The most common types are hypoactive and mixed accounting for approximately 80% of delirium cases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A01853"/>
                </a:solidFill>
              </a:rPr>
              <a:t>Screening</a:t>
            </a:r>
            <a:endParaRPr lang="en-GB" sz="3200" b="1" dirty="0">
              <a:solidFill>
                <a:srgbClr val="A018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GB" sz="2800" b="1" dirty="0"/>
              <a:t>Confusion Assessment Method (CAM – 4 features)</a:t>
            </a:r>
            <a:endParaRPr lang="en-GB" sz="2800" dirty="0"/>
          </a:p>
          <a:p>
            <a:pPr marL="571500" indent="-457200">
              <a:buAutoNum type="arabicPeriod"/>
            </a:pPr>
            <a:endParaRPr lang="en-GB" sz="2800" dirty="0"/>
          </a:p>
          <a:p>
            <a:pPr marL="447675" indent="-333375">
              <a:buAutoNum type="arabicPeriod"/>
            </a:pPr>
            <a:r>
              <a:rPr lang="en-GB" sz="2800" dirty="0"/>
              <a:t>Acute </a:t>
            </a:r>
            <a:r>
              <a:rPr lang="en-GB" sz="2800" b="1" dirty="0"/>
              <a:t>change in mental state </a:t>
            </a:r>
            <a:r>
              <a:rPr lang="en-GB" sz="2800" dirty="0"/>
              <a:t>with a </a:t>
            </a:r>
            <a:r>
              <a:rPr lang="en-GB" sz="2800" b="1" dirty="0"/>
              <a:t>fluctuating</a:t>
            </a:r>
            <a:r>
              <a:rPr lang="en-GB" sz="2800" dirty="0"/>
              <a:t> cause and </a:t>
            </a:r>
          </a:p>
          <a:p>
            <a:pPr marL="447675" indent="-333375">
              <a:buAutoNum type="arabicPeriod"/>
            </a:pPr>
            <a:r>
              <a:rPr lang="en-GB" sz="2800" b="1" dirty="0"/>
              <a:t>Inattention</a:t>
            </a:r>
          </a:p>
          <a:p>
            <a:pPr marL="114300" indent="0">
              <a:buNone/>
            </a:pPr>
            <a:r>
              <a:rPr lang="en-GB" sz="2800" b="1" dirty="0"/>
              <a:t>	</a:t>
            </a:r>
            <a:r>
              <a:rPr lang="en-GB" sz="2800" dirty="0"/>
              <a:t>plus</a:t>
            </a:r>
          </a:p>
          <a:p>
            <a:pPr marL="114300" indent="0">
              <a:buNone/>
            </a:pPr>
            <a:r>
              <a:rPr lang="en-GB" sz="2800" dirty="0"/>
              <a:t>3. </a:t>
            </a:r>
            <a:r>
              <a:rPr lang="en-GB" sz="2800" b="1" dirty="0"/>
              <a:t>Disorganised thinking </a:t>
            </a:r>
            <a:r>
              <a:rPr lang="en-GB" sz="2800" dirty="0"/>
              <a:t>or</a:t>
            </a:r>
            <a:endParaRPr lang="en-GB" sz="2800" b="1" dirty="0"/>
          </a:p>
          <a:p>
            <a:pPr marL="114300" indent="0">
              <a:buNone/>
            </a:pPr>
            <a:r>
              <a:rPr lang="en-GB" sz="2800" dirty="0"/>
              <a:t>4. </a:t>
            </a:r>
            <a:r>
              <a:rPr lang="en-GB" sz="2800" b="1" dirty="0"/>
              <a:t>Altered</a:t>
            </a:r>
            <a:r>
              <a:rPr lang="en-GB" sz="2800" dirty="0"/>
              <a:t> </a:t>
            </a:r>
            <a:r>
              <a:rPr lang="en-GB" sz="2800" b="1" dirty="0"/>
              <a:t>level of consciousness</a:t>
            </a:r>
            <a:r>
              <a:rPr lang="en-GB" sz="2800" dirty="0"/>
              <a:t>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b="1" dirty="0"/>
              <a:t>Sensitivity 94-100%</a:t>
            </a:r>
          </a:p>
          <a:p>
            <a:pPr marL="114300" indent="0">
              <a:buNone/>
            </a:pPr>
            <a:r>
              <a:rPr lang="en-GB" b="1" dirty="0"/>
              <a:t>Specificity 90-95%</a:t>
            </a:r>
          </a:p>
        </p:txBody>
      </p:sp>
    </p:spTree>
    <p:extLst>
      <p:ext uri="{BB962C8B-B14F-4D97-AF65-F5344CB8AC3E}">
        <p14:creationId xmlns:p14="http://schemas.microsoft.com/office/powerpoint/2010/main" val="9362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Diagnosis and severity rating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b="1" dirty="0"/>
              <a:t>Delirium Rating Scale Revised 98 </a:t>
            </a:r>
            <a:r>
              <a:rPr lang="en-GB" sz="2000" dirty="0"/>
              <a:t>(DRS-R98) </a:t>
            </a:r>
            <a:r>
              <a:rPr lang="en-GB" sz="1100" dirty="0" err="1"/>
              <a:t>Trzepacz</a:t>
            </a:r>
            <a:r>
              <a:rPr lang="en-GB" sz="1100" dirty="0"/>
              <a:t>, P.T., Baker, R.W. and Greenhouse, J. (1988). </a:t>
            </a:r>
          </a:p>
          <a:p>
            <a:r>
              <a:rPr lang="en-GB" sz="2000" dirty="0"/>
              <a:t>Diagnosis (initial assessment) and severity (repeated measurements) scale that can be used in research or clinical evaluations of symptom severity</a:t>
            </a:r>
          </a:p>
          <a:p>
            <a:r>
              <a:rPr lang="en-GB" sz="2000" dirty="0"/>
              <a:t>Severity items are rated on a scale of 0-3 and diagnostic items are rated on a scale of 0-2 or 0-3. The maximum possible score for severity items is 39, while the maximum total score is 46. Higher scores indicate more severe delirium; score of 0 indicates no delirium. </a:t>
            </a:r>
            <a:r>
              <a:rPr lang="en-GB" sz="1800" dirty="0"/>
              <a:t>	</a:t>
            </a:r>
          </a:p>
          <a:p>
            <a:endParaRPr lang="en-GB" sz="1800" dirty="0"/>
          </a:p>
          <a:p>
            <a:r>
              <a:rPr lang="en-GB" sz="1800" dirty="0"/>
              <a:t>Other scales are available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58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Epidemiology of Delirium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Approximately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40% of hospitalized elderly pts &gt;65 years of age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50% of pts post-hip fracture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30% of pts in surgical intensive care units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20% of pts on general medical wards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15% of pts on general surgical wards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870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Why does it matter?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altLang="en-US" sz="2400" dirty="0"/>
              <a:t>After adjusting for age, gender, race, pre-existing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2400" dirty="0"/>
              <a:t>comorbidity &amp; cognitive impairment, diagnosis and 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2400" dirty="0"/>
              <a:t>severity of illness:</a:t>
            </a:r>
          </a:p>
          <a:p>
            <a:pPr>
              <a:lnSpc>
                <a:spcPct val="90000"/>
              </a:lnSpc>
              <a:buNone/>
            </a:pPr>
            <a:endParaRPr lang="en-GB" altLang="en-US" sz="2400" dirty="0"/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3 fold higher rate of death by 6 months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1.6 fold increase in ICU costs.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Longer hospital stays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Nearly 10x rate cognitive impairment on discharge.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1 in 3 survivors with delirium develop cognitive impairment.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Institutionalisation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876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2422"/>
            <a:ext cx="7844958" cy="49637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317" y="406001"/>
            <a:ext cx="51467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Fong, T.G., </a:t>
            </a:r>
            <a:r>
              <a:rPr lang="en-GB" sz="105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Tulebaev</a:t>
            </a:r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S.R. and Inouye, S.K., 2009. Delirium in elderly adults: diagnosis, prevention and treatment. </a:t>
            </a:r>
            <a:r>
              <a:rPr lang="en-GB" sz="105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Reviews Neurology</a:t>
            </a:r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5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p.210.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2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A01853"/>
                </a:solidFill>
              </a:rPr>
              <a:t>Delirium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7772400" cy="581025"/>
          </a:xfrm>
        </p:spPr>
        <p:txBody>
          <a:bodyPr/>
          <a:lstStyle/>
          <a:p>
            <a:r>
              <a:rPr lang="en-US" dirty="0"/>
              <a:t>Aims and Objectives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119872" cy="24574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overall aim of the session is for the trainee to gain an overview of delirium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By the end of the sessions the trainee should: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Understand the epidemiology, the risk factors associated and the basic physiological and psychological changes associated with delirium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Have an understanding of the clinical features of delirium, and have a framework for the basic assessment process, principles of management, and prognosis.</a:t>
            </a:r>
          </a:p>
          <a:p>
            <a:pPr lvl="1"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311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A01853"/>
                </a:solidFill>
              </a:rPr>
              <a:t>A Model of Delirium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en-US" dirty="0"/>
              <a:t>A multifactorial syndrome that arises from an interrelationship between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b="1" dirty="0">
                <a:solidFill>
                  <a:schemeClr val="folHlink"/>
                </a:solidFill>
              </a:rPr>
              <a:t>Predisposing factors</a:t>
            </a:r>
            <a:r>
              <a:rPr lang="en-US" altLang="en-US" dirty="0">
                <a:sym typeface="Wingdings" pitchFamily="2" charset="2"/>
              </a:rPr>
              <a:t> a patient’s underlying vulnerability</a:t>
            </a:r>
          </a:p>
          <a:p>
            <a:pPr marL="0" indent="0" algn="ctr">
              <a:buNone/>
            </a:pPr>
            <a:r>
              <a:rPr lang="en-US" altLang="en-US" dirty="0">
                <a:sym typeface="Wingdings" pitchFamily="2" charset="2"/>
              </a:rPr>
              <a:t>and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chemeClr val="folHlink"/>
                </a:solidFill>
                <a:sym typeface="Wingdings" pitchFamily="2" charset="2"/>
              </a:rPr>
              <a:t>Precipitating factors</a:t>
            </a:r>
            <a:r>
              <a:rPr lang="en-US" altLang="en-US" dirty="0">
                <a:sym typeface="Wingdings" pitchFamily="2" charset="2"/>
              </a:rPr>
              <a:t> noxious insults</a:t>
            </a:r>
          </a:p>
          <a:p>
            <a:pPr marL="0" indent="0" algn="ctr">
              <a:buNone/>
            </a:pPr>
            <a:endParaRPr lang="en-US" altLang="en-US" b="1" dirty="0">
              <a:sym typeface="Wingdings" pitchFamily="2" charset="2"/>
            </a:endParaRPr>
          </a:p>
          <a:p>
            <a:pPr marL="0" indent="0" algn="ctr">
              <a:buNone/>
            </a:pPr>
            <a:endParaRPr lang="en-US" altLang="en-US" b="1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altLang="en-US" b="1" dirty="0">
                <a:sym typeface="Wingdings" pitchFamily="2" charset="2"/>
              </a:rPr>
              <a:t>Often no one single cause  - multifactorial 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26677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04974"/>
            <a:ext cx="8438606" cy="489176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4" y="992775"/>
            <a:ext cx="6831874" cy="5127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0068" y="5037950"/>
            <a:ext cx="18157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Fong, T.G., </a:t>
            </a:r>
            <a:r>
              <a:rPr lang="en-GB" sz="105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Tulebaev</a:t>
            </a:r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S.R. and Inouye, S.K., 2009. Delirium in elderly adults: diagnosis, prevention and treatment. </a:t>
            </a:r>
            <a:r>
              <a:rPr lang="en-GB" sz="105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Reviews Neurology</a:t>
            </a:r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5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p.210.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84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Predisposing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Baseline cognitive impairment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</a:rPr>
              <a:t>2.5 fold increased risk of delirium in dementia patients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</a:rPr>
              <a:t>25-31% of delirious patients have underlying dementia</a:t>
            </a:r>
          </a:p>
          <a:p>
            <a:r>
              <a:rPr lang="en-US" altLang="en-US" dirty="0"/>
              <a:t>Medical comorbidities:</a:t>
            </a:r>
          </a:p>
          <a:p>
            <a:pPr lvl="2"/>
            <a:r>
              <a:rPr lang="en-US" altLang="en-US" dirty="0"/>
              <a:t>Any medical illness</a:t>
            </a:r>
          </a:p>
          <a:p>
            <a:r>
              <a:rPr lang="en-US" altLang="en-US" dirty="0"/>
              <a:t>Visual impairment</a:t>
            </a:r>
          </a:p>
          <a:p>
            <a:r>
              <a:rPr lang="en-US" altLang="en-US" dirty="0"/>
              <a:t>Hearing impairment</a:t>
            </a:r>
          </a:p>
          <a:p>
            <a:r>
              <a:rPr lang="en-US" altLang="en-US" dirty="0"/>
              <a:t>Functional impairment</a:t>
            </a:r>
          </a:p>
          <a:p>
            <a:r>
              <a:rPr lang="en-US" altLang="en-US" dirty="0"/>
              <a:t>Depression</a:t>
            </a:r>
          </a:p>
          <a:p>
            <a:r>
              <a:rPr lang="en-US" altLang="en-US" dirty="0"/>
              <a:t>Advanced age</a:t>
            </a:r>
          </a:p>
          <a:p>
            <a:r>
              <a:rPr lang="en-US" altLang="en-US" dirty="0"/>
              <a:t>History of alcohol abuse</a:t>
            </a:r>
          </a:p>
          <a:p>
            <a:r>
              <a:rPr lang="en-US" altLang="en-US" dirty="0"/>
              <a:t>Male gender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572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A01853"/>
                </a:solidFill>
              </a:rPr>
              <a:t>Precipitating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sz="2800" dirty="0">
                <a:latin typeface="+mj-lt"/>
              </a:rPr>
              <a:t>Medications</a:t>
            </a:r>
          </a:p>
          <a:p>
            <a:pPr>
              <a:defRPr/>
            </a:pPr>
            <a:r>
              <a:rPr lang="en-US" altLang="en-US" sz="2800" b="1" dirty="0">
                <a:latin typeface="+mj-lt"/>
              </a:rPr>
              <a:t>Bedrest</a:t>
            </a:r>
          </a:p>
          <a:p>
            <a:pPr>
              <a:defRPr/>
            </a:pPr>
            <a:r>
              <a:rPr lang="en-US" altLang="en-US" sz="2800" b="1" dirty="0">
                <a:latin typeface="+mj-lt"/>
              </a:rPr>
              <a:t>Indwelling catheters</a:t>
            </a:r>
          </a:p>
          <a:p>
            <a:pPr>
              <a:defRPr/>
            </a:pPr>
            <a:r>
              <a:rPr lang="en-US" altLang="en-US" sz="2800" b="1" dirty="0">
                <a:latin typeface="+mj-lt"/>
              </a:rPr>
              <a:t>Physical restraints </a:t>
            </a:r>
            <a:r>
              <a:rPr lang="en-US" altLang="en-US" sz="2800" dirty="0">
                <a:latin typeface="+mj-lt"/>
              </a:rPr>
              <a:t>(also a proxy for severity) </a:t>
            </a:r>
          </a:p>
          <a:p>
            <a:pPr>
              <a:defRPr/>
            </a:pPr>
            <a:r>
              <a:rPr lang="en-US" altLang="en-US" sz="2800" dirty="0">
                <a:latin typeface="+mj-lt"/>
              </a:rPr>
              <a:t>Iatrogenic events</a:t>
            </a:r>
          </a:p>
          <a:p>
            <a:pPr>
              <a:defRPr/>
            </a:pPr>
            <a:r>
              <a:rPr lang="en-US" altLang="en-US" sz="2800" b="1" dirty="0">
                <a:latin typeface="+mj-lt"/>
              </a:rPr>
              <a:t>Uncontrolled pain</a:t>
            </a:r>
          </a:p>
          <a:p>
            <a:pPr>
              <a:defRPr/>
            </a:pPr>
            <a:r>
              <a:rPr lang="en-US" altLang="en-US" sz="2800" dirty="0">
                <a:latin typeface="+mj-lt"/>
              </a:rPr>
              <a:t>Fluid/electrolyte abnormalities</a:t>
            </a:r>
          </a:p>
          <a:p>
            <a:pPr>
              <a:defRPr/>
            </a:pPr>
            <a:r>
              <a:rPr lang="en-US" altLang="en-US" sz="2800" dirty="0">
                <a:latin typeface="+mj-lt"/>
              </a:rPr>
              <a:t>Infections</a:t>
            </a:r>
          </a:p>
          <a:p>
            <a:pPr>
              <a:defRPr/>
            </a:pPr>
            <a:r>
              <a:rPr lang="en-US" altLang="en-US" sz="2800" dirty="0">
                <a:latin typeface="+mj-lt"/>
              </a:rPr>
              <a:t>Surgery</a:t>
            </a:r>
          </a:p>
          <a:p>
            <a:pPr>
              <a:defRPr/>
            </a:pPr>
            <a:r>
              <a:rPr lang="en-US" altLang="en-US" sz="2800" dirty="0">
                <a:latin typeface="+mj-lt"/>
              </a:rPr>
              <a:t>Medical illnesses</a:t>
            </a:r>
          </a:p>
          <a:p>
            <a:pPr>
              <a:defRPr/>
            </a:pPr>
            <a:r>
              <a:rPr lang="en-US" altLang="en-US" sz="2800" b="1" dirty="0">
                <a:latin typeface="+mj-lt"/>
              </a:rPr>
              <a:t>Urinary retention and faecal impaction</a:t>
            </a:r>
          </a:p>
          <a:p>
            <a:pPr>
              <a:defRPr/>
            </a:pPr>
            <a:r>
              <a:rPr lang="en-US" altLang="en-US" sz="2800" dirty="0">
                <a:latin typeface="+mj-lt"/>
              </a:rPr>
              <a:t>Alcohol and drug withdrawal</a:t>
            </a:r>
          </a:p>
          <a:p>
            <a:pPr>
              <a:defRPr/>
            </a:pPr>
            <a:r>
              <a:rPr lang="en-US" altLang="en-US" sz="2800" dirty="0">
                <a:latin typeface="+mj-lt"/>
              </a:rPr>
              <a:t>Environmental influences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4479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8138161" cy="67944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A01853"/>
                </a:solidFill>
              </a:rPr>
              <a:t>Medication Related Precipitating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lvl="1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en-GB" sz="2300" b="1" dirty="0"/>
              <a:t>Anticholinergics</a:t>
            </a:r>
          </a:p>
          <a:p>
            <a:pPr marL="419100" indent="-41910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GB" sz="2300" dirty="0"/>
              <a:t>Opiates</a:t>
            </a:r>
          </a:p>
          <a:p>
            <a:pPr marL="419100" indent="-41910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GB" sz="2300" dirty="0"/>
              <a:t>Benzodiazepines</a:t>
            </a:r>
          </a:p>
          <a:p>
            <a:pPr marL="419100" indent="-41910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GB" sz="2300" dirty="0"/>
              <a:t>Corticosteriods</a:t>
            </a:r>
          </a:p>
          <a:p>
            <a:pPr marL="419100" indent="-41910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GB" sz="2300" dirty="0"/>
              <a:t>Alcohol withdrawal </a:t>
            </a:r>
          </a:p>
          <a:p>
            <a:pPr marL="419100" indent="-41910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GB" sz="2300" dirty="0"/>
              <a:t>Sedative-hypnotic drug withdrawal </a:t>
            </a:r>
          </a:p>
          <a:p>
            <a:pPr marL="419100" indent="-41910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GB" sz="2300" dirty="0"/>
              <a:t>Any newly prescribed medication</a:t>
            </a:r>
          </a:p>
          <a:p>
            <a:pPr marL="419100" indent="-41910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GB" sz="2300" dirty="0"/>
              <a:t>Over the counter (OTC) “home remedies,” especially those with anticholinergic effects (NSAIDS, nasal sprays, cold and flu meds)</a:t>
            </a:r>
          </a:p>
          <a:p>
            <a:pPr marL="419100" indent="-41910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GB" sz="2300" dirty="0"/>
              <a:t>Addition of 3 newly prescribed medications</a:t>
            </a:r>
          </a:p>
        </p:txBody>
      </p:sp>
    </p:spTree>
    <p:extLst>
      <p:ext uri="{BB962C8B-B14F-4D97-AF65-F5344CB8AC3E}">
        <p14:creationId xmlns:p14="http://schemas.microsoft.com/office/powerpoint/2010/main" val="2872466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History is crucial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434975" lvl="2" indent="-342900">
              <a:buClr>
                <a:schemeClr val="tx1"/>
              </a:buClr>
              <a:defRPr/>
            </a:pPr>
            <a:r>
              <a:rPr lang="en-US" sz="2400" dirty="0"/>
              <a:t>When did the change in mental status begin?</a:t>
            </a:r>
          </a:p>
          <a:p>
            <a:pPr marL="434975" lvl="2" indent="-342900">
              <a:buClr>
                <a:schemeClr val="tx1"/>
              </a:buClr>
              <a:defRPr/>
            </a:pPr>
            <a:r>
              <a:rPr lang="en-US" sz="2400" dirty="0"/>
              <a:t>Does the condition change over a 24-hour period?</a:t>
            </a:r>
          </a:p>
          <a:p>
            <a:pPr marL="434975" lvl="2" indent="-342900">
              <a:buClr>
                <a:schemeClr val="tx1"/>
              </a:buClr>
              <a:defRPr/>
            </a:pPr>
            <a:r>
              <a:rPr lang="en-US" sz="2400" dirty="0"/>
              <a:t>Is there a change in the person’s sleep patterns?</a:t>
            </a:r>
          </a:p>
          <a:p>
            <a:pPr marL="434975" lvl="2" indent="-342900">
              <a:buClr>
                <a:schemeClr val="tx1"/>
              </a:buClr>
              <a:defRPr/>
            </a:pPr>
            <a:r>
              <a:rPr lang="en-US" sz="2400" dirty="0"/>
              <a:t>What specific thought problems have been noticed?</a:t>
            </a:r>
          </a:p>
          <a:p>
            <a:pPr marL="434975" lvl="2" indent="-342900">
              <a:buClr>
                <a:schemeClr val="tx1"/>
              </a:buClr>
              <a:defRPr/>
            </a:pPr>
            <a:r>
              <a:rPr lang="en-US" sz="2400" dirty="0"/>
              <a:t>Is there a history of mental illness or similar thought disturbance?</a:t>
            </a:r>
          </a:p>
          <a:p>
            <a:pPr marL="434975" lvl="2" indent="-342900">
              <a:buClr>
                <a:schemeClr val="tx1"/>
              </a:buClr>
              <a:defRPr/>
            </a:pPr>
            <a:r>
              <a:rPr lang="en-US" sz="2400" dirty="0"/>
              <a:t>Has there been a sudden decline in physical function or a new onset of falls?</a:t>
            </a:r>
          </a:p>
          <a:p>
            <a:pPr marL="434975" lvl="2" indent="-342900">
              <a:buClr>
                <a:schemeClr val="tx1"/>
              </a:buClr>
              <a:defRPr/>
            </a:pPr>
            <a:r>
              <a:rPr lang="en-US" dirty="0"/>
              <a:t>Any recent changes to medications?</a:t>
            </a:r>
          </a:p>
          <a:p>
            <a:pPr marL="434975" lvl="2" indent="-342900">
              <a:buClr>
                <a:schemeClr val="tx1"/>
              </a:buClr>
              <a:defRPr/>
            </a:pPr>
            <a:r>
              <a:rPr lang="en-US" sz="2400" b="1" dirty="0"/>
              <a:t>Collateral </a:t>
            </a:r>
            <a:r>
              <a:rPr lang="en-US" sz="2400" b="1" dirty="0" err="1"/>
              <a:t>hx</a:t>
            </a:r>
            <a:r>
              <a:rPr lang="en-US" sz="2400" b="1" dirty="0"/>
              <a:t> if vital ‘what is normal’ for this patient</a:t>
            </a:r>
          </a:p>
          <a:p>
            <a:pPr marL="434975" lvl="2" indent="-342900">
              <a:buClr>
                <a:schemeClr val="tx1"/>
              </a:buClr>
              <a:defRPr/>
            </a:pPr>
            <a:r>
              <a:rPr lang="en-US" b="1" dirty="0"/>
              <a:t>Avoid trap of labelling prematurely as dementia</a:t>
            </a:r>
            <a:endParaRPr lang="en-US" sz="2400" b="1" dirty="0"/>
          </a:p>
          <a:p>
            <a:pPr marL="434975">
              <a:buClr>
                <a:schemeClr val="tx1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9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Delirium “Work Up”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algn="ctr">
              <a:spcAft>
                <a:spcPct val="3500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REMEMBER THAT DELIRIUM IS A MEDICAL EMERGENCY!</a:t>
            </a:r>
          </a:p>
          <a:p>
            <a:pPr marL="609600" indent="-609600" algn="ctr">
              <a:buNone/>
            </a:pPr>
            <a:r>
              <a:rPr lang="en-US" altLang="en-US" sz="2800" dirty="0"/>
              <a:t>PHYSICAL EXAMINATION IMPERRATIVE</a:t>
            </a:r>
          </a:p>
          <a:p>
            <a:pPr marL="609600" indent="-609600" algn="ctr">
              <a:buNone/>
            </a:pPr>
            <a:endParaRPr lang="en-US" altLang="en-US" sz="2800" dirty="0"/>
          </a:p>
          <a:p>
            <a:pPr marL="609600" indent="-609600">
              <a:buFont typeface="Arial" charset="0"/>
              <a:buAutoNum type="arabicPeriod"/>
            </a:pPr>
            <a:r>
              <a:rPr lang="en-US" altLang="en-US" sz="2800" dirty="0"/>
              <a:t>Vital signs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altLang="en-US" sz="2800" dirty="0" err="1"/>
              <a:t>Cardiovascualr,respiratory</a:t>
            </a:r>
            <a:r>
              <a:rPr lang="en-US" altLang="en-US" sz="2800" dirty="0"/>
              <a:t> and GI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altLang="en-US" sz="2800" dirty="0"/>
              <a:t>Neurological examination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altLang="en-US" sz="2800" dirty="0"/>
              <a:t>Hydration and nutritional status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altLang="en-US" sz="2800" dirty="0"/>
              <a:t>Evidence of sepsis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altLang="en-US" sz="2800" dirty="0"/>
              <a:t>Evidence of alcohol abuse and/or withdrawal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0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Key to Effective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61963" indent="-461963">
              <a:spcBef>
                <a:spcPts val="6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GB" altLang="en-US" dirty="0"/>
              <a:t>Examine for signs of: </a:t>
            </a:r>
          </a:p>
          <a:p>
            <a:pPr marL="461963" indent="-461963">
              <a:spcBef>
                <a:spcPts val="600"/>
              </a:spcBef>
              <a:buClr>
                <a:schemeClr val="tx1"/>
              </a:buClr>
            </a:pPr>
            <a:r>
              <a:rPr lang="en-GB" altLang="en-US" dirty="0"/>
              <a:t>Hypoxia</a:t>
            </a:r>
          </a:p>
          <a:p>
            <a:pPr marL="461963" indent="-461963">
              <a:spcBef>
                <a:spcPts val="600"/>
              </a:spcBef>
              <a:buClr>
                <a:schemeClr val="tx1"/>
              </a:buClr>
            </a:pPr>
            <a:r>
              <a:rPr lang="en-GB" altLang="en-US" dirty="0"/>
              <a:t>Volume depletion/overload</a:t>
            </a:r>
          </a:p>
          <a:p>
            <a:pPr marL="461963" indent="-461963">
              <a:spcBef>
                <a:spcPts val="600"/>
              </a:spcBef>
              <a:buClr>
                <a:schemeClr val="tx1"/>
              </a:buClr>
            </a:pPr>
            <a:r>
              <a:rPr lang="en-GB" altLang="en-US" dirty="0"/>
              <a:t>Cardiovascular injury</a:t>
            </a:r>
          </a:p>
          <a:p>
            <a:pPr marL="461963" indent="-461963">
              <a:spcBef>
                <a:spcPts val="600"/>
              </a:spcBef>
              <a:buClr>
                <a:schemeClr val="tx1"/>
              </a:buClr>
            </a:pPr>
            <a:r>
              <a:rPr lang="en-GB" altLang="en-US" dirty="0"/>
              <a:t>Metabolic encephalopathy </a:t>
            </a:r>
          </a:p>
          <a:p>
            <a:pPr marL="461963" indent="-461963">
              <a:spcBef>
                <a:spcPts val="600"/>
              </a:spcBef>
              <a:buClr>
                <a:schemeClr val="tx1"/>
              </a:buClr>
            </a:pPr>
            <a:r>
              <a:rPr lang="en-GB" altLang="en-US" dirty="0"/>
              <a:t>Alcohol withdrawal</a:t>
            </a:r>
          </a:p>
          <a:p>
            <a:pPr marL="461963" indent="-461963">
              <a:spcBef>
                <a:spcPts val="600"/>
              </a:spcBef>
              <a:buClr>
                <a:schemeClr val="tx1"/>
              </a:buClr>
            </a:pPr>
            <a:r>
              <a:rPr lang="en-GB" altLang="en-US" dirty="0"/>
              <a:t>Hypo- or hyperthermia</a:t>
            </a:r>
          </a:p>
          <a:p>
            <a:pPr marL="461963" indent="-461963">
              <a:spcBef>
                <a:spcPts val="600"/>
              </a:spcBef>
              <a:buClr>
                <a:schemeClr val="tx1"/>
              </a:buClr>
            </a:pPr>
            <a:r>
              <a:rPr lang="en-GB" altLang="en-US" dirty="0"/>
              <a:t>New onset incontinence</a:t>
            </a:r>
          </a:p>
          <a:p>
            <a:pPr marL="461963" indent="-461963">
              <a:spcBef>
                <a:spcPts val="600"/>
              </a:spcBef>
              <a:buClr>
                <a:schemeClr val="tx1"/>
              </a:buClr>
            </a:pPr>
            <a:r>
              <a:rPr lang="en-GB" altLang="en-US" dirty="0"/>
              <a:t>Urinary retention or faecal impaction</a:t>
            </a:r>
          </a:p>
          <a:p>
            <a:pPr>
              <a:buClr>
                <a:schemeClr val="tx1"/>
              </a:buClr>
            </a:pPr>
            <a:endParaRPr lang="en-US" altLang="en-US" sz="2800" b="1" dirty="0"/>
          </a:p>
          <a:p>
            <a:pPr>
              <a:buClr>
                <a:schemeClr val="tx1"/>
              </a:buClr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64545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Key to Effective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en-US" altLang="en-US" sz="2800" b="1" dirty="0"/>
              <a:t>Review medication list!</a:t>
            </a:r>
          </a:p>
          <a:p>
            <a:pPr marL="0" lvl="1" indent="0">
              <a:buClr>
                <a:schemeClr val="tx1"/>
              </a:buClr>
            </a:pPr>
            <a:endParaRPr lang="en-US" altLang="en-US" sz="2800" dirty="0"/>
          </a:p>
          <a:p>
            <a:pPr marL="0" indent="0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dirty="0"/>
              <a:t>Baseline laboratory studies:</a:t>
            </a:r>
          </a:p>
          <a:p>
            <a:pPr marL="346075" indent="-346075">
              <a:buClr>
                <a:schemeClr val="tx1"/>
              </a:buClr>
              <a:defRPr/>
            </a:pPr>
            <a:r>
              <a:rPr lang="en-US" sz="2400" dirty="0"/>
              <a:t>Urinalysis</a:t>
            </a:r>
          </a:p>
          <a:p>
            <a:pPr marL="346075" indent="-346075">
              <a:buClr>
                <a:schemeClr val="tx1"/>
              </a:buClr>
              <a:defRPr/>
            </a:pPr>
            <a:r>
              <a:rPr lang="en-US" sz="2400" dirty="0"/>
              <a:t>Blood Investigations – FBC / U&amp;Es / LFTs / TFT / ESR / CRP / Glucose / ABGs / blood Cultures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400" dirty="0"/>
          </a:p>
          <a:p>
            <a:pPr marL="346075" indent="-346075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dirty="0"/>
              <a:t>Further diagnostic testing (based on exam):</a:t>
            </a:r>
            <a:endParaRPr lang="en-US" sz="2400" dirty="0"/>
          </a:p>
          <a:p>
            <a:pPr marL="346075" indent="-346075">
              <a:buClr>
                <a:schemeClr val="tx1"/>
              </a:buClr>
              <a:defRPr/>
            </a:pPr>
            <a:r>
              <a:rPr lang="en-US" dirty="0"/>
              <a:t>Neuroimaging</a:t>
            </a:r>
            <a:endParaRPr lang="en-US" sz="2400" dirty="0"/>
          </a:p>
          <a:p>
            <a:pPr marL="346075" lvl="2" indent="-346075">
              <a:buClr>
                <a:schemeClr val="tx1"/>
              </a:buClr>
              <a:defRPr/>
            </a:pPr>
            <a:r>
              <a:rPr lang="en-US" sz="2400" dirty="0"/>
              <a:t>ECG</a:t>
            </a:r>
          </a:p>
          <a:p>
            <a:pPr marL="346075" lvl="2" indent="-346075">
              <a:buClr>
                <a:schemeClr val="tx1"/>
              </a:buClr>
              <a:defRPr/>
            </a:pPr>
            <a:r>
              <a:rPr lang="en-US" sz="2400" dirty="0"/>
              <a:t>Chest X-Ray</a:t>
            </a:r>
          </a:p>
          <a:p>
            <a:pPr marL="346075" lvl="2" indent="-346075">
              <a:buClr>
                <a:schemeClr val="tx1"/>
              </a:buClr>
              <a:defRPr/>
            </a:pPr>
            <a:r>
              <a:rPr lang="en-US" sz="2400" dirty="0"/>
              <a:t>EEG – (When difficult to differentiate delirium from acute psychotic state)</a:t>
            </a:r>
          </a:p>
          <a:p>
            <a:pPr marL="803275" lvl="3" indent="-346075">
              <a:buClr>
                <a:schemeClr val="tx1"/>
              </a:buClr>
              <a:defRPr/>
            </a:pPr>
            <a:r>
              <a:rPr lang="en-US" u="sng" dirty="0"/>
              <a:t>EEG</a:t>
            </a:r>
            <a:r>
              <a:rPr lang="en-US" dirty="0"/>
              <a:t> typically shows slowing of alpha rhythms, the emergence of theta waves, and eventually bilaterally symmetrical predominantly </a:t>
            </a:r>
            <a:r>
              <a:rPr lang="en-GB" dirty="0"/>
              <a:t>frontal delta waves</a:t>
            </a:r>
            <a:endParaRPr lang="en-US" sz="2000" dirty="0"/>
          </a:p>
          <a:p>
            <a:pPr>
              <a:buClr>
                <a:schemeClr val="tx1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19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A01853"/>
                </a:solidFill>
              </a:rPr>
              <a:t>Non-Pharmacological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dirty="0"/>
              <a:t>Presence of family members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Interpersonal contact and reorientation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Provide visual and hearing aids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Remove indwelling devices: i.e. Foley catheters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Mobilize patient early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A quiet environment with low-level lighting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Uninterrupted sleep </a:t>
            </a:r>
          </a:p>
          <a:p>
            <a:pPr>
              <a:spcBef>
                <a:spcPts val="600"/>
              </a:spcBef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6438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Delirium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achieve this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  <a:p>
            <a:r>
              <a:rPr lang="en-US" dirty="0"/>
              <a:t>Journal Club</a:t>
            </a:r>
          </a:p>
          <a:p>
            <a:r>
              <a:rPr lang="en-US" dirty="0"/>
              <a:t>555 Presentation</a:t>
            </a:r>
          </a:p>
          <a:p>
            <a:r>
              <a:rPr lang="en-US" dirty="0"/>
              <a:t>Expert-Led Session</a:t>
            </a:r>
          </a:p>
          <a:p>
            <a:r>
              <a:rPr lang="en-US" dirty="0"/>
              <a:t>MCQs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sign the register and complete the feedback</a:t>
            </a:r>
          </a:p>
        </p:txBody>
      </p:sp>
    </p:spTree>
    <p:extLst>
      <p:ext uri="{BB962C8B-B14F-4D97-AF65-F5344CB8AC3E}">
        <p14:creationId xmlns:p14="http://schemas.microsoft.com/office/powerpoint/2010/main" val="1862797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A01853"/>
                </a:solidFill>
              </a:rPr>
              <a:t>Delirium: Maximising 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04813" indent="-404813"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dirty="0"/>
              <a:t>Re-orientating strategies  </a:t>
            </a:r>
          </a:p>
          <a:p>
            <a:pPr marL="857250" lvl="1" indent="-452438"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dirty="0"/>
              <a:t>Inclusion of orienting facts in normal conversation</a:t>
            </a:r>
          </a:p>
          <a:p>
            <a:pPr marL="857250" lvl="1" indent="-452438"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dirty="0"/>
              <a:t>Discussion of current events</a:t>
            </a:r>
          </a:p>
          <a:p>
            <a:pPr marL="857250" lvl="1" indent="-452438"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dirty="0"/>
              <a:t>Discussion of specific interests</a:t>
            </a:r>
          </a:p>
          <a:p>
            <a:pPr marL="857250" lvl="1" indent="-452438"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dirty="0"/>
              <a:t>Structured reminiscence</a:t>
            </a:r>
          </a:p>
          <a:p>
            <a:pPr marL="857250" lvl="1" indent="-452438"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dirty="0"/>
              <a:t>Word games</a:t>
            </a:r>
          </a:p>
          <a:p>
            <a:pPr marL="857250" lvl="1" indent="-452438"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dirty="0"/>
              <a:t>Cognitive stimulation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26796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A01853"/>
                </a:solidFill>
              </a:rPr>
              <a:t>Management: Hyperactive Delirium</a:t>
            </a:r>
            <a:endParaRPr lang="en-GB" b="1" dirty="0">
              <a:solidFill>
                <a:srgbClr val="A018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000" b="1" dirty="0"/>
              <a:t>There is no pharmacological treatment of delirium</a:t>
            </a:r>
          </a:p>
          <a:p>
            <a:r>
              <a:rPr lang="en-US" altLang="en-US" sz="2000" dirty="0"/>
              <a:t>Use drugs </a:t>
            </a:r>
            <a:r>
              <a:rPr lang="en-US" altLang="en-US" sz="2000" u="sng" dirty="0"/>
              <a:t>only if absolutely necessary</a:t>
            </a:r>
            <a:r>
              <a:rPr lang="en-US" altLang="en-US" sz="2000" dirty="0"/>
              <a:t>: harm, interruption of medical care</a:t>
            </a:r>
          </a:p>
          <a:p>
            <a:r>
              <a:rPr lang="en-US" altLang="en-US" sz="2000" b="1" dirty="0"/>
              <a:t>First line agent:</a:t>
            </a:r>
            <a:r>
              <a:rPr lang="en-US" altLang="en-US" sz="2000" dirty="0"/>
              <a:t> </a:t>
            </a:r>
            <a:r>
              <a:rPr lang="en-US" altLang="en-US" sz="2000" b="1" dirty="0"/>
              <a:t>haloperidol</a:t>
            </a:r>
            <a:r>
              <a:rPr lang="en-US" altLang="en-US" sz="2000" dirty="0"/>
              <a:t> (IV, IM, or PO)</a:t>
            </a:r>
          </a:p>
          <a:p>
            <a:pPr lvl="1"/>
            <a:r>
              <a:rPr lang="en-US" altLang="en-US" sz="2000" dirty="0"/>
              <a:t>For mild delirium: </a:t>
            </a:r>
          </a:p>
          <a:p>
            <a:pPr lvl="2"/>
            <a:r>
              <a:rPr lang="en-US" altLang="en-US" sz="2000" dirty="0"/>
              <a:t>Oral dose: 0.25-0.5 mg</a:t>
            </a:r>
          </a:p>
          <a:p>
            <a:pPr lvl="2"/>
            <a:r>
              <a:rPr lang="en-US" altLang="en-US" sz="2000" dirty="0"/>
              <a:t>IV/IM dose: 0.125-0.25 mg </a:t>
            </a:r>
          </a:p>
          <a:p>
            <a:pPr lvl="1"/>
            <a:r>
              <a:rPr lang="en-US" altLang="en-US" sz="2000" dirty="0"/>
              <a:t>For severe delirium: </a:t>
            </a:r>
            <a:r>
              <a:rPr lang="en-US" altLang="en-US" sz="2000" b="1" dirty="0"/>
              <a:t>0.5-1 mg</a:t>
            </a:r>
            <a:r>
              <a:rPr lang="en-US" altLang="en-US" sz="2000" dirty="0"/>
              <a:t> IV/IM</a:t>
            </a:r>
          </a:p>
          <a:p>
            <a:pPr lvl="2"/>
            <a:r>
              <a:rPr lang="en-US" altLang="en-US" sz="2000" dirty="0"/>
              <a:t>Patient will likely need </a:t>
            </a:r>
            <a:r>
              <a:rPr lang="en-US" altLang="en-US" sz="2000" b="1" dirty="0"/>
              <a:t>2-5 mg total </a:t>
            </a:r>
            <a:r>
              <a:rPr lang="en-US" altLang="en-US" sz="2000" dirty="0"/>
              <a:t>as a loading dose</a:t>
            </a:r>
          </a:p>
          <a:p>
            <a:endParaRPr lang="en-US" altLang="en-US" sz="2000" dirty="0"/>
          </a:p>
          <a:p>
            <a:r>
              <a:rPr lang="en-US" altLang="en-US" sz="2000" dirty="0"/>
              <a:t>May use olanzapine and risperidone </a:t>
            </a:r>
          </a:p>
          <a:p>
            <a:pPr>
              <a:buNone/>
            </a:pPr>
            <a:r>
              <a:rPr lang="en-US" altLang="en-US" sz="1600" i="1" dirty="0"/>
              <a:t>	(Lonergan E et al. Cochrane Database Syst Rev. 2007 Apr 18; (2))</a:t>
            </a:r>
            <a:endParaRPr lang="en-US" altLang="en-US" sz="1600" dirty="0"/>
          </a:p>
          <a:p>
            <a:r>
              <a:rPr lang="en-GB" sz="2000" b="1" dirty="0"/>
              <a:t>NB </a:t>
            </a:r>
            <a:r>
              <a:rPr lang="en-GB" sz="2000" dirty="0"/>
              <a:t>– check NICE guideline (olanzapine or haloperidol)</a:t>
            </a:r>
          </a:p>
        </p:txBody>
      </p:sp>
    </p:spTree>
    <p:extLst>
      <p:ext uri="{BB962C8B-B14F-4D97-AF65-F5344CB8AC3E}">
        <p14:creationId xmlns:p14="http://schemas.microsoft.com/office/powerpoint/2010/main" val="86643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Haloperidol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en-US" sz="2700" dirty="0"/>
              <a:t>WHAT SIDE EFFECTS WOULD YOU MONITOR FOR?</a:t>
            </a:r>
          </a:p>
          <a:p>
            <a:pPr>
              <a:lnSpc>
                <a:spcPct val="120000"/>
              </a:lnSpc>
              <a:buNone/>
            </a:pPr>
            <a:endParaRPr lang="en-US" altLang="en-US" sz="2700" dirty="0"/>
          </a:p>
          <a:p>
            <a:pPr>
              <a:lnSpc>
                <a:spcPct val="120000"/>
              </a:lnSpc>
            </a:pPr>
            <a:r>
              <a:rPr lang="en-US" altLang="en-US" sz="2400" dirty="0"/>
              <a:t>QT prolongation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Risk of ventricular arrhythmias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Consider getting a baseline ECG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This medication is ‘off label’ without an ECG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Extrapyramidal side effects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Acute dystonia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Parkinsonism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Akathisia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Neuroleptic malignant syndrome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Orthostatic hypotension (falls)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Over-sedation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647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Lorazepam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2800" dirty="0"/>
              <a:t>Second line agent</a:t>
            </a:r>
          </a:p>
          <a:p>
            <a:endParaRPr lang="en-US" altLang="en-US" sz="2800" dirty="0"/>
          </a:p>
          <a:p>
            <a:r>
              <a:rPr lang="en-US" altLang="en-US" sz="2800" dirty="0"/>
              <a:t>Reserve for</a:t>
            </a:r>
            <a:r>
              <a:rPr lang="en-US" altLang="en-US" sz="2000" dirty="0"/>
              <a:t>:</a:t>
            </a:r>
          </a:p>
          <a:p>
            <a:pPr lvl="1"/>
            <a:r>
              <a:rPr lang="en-US" altLang="en-US" dirty="0"/>
              <a:t>Sedative and alcohol withdrawal</a:t>
            </a:r>
          </a:p>
          <a:p>
            <a:pPr lvl="1"/>
            <a:r>
              <a:rPr lang="en-US" altLang="en-US" dirty="0"/>
              <a:t>Parkinson’s Disease</a:t>
            </a:r>
          </a:p>
          <a:p>
            <a:pPr lvl="1"/>
            <a:r>
              <a:rPr lang="en-US" altLang="en-US" dirty="0"/>
              <a:t>Neuroleptic Malignant Syndrome</a:t>
            </a:r>
          </a:p>
        </p:txBody>
      </p:sp>
    </p:spTree>
    <p:extLst>
      <p:ext uri="{BB962C8B-B14F-4D97-AF65-F5344CB8AC3E}">
        <p14:creationId xmlns:p14="http://schemas.microsoft.com/office/powerpoint/2010/main" val="1711520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altLang="en-US" sz="3600" b="1" dirty="0"/>
              <a:t>AVOID RESTRAINT AT ALL COSTS</a:t>
            </a:r>
          </a:p>
          <a:p>
            <a:pPr marL="114300" indent="0" algn="ctr">
              <a:buNone/>
            </a:pPr>
            <a:br>
              <a:rPr lang="en-US" altLang="en-US" sz="3600" b="1" dirty="0"/>
            </a:br>
            <a:r>
              <a:rPr lang="en-US" altLang="en-US" sz="3200" b="1" dirty="0"/>
              <a:t>Measure of LAST resort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3409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05911"/>
            <a:ext cx="7839075" cy="67944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A01853"/>
                </a:solidFill>
              </a:rPr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9" y="1535158"/>
            <a:ext cx="8567881" cy="3533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4662" y="5686806"/>
            <a:ext cx="6374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Fong, T.G., 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Tulebaev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S.R. and Inouye, S.K., 2009. Delirium in elderly adults: diagnosis, prevention and treatment. </a:t>
            </a:r>
            <a:r>
              <a:rPr lang="en-GB" sz="12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Reviews Neurology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p.210.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43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en-US" sz="3200" b="1" dirty="0"/>
              <a:t>Poor prognosis </a:t>
            </a:r>
            <a:r>
              <a:rPr lang="en-US" altLang="en-US" sz="3200" dirty="0"/>
              <a:t>in the elderly</a:t>
            </a:r>
          </a:p>
          <a:p>
            <a:pPr marL="11430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altLang="en-US" sz="32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/>
              <a:t>Independently associated with: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/>
              <a:t>Increased functional disability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/>
              <a:t>Increased length of hospital stay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/>
              <a:t>Greater likelihood of admission to long-term care institution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/>
              <a:t>Increased mortality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/>
              <a:t>1 month:  16%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/>
              <a:t>6 months:  26%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altLang="en-US" sz="26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en-US" sz="3200" dirty="0"/>
              <a:t>Symptoms often persist </a:t>
            </a:r>
            <a:r>
              <a:rPr lang="en-US" altLang="en-US" sz="3200" b="1" dirty="0"/>
              <a:t>6 months later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30840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01853"/>
                </a:solidFill>
              </a:rPr>
              <a:t>Discussion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Delirium often persists 6 months later or even longer</a:t>
            </a:r>
          </a:p>
          <a:p>
            <a:r>
              <a:rPr lang="en-US" dirty="0"/>
              <a:t>Acute services not really designed for effective delirium management – ward environment, staffing levels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Pressure to discharge patients who are ‘medically optimized’ (but may not be mentally optimized) </a:t>
            </a:r>
          </a:p>
          <a:p>
            <a:r>
              <a:rPr lang="en-US" dirty="0"/>
              <a:t>Medical ward – ongoing treatable medical factors?</a:t>
            </a:r>
          </a:p>
          <a:p>
            <a:r>
              <a:rPr lang="en-US" dirty="0"/>
              <a:t>Psychiatric ward – if severe persistent behavioral and psychiatric disturbance? </a:t>
            </a:r>
          </a:p>
          <a:p>
            <a:r>
              <a:rPr lang="en-US" dirty="0"/>
              <a:t>Short term care – residual features but not safe to return home?</a:t>
            </a:r>
          </a:p>
          <a:p>
            <a:r>
              <a:rPr lang="en-US" dirty="0"/>
              <a:t>Ideally need ‘delirium rehab’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23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 multifactorial syndrome: predisposing vulnerability and precipitating insults</a:t>
            </a:r>
          </a:p>
          <a:p>
            <a:r>
              <a:rPr lang="en-US" altLang="en-US" dirty="0"/>
              <a:t>Delirium can be diagnosed with high sensitivity and specificity using the CAM </a:t>
            </a:r>
          </a:p>
          <a:p>
            <a:r>
              <a:rPr lang="en-US" altLang="en-US" dirty="0"/>
              <a:t>Prevention should be our goal</a:t>
            </a:r>
          </a:p>
          <a:p>
            <a:r>
              <a:rPr lang="en-US" altLang="en-US" dirty="0"/>
              <a:t>If delirium occurs, treat the underlying causes</a:t>
            </a:r>
          </a:p>
          <a:p>
            <a:r>
              <a:rPr lang="en-US" altLang="en-US" dirty="0"/>
              <a:t>Always try nonpharmacological approaches first</a:t>
            </a:r>
          </a:p>
          <a:p>
            <a:r>
              <a:rPr lang="en-US" altLang="en-US" dirty="0"/>
              <a:t>Use low dose antipsychotics in severe cases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72590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Selected references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dirty="0"/>
              <a:t>Delirium: prevention, diagnosis and management, NICE guidelines [CG103]</a:t>
            </a:r>
          </a:p>
          <a:p>
            <a:pPr lvl="0"/>
            <a:endParaRPr lang="en-GB" sz="2000" dirty="0"/>
          </a:p>
          <a:p>
            <a:r>
              <a:rPr lang="en-GB" sz="2000" dirty="0"/>
              <a:t>Breitbart, W., </a:t>
            </a:r>
            <a:r>
              <a:rPr lang="en-GB" sz="2000" dirty="0" err="1"/>
              <a:t>Marotta</a:t>
            </a:r>
            <a:r>
              <a:rPr lang="en-GB" sz="2000" dirty="0"/>
              <a:t>, R., Platt, M.M., Weisman, H., </a:t>
            </a:r>
            <a:r>
              <a:rPr lang="en-GB" sz="2000" dirty="0" err="1"/>
              <a:t>Derevenco</a:t>
            </a:r>
            <a:r>
              <a:rPr lang="en-GB" sz="2000" dirty="0"/>
              <a:t>, M., </a:t>
            </a:r>
            <a:r>
              <a:rPr lang="en-GB" sz="2000" dirty="0" err="1"/>
              <a:t>Grau</a:t>
            </a:r>
            <a:r>
              <a:rPr lang="en-GB" sz="2000" dirty="0"/>
              <a:t>, C., </a:t>
            </a:r>
            <a:r>
              <a:rPr lang="en-GB" sz="2000" dirty="0" err="1"/>
              <a:t>Corbera</a:t>
            </a:r>
            <a:r>
              <a:rPr lang="en-GB" sz="2000" dirty="0"/>
              <a:t>, K., Raymond, S., Lund, S. and Jacobsen, P., 2005. A double-blind trial of haloperidol, chlorpromazine, and lorazepam in the treatment of delirium in hospitalized AIDS patients. </a:t>
            </a:r>
            <a:r>
              <a:rPr lang="en-GB" sz="2000" i="1" dirty="0"/>
              <a:t>Focus</a:t>
            </a:r>
            <a:r>
              <a:rPr lang="en-GB" sz="2000" dirty="0"/>
              <a:t>, </a:t>
            </a:r>
            <a:r>
              <a:rPr lang="en-GB" sz="2000" i="1" dirty="0"/>
              <a:t>153</a:t>
            </a:r>
            <a:r>
              <a:rPr lang="en-GB" sz="2000" dirty="0"/>
              <a:t>(2), pp.231-340.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Heneghan</a:t>
            </a:r>
            <a:r>
              <a:rPr lang="en-GB" sz="2000" dirty="0"/>
              <a:t>, C. and O'Sullivan, J., 2020. Antipsychotics for preventing and treating delirium: not recommended. BMJ Evidence-Based Medicine.</a:t>
            </a:r>
          </a:p>
          <a:p>
            <a:endParaRPr lang="en-GB" dirty="0"/>
          </a:p>
          <a:p>
            <a:endParaRPr lang="en-GB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11430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98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Delirium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Delirium in the Elderly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Dr</a:t>
            </a:r>
            <a:r>
              <a:rPr lang="en-US" dirty="0"/>
              <a:t> Sadia Ahmed</a:t>
            </a:r>
          </a:p>
          <a:p>
            <a:pPr marL="0" indent="0" algn="ctr">
              <a:buNone/>
            </a:pPr>
            <a:r>
              <a:rPr lang="en-US" dirty="0"/>
              <a:t>Consultant Older Adult Psychiatrist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Peer reviewed by </a:t>
            </a:r>
            <a:r>
              <a:rPr lang="en-US" sz="1800" dirty="0" err="1"/>
              <a:t>Dr</a:t>
            </a:r>
            <a:r>
              <a:rPr lang="en-US" sz="1800" dirty="0"/>
              <a:t> Anthony Peter, June 2020</a:t>
            </a:r>
          </a:p>
        </p:txBody>
      </p:sp>
    </p:spTree>
    <p:extLst>
      <p:ext uri="{BB962C8B-B14F-4D97-AF65-F5344CB8AC3E}">
        <p14:creationId xmlns:p14="http://schemas.microsoft.com/office/powerpoint/2010/main" val="2118044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Online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lvl="0"/>
            <a:endParaRPr lang="en-GB" u="sng" dirty="0">
              <a:hlinkClick r:id="rId3"/>
            </a:endParaRPr>
          </a:p>
          <a:p>
            <a:pPr lvl="0"/>
            <a:endParaRPr lang="en-GB" u="sng" dirty="0">
              <a:hlinkClick r:id="rId3"/>
            </a:endParaRPr>
          </a:p>
          <a:p>
            <a:pPr lvl="0"/>
            <a:endParaRPr lang="en-GB" u="sng" dirty="0">
              <a:hlinkClick r:id="rId3"/>
            </a:endParaRPr>
          </a:p>
          <a:p>
            <a:pPr lvl="0"/>
            <a:r>
              <a:rPr lang="en-GB" sz="4400" u="sng" dirty="0">
                <a:hlinkClick r:id="rId3"/>
              </a:rPr>
              <a:t>http://www.europeandeliriumassociation.com/</a:t>
            </a:r>
            <a:endParaRPr lang="en-GB" sz="4400" dirty="0"/>
          </a:p>
          <a:p>
            <a:pPr lvl="0"/>
            <a:r>
              <a:rPr lang="en-GB" sz="4400" u="sng" dirty="0">
                <a:hlinkClick r:id="rId4"/>
              </a:rPr>
              <a:t>http://www.scottishdeliriumassociation.com/</a:t>
            </a:r>
            <a:endParaRPr lang="en-GB" sz="4400" dirty="0"/>
          </a:p>
          <a:p>
            <a:pPr lvl="0"/>
            <a:r>
              <a:rPr lang="en-GB" sz="4400" u="sng" dirty="0">
                <a:hlinkClick r:id="rId5"/>
              </a:rPr>
              <a:t>https://deliriumnetwork.org/resources/</a:t>
            </a:r>
            <a:endParaRPr lang="en-GB" sz="4400" dirty="0"/>
          </a:p>
          <a:p>
            <a:pPr lvl="0"/>
            <a:r>
              <a:rPr lang="en-GB" sz="4400" u="sng" dirty="0">
                <a:hlinkClick r:id="rId6"/>
              </a:rPr>
              <a:t>https://drshibleyrahman.wordpress.com/</a:t>
            </a:r>
            <a:endParaRPr lang="en-GB" sz="4400" dirty="0"/>
          </a:p>
          <a:p>
            <a:pPr lvl="0"/>
            <a:r>
              <a:rPr lang="en-GB" sz="4400" u="sng" dirty="0">
                <a:hlinkClick r:id="rId7"/>
              </a:rPr>
              <a:t>https://www.the4at.com/</a:t>
            </a:r>
            <a:endParaRPr lang="en-GB" sz="4400" dirty="0"/>
          </a:p>
          <a:p>
            <a:pPr lvl="0"/>
            <a:r>
              <a:rPr lang="en-GB" sz="4400" u="sng" dirty="0">
                <a:hlinkClick r:id="rId8"/>
              </a:rPr>
              <a:t>https://www.youtube.com/watch?v=BPfZgBmcQB8&amp;feature=youtu.be</a:t>
            </a:r>
            <a:endParaRPr lang="en-GB" sz="4400" dirty="0"/>
          </a:p>
          <a:p>
            <a:pPr lvl="0"/>
            <a:r>
              <a:rPr lang="en-GB" sz="4400" u="sng" dirty="0">
                <a:hlinkClick r:id="rId9"/>
              </a:rPr>
              <a:t>https://deprescribing.org/</a:t>
            </a:r>
            <a:endParaRPr lang="en-GB" sz="4400" dirty="0"/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Arial" charset="0"/>
              <a:buChar char="•"/>
            </a:pPr>
            <a:endParaRPr lang="en-GB" dirty="0"/>
          </a:p>
          <a:p>
            <a:pPr marL="457200" indent="-457200">
              <a:buFont typeface="Arial" charset="0"/>
              <a:buChar char="•"/>
            </a:pPr>
            <a:endParaRPr lang="en-GB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4500" dirty="0"/>
              <a:t>Please provide feedback/suggestions on this presentation to the module lead </a:t>
            </a:r>
            <a:r>
              <a:rPr lang="en-GB" sz="4500" dirty="0">
                <a:hlinkClick r:id="rId10"/>
              </a:rPr>
              <a:t>Anthony.Peter@lancashirecare.nhs.uk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2893097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Which of the following is most frequently observed in delirium?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GB" dirty="0"/>
              <a:t>A. Hallucinations </a:t>
            </a:r>
          </a:p>
          <a:p>
            <a:pPr marL="457200" lvl="1" indent="0">
              <a:buNone/>
            </a:pPr>
            <a:r>
              <a:rPr lang="en-GB" dirty="0"/>
              <a:t>B. Disturbed sleep-wake cycle </a:t>
            </a:r>
          </a:p>
          <a:p>
            <a:pPr marL="457200" lvl="1" indent="0">
              <a:buNone/>
            </a:pPr>
            <a:r>
              <a:rPr lang="en-GB" dirty="0"/>
              <a:t>C. Labile mood </a:t>
            </a:r>
          </a:p>
          <a:p>
            <a:pPr marL="457200" lvl="1" indent="0">
              <a:buNone/>
            </a:pPr>
            <a:r>
              <a:rPr lang="en-GB" dirty="0"/>
              <a:t>D. Increased motor activity </a:t>
            </a:r>
          </a:p>
          <a:p>
            <a:pPr marL="457200" lvl="1" indent="0">
              <a:buNone/>
            </a:pPr>
            <a:r>
              <a:rPr lang="en-GB" dirty="0"/>
              <a:t>E. Systematised delusions	</a:t>
            </a:r>
          </a:p>
        </p:txBody>
      </p:sp>
    </p:spTree>
    <p:extLst>
      <p:ext uri="{BB962C8B-B14F-4D97-AF65-F5344CB8AC3E}">
        <p14:creationId xmlns:p14="http://schemas.microsoft.com/office/powerpoint/2010/main" val="281925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Which of the following is most frequently observed in delirium?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GB" dirty="0"/>
              <a:t>A. Hallucinations </a:t>
            </a:r>
          </a:p>
          <a:p>
            <a:pPr marL="457200" lvl="1" indent="0">
              <a:buNone/>
            </a:pPr>
            <a:r>
              <a:rPr lang="en-GB" dirty="0"/>
              <a:t>B. </a:t>
            </a:r>
            <a:r>
              <a:rPr lang="en-GB" b="1" dirty="0"/>
              <a:t>Disturbed sleep-wake cycle </a:t>
            </a:r>
          </a:p>
          <a:p>
            <a:pPr marL="457200" lvl="1" indent="0">
              <a:buNone/>
            </a:pPr>
            <a:r>
              <a:rPr lang="en-GB" dirty="0"/>
              <a:t>C. Labile mood </a:t>
            </a:r>
          </a:p>
          <a:p>
            <a:pPr marL="457200" lvl="1" indent="0">
              <a:buNone/>
            </a:pPr>
            <a:r>
              <a:rPr lang="en-GB" dirty="0"/>
              <a:t>D. Increased motor activity </a:t>
            </a:r>
          </a:p>
          <a:p>
            <a:pPr marL="457200" lvl="1" indent="0">
              <a:buNone/>
            </a:pPr>
            <a:r>
              <a:rPr lang="en-GB" dirty="0"/>
              <a:t>E. Systematised delusions	</a:t>
            </a:r>
          </a:p>
        </p:txBody>
      </p:sp>
    </p:spTree>
    <p:extLst>
      <p:ext uri="{BB962C8B-B14F-4D97-AF65-F5344CB8AC3E}">
        <p14:creationId xmlns:p14="http://schemas.microsoft.com/office/powerpoint/2010/main" val="3457428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Delirium increases the risk of developing dementia: 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No increase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Five-fold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Eight-fold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20-fold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30-fold	</a:t>
            </a:r>
          </a:p>
        </p:txBody>
      </p:sp>
    </p:spTree>
    <p:extLst>
      <p:ext uri="{BB962C8B-B14F-4D97-AF65-F5344CB8AC3E}">
        <p14:creationId xmlns:p14="http://schemas.microsoft.com/office/powerpoint/2010/main" val="3202938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Delirium increases the risk of developing dementia: 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No increase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Five-fold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b="1" dirty="0"/>
              <a:t>Eight-fold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20-fold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30-fold	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4275" y="54439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</a:rPr>
              <a:t>Davis, D.H., Muniz </a:t>
            </a:r>
            <a:r>
              <a:rPr lang="en-GB" sz="900" dirty="0" err="1">
                <a:latin typeface="Arial" panose="020B0604020202020204" pitchFamily="34" charset="0"/>
              </a:rPr>
              <a:t>Terrera</a:t>
            </a:r>
            <a:r>
              <a:rPr lang="en-GB" sz="900" dirty="0">
                <a:latin typeface="Arial" panose="020B0604020202020204" pitchFamily="34" charset="0"/>
              </a:rPr>
              <a:t>, G., </a:t>
            </a:r>
            <a:r>
              <a:rPr lang="en-GB" sz="900" dirty="0" err="1">
                <a:latin typeface="Arial" panose="020B0604020202020204" pitchFamily="34" charset="0"/>
              </a:rPr>
              <a:t>Keage</a:t>
            </a:r>
            <a:r>
              <a:rPr lang="en-GB" sz="900" dirty="0">
                <a:latin typeface="Arial" panose="020B0604020202020204" pitchFamily="34" charset="0"/>
              </a:rPr>
              <a:t>, H., </a:t>
            </a:r>
            <a:r>
              <a:rPr lang="en-GB" sz="900" dirty="0" err="1">
                <a:latin typeface="Arial" panose="020B0604020202020204" pitchFamily="34" charset="0"/>
              </a:rPr>
              <a:t>Rahkonen</a:t>
            </a:r>
            <a:r>
              <a:rPr lang="en-GB" sz="900" dirty="0">
                <a:latin typeface="Arial" panose="020B0604020202020204" pitchFamily="34" charset="0"/>
              </a:rPr>
              <a:t>, T., </a:t>
            </a:r>
            <a:r>
              <a:rPr lang="en-GB" sz="900" dirty="0" err="1">
                <a:latin typeface="Arial" panose="020B0604020202020204" pitchFamily="34" charset="0"/>
              </a:rPr>
              <a:t>Oinas</a:t>
            </a:r>
            <a:r>
              <a:rPr lang="en-GB" sz="900" dirty="0">
                <a:latin typeface="Arial" panose="020B0604020202020204" pitchFamily="34" charset="0"/>
              </a:rPr>
              <a:t>, M., Matthews, F.E., Cunningham, C., </a:t>
            </a:r>
            <a:r>
              <a:rPr lang="en-GB" sz="900" dirty="0" err="1">
                <a:latin typeface="Arial" panose="020B0604020202020204" pitchFamily="34" charset="0"/>
              </a:rPr>
              <a:t>Polvikoski</a:t>
            </a:r>
            <a:r>
              <a:rPr lang="en-GB" sz="900" dirty="0">
                <a:latin typeface="Arial" panose="020B0604020202020204" pitchFamily="34" charset="0"/>
              </a:rPr>
              <a:t>, T., </a:t>
            </a:r>
            <a:r>
              <a:rPr lang="en-GB" sz="900" dirty="0" err="1">
                <a:latin typeface="Arial" panose="020B0604020202020204" pitchFamily="34" charset="0"/>
              </a:rPr>
              <a:t>Sulkava</a:t>
            </a:r>
            <a:r>
              <a:rPr lang="en-GB" sz="900" dirty="0">
                <a:latin typeface="Arial" panose="020B0604020202020204" pitchFamily="34" charset="0"/>
              </a:rPr>
              <a:t>, R., </a:t>
            </a:r>
            <a:r>
              <a:rPr lang="en-GB" sz="900" dirty="0" err="1">
                <a:latin typeface="Arial" panose="020B0604020202020204" pitchFamily="34" charset="0"/>
              </a:rPr>
              <a:t>MacLullich</a:t>
            </a:r>
            <a:r>
              <a:rPr lang="en-GB" sz="900" dirty="0">
                <a:latin typeface="Arial" panose="020B0604020202020204" pitchFamily="34" charset="0"/>
              </a:rPr>
              <a:t>, A.M. and </a:t>
            </a:r>
            <a:r>
              <a:rPr lang="en-GB" sz="900" dirty="0" err="1">
                <a:latin typeface="Arial" panose="020B0604020202020204" pitchFamily="34" charset="0"/>
              </a:rPr>
              <a:t>Brayne</a:t>
            </a:r>
            <a:r>
              <a:rPr lang="en-GB" sz="900" dirty="0">
                <a:latin typeface="Arial" panose="020B0604020202020204" pitchFamily="34" charset="0"/>
              </a:rPr>
              <a:t>, C., 2012. Delirium is a strong risk factor for dementia in the oldest-old: a population-based cohort study. </a:t>
            </a:r>
            <a:r>
              <a:rPr lang="en-GB" sz="900" i="1" dirty="0">
                <a:latin typeface="Arial" panose="020B0604020202020204" pitchFamily="34" charset="0"/>
              </a:rPr>
              <a:t>Brain</a:t>
            </a:r>
            <a:r>
              <a:rPr lang="en-GB" sz="900" dirty="0">
                <a:latin typeface="Arial" panose="020B0604020202020204" pitchFamily="34" charset="0"/>
              </a:rPr>
              <a:t>, </a:t>
            </a:r>
            <a:r>
              <a:rPr lang="en-GB" sz="900" i="1" dirty="0">
                <a:latin typeface="Arial" panose="020B0604020202020204" pitchFamily="34" charset="0"/>
              </a:rPr>
              <a:t>135</a:t>
            </a:r>
            <a:r>
              <a:rPr lang="en-GB" sz="900" dirty="0">
                <a:latin typeface="Arial" panose="020B0604020202020204" pitchFamily="34" charset="0"/>
              </a:rPr>
              <a:t>(9), pp.2809-2816.</a:t>
            </a:r>
            <a:endParaRPr lang="en-GB" sz="9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69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Which of the following is not a risk factor for delirium: </a:t>
            </a:r>
          </a:p>
          <a:p>
            <a:pPr lvl="1"/>
            <a:endParaRPr lang="en-GB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Recent surgery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Poor sight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Terminal illness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Pre-existing memory problems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Intellectual disability</a:t>
            </a:r>
          </a:p>
        </p:txBody>
      </p:sp>
    </p:spTree>
    <p:extLst>
      <p:ext uri="{BB962C8B-B14F-4D97-AF65-F5344CB8AC3E}">
        <p14:creationId xmlns:p14="http://schemas.microsoft.com/office/powerpoint/2010/main" val="4139910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Which of the following is not a risk factor for delirium: </a:t>
            </a:r>
          </a:p>
          <a:p>
            <a:pPr lvl="1"/>
            <a:endParaRPr lang="en-GB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Recent surgery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Poor sight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Terminal illness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Pre-existing memory problems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b="1" dirty="0"/>
              <a:t>Intellectual disability</a:t>
            </a:r>
          </a:p>
        </p:txBody>
      </p:sp>
    </p:spTree>
    <p:extLst>
      <p:ext uri="{BB962C8B-B14F-4D97-AF65-F5344CB8AC3E}">
        <p14:creationId xmlns:p14="http://schemas.microsoft.com/office/powerpoint/2010/main" val="369865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Which is a clinical feature common to both dementia and delirium: 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Rapid onset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Global cognitive impairment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Clouding of consciousness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Clear consciousness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Gradual onset over 6 months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48127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Which is a clinical feature common to both dementia and delirium: 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Rapid onset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b="1" dirty="0"/>
              <a:t>Global cognitive impairment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Clouding of consciousness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Clear consciousness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Gradual onset over 6 months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36282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11987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Which assessment rating tool does NICE recommend using to assess for delirium: 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MOCA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CAM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MMSE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ACEIII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DAS21 	</a:t>
            </a:r>
          </a:p>
        </p:txBody>
      </p:sp>
    </p:spTree>
    <p:extLst>
      <p:ext uri="{BB962C8B-B14F-4D97-AF65-F5344CB8AC3E}">
        <p14:creationId xmlns:p14="http://schemas.microsoft.com/office/powerpoint/2010/main" val="19123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Delirium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 neuropsychiatric syndrome that is common among the medically ill and often is misdiagnosed as a psychiatric illness which can result in delay of appropriate medical intervention</a:t>
            </a:r>
          </a:p>
          <a:p>
            <a:endParaRPr lang="en-US" altLang="en-US" dirty="0"/>
          </a:p>
          <a:p>
            <a:r>
              <a:rPr lang="en-US" altLang="en-US" dirty="0"/>
              <a:t>There is significantly mortality associated with delirium so identifying it is crucial!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66812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11987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Which assessment rating tool does NICE recommend using to assess for delirium: 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MOCA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b="1" dirty="0"/>
              <a:t>CAM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MMSE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ACEIII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DAS21 	</a:t>
            </a:r>
          </a:p>
        </p:txBody>
      </p:sp>
    </p:spTree>
    <p:extLst>
      <p:ext uri="{BB962C8B-B14F-4D97-AF65-F5344CB8AC3E}">
        <p14:creationId xmlns:p14="http://schemas.microsoft.com/office/powerpoint/2010/main" val="33767188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 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0014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Clinical Features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700" dirty="0"/>
              <a:t>Acute onset</a:t>
            </a:r>
          </a:p>
          <a:p>
            <a:pPr lvl="1"/>
            <a:r>
              <a:rPr lang="en-US" altLang="en-US" sz="2400" dirty="0"/>
              <a:t>Usually develops over hours to days</a:t>
            </a:r>
          </a:p>
          <a:p>
            <a:pPr lvl="1"/>
            <a:r>
              <a:rPr lang="en-US" altLang="en-US" sz="2400" dirty="0"/>
              <a:t>Onset may be abrupt</a:t>
            </a:r>
          </a:p>
          <a:p>
            <a:pPr lvl="1"/>
            <a:endParaRPr lang="en-US" altLang="en-US" sz="2400" dirty="0"/>
          </a:p>
          <a:p>
            <a:r>
              <a:rPr lang="en-US" altLang="en-US" sz="2700" dirty="0"/>
              <a:t>Prodromal phase</a:t>
            </a:r>
          </a:p>
          <a:p>
            <a:pPr lvl="1"/>
            <a:r>
              <a:rPr lang="en-US" altLang="en-US" sz="2400" dirty="0"/>
              <a:t>Initial symptoms can be mild/transient if onset is more gradual</a:t>
            </a:r>
          </a:p>
          <a:p>
            <a:pPr lvl="2"/>
            <a:r>
              <a:rPr lang="en-US" altLang="en-US" sz="2400" dirty="0"/>
              <a:t>Fatigue/daytime somnolence</a:t>
            </a:r>
          </a:p>
          <a:p>
            <a:pPr lvl="2"/>
            <a:r>
              <a:rPr lang="en-US" altLang="en-US" sz="2400" dirty="0"/>
              <a:t>Decreased concentration</a:t>
            </a:r>
          </a:p>
          <a:p>
            <a:pPr lvl="2"/>
            <a:r>
              <a:rPr lang="en-US" altLang="en-US" sz="2400" dirty="0"/>
              <a:t>Irritability</a:t>
            </a:r>
          </a:p>
          <a:p>
            <a:pPr lvl="2"/>
            <a:r>
              <a:rPr lang="en-US" altLang="en-US" sz="2400" dirty="0"/>
              <a:t>Restlessness/anxiety</a:t>
            </a:r>
          </a:p>
          <a:p>
            <a:pPr lvl="2"/>
            <a:r>
              <a:rPr lang="en-US" altLang="en-US" sz="2400" dirty="0"/>
              <a:t>Mild cognitive impairment</a:t>
            </a:r>
          </a:p>
        </p:txBody>
      </p:sp>
    </p:spTree>
    <p:extLst>
      <p:ext uri="{BB962C8B-B14F-4D97-AF65-F5344CB8AC3E}">
        <p14:creationId xmlns:p14="http://schemas.microsoft.com/office/powerpoint/2010/main" val="90996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700" b="1" dirty="0"/>
              <a:t>Fluctuation</a:t>
            </a:r>
          </a:p>
          <a:p>
            <a:pPr lvl="1"/>
            <a:r>
              <a:rPr lang="en-US" altLang="en-US" sz="2400" dirty="0"/>
              <a:t>Unpredictable</a:t>
            </a:r>
          </a:p>
          <a:p>
            <a:pPr lvl="2"/>
            <a:r>
              <a:rPr lang="en-US" altLang="en-US" sz="2000" dirty="0"/>
              <a:t>Over course of interview</a:t>
            </a:r>
          </a:p>
          <a:p>
            <a:pPr lvl="2"/>
            <a:r>
              <a:rPr lang="en-US" altLang="en-US" sz="2000" dirty="0"/>
              <a:t>Over course of 1 or more days</a:t>
            </a:r>
          </a:p>
          <a:p>
            <a:pPr lvl="1"/>
            <a:r>
              <a:rPr lang="en-US" altLang="en-US" sz="2400" dirty="0"/>
              <a:t>Intermittent</a:t>
            </a:r>
          </a:p>
          <a:p>
            <a:pPr lvl="1"/>
            <a:r>
              <a:rPr lang="en-US" altLang="en-US" sz="2400" dirty="0"/>
              <a:t>Often worse at night</a:t>
            </a:r>
          </a:p>
          <a:p>
            <a:pPr lvl="1"/>
            <a:r>
              <a:rPr lang="en-US" altLang="en-US" dirty="0"/>
              <a:t>Windows </a:t>
            </a:r>
            <a:r>
              <a:rPr lang="en-US" altLang="en-US" sz="2400" dirty="0"/>
              <a:t>of lucidity (m</a:t>
            </a:r>
            <a:r>
              <a:rPr lang="en-US" altLang="en-US" sz="2000" dirty="0"/>
              <a:t>ay function at “normal” level)</a:t>
            </a:r>
          </a:p>
          <a:p>
            <a:pPr lvl="1"/>
            <a:endParaRPr lang="en-US" altLang="en-US" sz="2000" dirty="0"/>
          </a:p>
          <a:p>
            <a:r>
              <a:rPr lang="en-US" altLang="en-US" sz="2700" b="1" dirty="0"/>
              <a:t>Psychomotor disturbance</a:t>
            </a:r>
          </a:p>
          <a:p>
            <a:pPr lvl="1"/>
            <a:r>
              <a:rPr lang="en-US" altLang="en-US" sz="2400" dirty="0"/>
              <a:t>Restless/agitated</a:t>
            </a:r>
          </a:p>
          <a:p>
            <a:pPr lvl="1"/>
            <a:r>
              <a:rPr lang="en-US" altLang="en-US" sz="2400" dirty="0"/>
              <a:t>Lethargic/inactive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37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700" b="1" dirty="0"/>
              <a:t>Disturbance of consciousness</a:t>
            </a:r>
          </a:p>
          <a:p>
            <a:r>
              <a:rPr lang="en-US" altLang="en-US" dirty="0"/>
              <a:t>Hyperalert (overly sensitive to stimuli)</a:t>
            </a:r>
          </a:p>
          <a:p>
            <a:r>
              <a:rPr lang="en-US" altLang="en-US" dirty="0"/>
              <a:t>Alert (normal)</a:t>
            </a:r>
          </a:p>
          <a:p>
            <a:r>
              <a:rPr lang="en-US" altLang="en-US" dirty="0"/>
              <a:t>Lethargic (drowsy, but easily aroused)</a:t>
            </a:r>
          </a:p>
          <a:p>
            <a:r>
              <a:rPr lang="en-US" altLang="en-US" dirty="0"/>
              <a:t>Comatose (</a:t>
            </a:r>
            <a:r>
              <a:rPr lang="en-US" altLang="en-US" dirty="0" err="1"/>
              <a:t>unrousable</a:t>
            </a:r>
            <a:r>
              <a:rPr lang="en-US" altLang="en-US" dirty="0"/>
              <a:t>)</a:t>
            </a:r>
          </a:p>
          <a:p>
            <a:pPr lvl="1"/>
            <a:endParaRPr lang="en-US" altLang="en-US" sz="2400" dirty="0"/>
          </a:p>
          <a:p>
            <a:pPr marL="0" indent="0">
              <a:buNone/>
            </a:pPr>
            <a:r>
              <a:rPr lang="en-US" altLang="en-US" sz="2700" b="1" dirty="0"/>
              <a:t>Inattention</a:t>
            </a:r>
          </a:p>
          <a:p>
            <a:r>
              <a:rPr lang="en-US" altLang="en-US" dirty="0"/>
              <a:t>Reduced ability to focus/sustain/shift attention</a:t>
            </a:r>
          </a:p>
          <a:p>
            <a:r>
              <a:rPr lang="en-US" altLang="en-US" dirty="0"/>
              <a:t>Easily distractible</a:t>
            </a:r>
          </a:p>
          <a:p>
            <a:pPr lvl="1"/>
            <a:r>
              <a:rPr lang="en-US" altLang="en-US" sz="2000" dirty="0"/>
              <a:t>External stimuli interfere with cognition</a:t>
            </a:r>
          </a:p>
          <a:p>
            <a:r>
              <a:rPr lang="en-US" altLang="en-US" dirty="0"/>
              <a:t>May account for all other cognitive deficits</a:t>
            </a:r>
            <a:endParaRPr lang="en-US" altLang="en-US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96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01853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700" b="1" dirty="0"/>
              <a:t>Disruption of sleep and wakefulness</a:t>
            </a:r>
          </a:p>
          <a:p>
            <a:pPr lvl="1"/>
            <a:r>
              <a:rPr lang="en-US" altLang="en-US" sz="2400" dirty="0"/>
              <a:t>Fragmentation/disruption of sleep</a:t>
            </a:r>
          </a:p>
          <a:p>
            <a:pPr lvl="1"/>
            <a:r>
              <a:rPr lang="en-US" altLang="en-US" sz="2400" dirty="0"/>
              <a:t>Vivid dreams and nightmares</a:t>
            </a:r>
          </a:p>
          <a:p>
            <a:pPr lvl="2"/>
            <a:r>
              <a:rPr lang="en-US" altLang="en-US" sz="2000" dirty="0"/>
              <a:t>Difficulty distinguishing dreams from reality </a:t>
            </a:r>
          </a:p>
          <a:p>
            <a:pPr lvl="1"/>
            <a:r>
              <a:rPr lang="en-US" altLang="en-US" sz="2400" dirty="0"/>
              <a:t>Somnolent daytime experiences are “dreamlike”</a:t>
            </a:r>
          </a:p>
          <a:p>
            <a:endParaRPr lang="en-US" altLang="en-US" sz="2700" dirty="0"/>
          </a:p>
          <a:p>
            <a:pPr marL="0" indent="0">
              <a:buNone/>
            </a:pPr>
            <a:r>
              <a:rPr lang="en-US" altLang="en-US" sz="2700" b="1" dirty="0"/>
              <a:t>Emotional disturbance</a:t>
            </a:r>
          </a:p>
          <a:p>
            <a:pPr lvl="1"/>
            <a:r>
              <a:rPr lang="en-US" altLang="en-US" sz="2400" dirty="0"/>
              <a:t>Fear</a:t>
            </a:r>
          </a:p>
          <a:p>
            <a:pPr lvl="1"/>
            <a:r>
              <a:rPr lang="en-US" altLang="en-US" sz="2400" dirty="0"/>
              <a:t>Anxiety</a:t>
            </a:r>
          </a:p>
          <a:p>
            <a:pPr lvl="1"/>
            <a:r>
              <a:rPr lang="en-US" altLang="en-US" sz="2400" dirty="0"/>
              <a:t>Depression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166149"/>
      </p:ext>
    </p:extLst>
  </p:cSld>
  <p:clrMapOvr>
    <a:masterClrMapping/>
  </p:clrMapOvr>
</p:sld>
</file>

<file path=ppt/theme/theme1.xml><?xml version="1.0" encoding="utf-8"?>
<a:theme xmlns:a="http://schemas.openxmlformats.org/drawingml/2006/main" name="1_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2312</Words>
  <Application>Microsoft Office PowerPoint</Application>
  <PresentationFormat>On-screen Show (4:3)</PresentationFormat>
  <Paragraphs>448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1_Psychiatry Recruitment PP</vt:lpstr>
      <vt:lpstr>PowerPoint Presentation</vt:lpstr>
      <vt:lpstr>Delirium</vt:lpstr>
      <vt:lpstr>Delirium</vt:lpstr>
      <vt:lpstr>Delirium</vt:lpstr>
      <vt:lpstr>Delirium</vt:lpstr>
      <vt:lpstr>Clinical Features</vt:lpstr>
      <vt:lpstr>Clinical Features</vt:lpstr>
      <vt:lpstr>Clinical Features</vt:lpstr>
      <vt:lpstr>Clinical Features</vt:lpstr>
      <vt:lpstr>Clinical Features</vt:lpstr>
      <vt:lpstr>Clinical Features</vt:lpstr>
      <vt:lpstr>Three Types of Delirium </vt:lpstr>
      <vt:lpstr>Types of Delirium</vt:lpstr>
      <vt:lpstr>Types of Delirium</vt:lpstr>
      <vt:lpstr>Screening</vt:lpstr>
      <vt:lpstr>Diagnosis and severity rating </vt:lpstr>
      <vt:lpstr>Epidemiology of Delirium</vt:lpstr>
      <vt:lpstr>Why does it matter? </vt:lpstr>
      <vt:lpstr>PowerPoint Presentation</vt:lpstr>
      <vt:lpstr>A Model of Delirium </vt:lpstr>
      <vt:lpstr>PowerPoint Presentation</vt:lpstr>
      <vt:lpstr>Predisposing Factors</vt:lpstr>
      <vt:lpstr>Precipitating Factors</vt:lpstr>
      <vt:lpstr>Medication Related Precipitating Factors</vt:lpstr>
      <vt:lpstr>History is crucial </vt:lpstr>
      <vt:lpstr>Delirium “Work Up”</vt:lpstr>
      <vt:lpstr>Key to Effective Management</vt:lpstr>
      <vt:lpstr>Key to Effective Management</vt:lpstr>
      <vt:lpstr>Non-Pharmacological Approaches</vt:lpstr>
      <vt:lpstr>Delirium: Maximising Cognition</vt:lpstr>
      <vt:lpstr>Management: Hyperactive Delirium</vt:lpstr>
      <vt:lpstr>Haloperidol</vt:lpstr>
      <vt:lpstr>Lorazepam </vt:lpstr>
      <vt:lpstr>PowerPoint Presentation</vt:lpstr>
      <vt:lpstr>Outcomes</vt:lpstr>
      <vt:lpstr>Outcome</vt:lpstr>
      <vt:lpstr>Discussion Point</vt:lpstr>
      <vt:lpstr>Summary</vt:lpstr>
      <vt:lpstr>Selected references</vt:lpstr>
      <vt:lpstr>Online resources 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Worthington</dc:creator>
  <cp:lastModifiedBy>Helen McEnerney</cp:lastModifiedBy>
  <cp:revision>58</cp:revision>
  <dcterms:created xsi:type="dcterms:W3CDTF">2016-06-27T18:42:38Z</dcterms:created>
  <dcterms:modified xsi:type="dcterms:W3CDTF">2020-07-06T09:05:31Z</dcterms:modified>
</cp:coreProperties>
</file>