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handoutMasterIdLst>
    <p:handoutMasterId r:id="rId49"/>
  </p:handoutMasterIdLst>
  <p:sldIdLst>
    <p:sldId id="288" r:id="rId2"/>
    <p:sldId id="325" r:id="rId3"/>
    <p:sldId id="343" r:id="rId4"/>
    <p:sldId id="289" r:id="rId5"/>
    <p:sldId id="290" r:id="rId6"/>
    <p:sldId id="291" r:id="rId7"/>
    <p:sldId id="293" r:id="rId8"/>
    <p:sldId id="294" r:id="rId9"/>
    <p:sldId id="295" r:id="rId10"/>
    <p:sldId id="296" r:id="rId11"/>
    <p:sldId id="297" r:id="rId12"/>
    <p:sldId id="346" r:id="rId13"/>
    <p:sldId id="299" r:id="rId14"/>
    <p:sldId id="300" r:id="rId15"/>
    <p:sldId id="301" r:id="rId16"/>
    <p:sldId id="304" r:id="rId17"/>
    <p:sldId id="305" r:id="rId18"/>
    <p:sldId id="306" r:id="rId19"/>
    <p:sldId id="307" r:id="rId20"/>
    <p:sldId id="308" r:id="rId21"/>
    <p:sldId id="309" r:id="rId22"/>
    <p:sldId id="310" r:id="rId23"/>
    <p:sldId id="311" r:id="rId24"/>
    <p:sldId id="312" r:id="rId25"/>
    <p:sldId id="345" r:id="rId26"/>
    <p:sldId id="314" r:id="rId27"/>
    <p:sldId id="315" r:id="rId28"/>
    <p:sldId id="316" r:id="rId29"/>
    <p:sldId id="317" r:id="rId30"/>
    <p:sldId id="318" r:id="rId31"/>
    <p:sldId id="319" r:id="rId32"/>
    <p:sldId id="321" r:id="rId33"/>
    <p:sldId id="324" r:id="rId34"/>
    <p:sldId id="337" r:id="rId35"/>
    <p:sldId id="326" r:id="rId36"/>
    <p:sldId id="344" r:id="rId37"/>
    <p:sldId id="338" r:id="rId38"/>
    <p:sldId id="328" r:id="rId39"/>
    <p:sldId id="339" r:id="rId40"/>
    <p:sldId id="329" r:id="rId41"/>
    <p:sldId id="340" r:id="rId42"/>
    <p:sldId id="330" r:id="rId43"/>
    <p:sldId id="341" r:id="rId44"/>
    <p:sldId id="332" r:id="rId45"/>
    <p:sldId id="342" r:id="rId46"/>
    <p:sldId id="336" r:id="rId4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024" autoAdjust="0"/>
  </p:normalViewPr>
  <p:slideViewPr>
    <p:cSldViewPr snapToGrid="0" snapToObjects="1">
      <p:cViewPr varScale="1">
        <p:scale>
          <a:sx n="102" d="100"/>
          <a:sy n="102" d="100"/>
        </p:scale>
        <p:origin x="188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cs typeface="Arial" panose="020B0604020202020204" pitchFamily="34" charset="0"/>
              </a:defRPr>
            </a:lvl1pPr>
          </a:lstStyle>
          <a:p>
            <a:pPr>
              <a:defRPr/>
            </a:pPr>
            <a:fld id="{352A9D08-4ADF-41EC-B94E-C4772552F5A0}" type="datetimeFigureOut">
              <a:rPr lang="en-US" altLang="en-US"/>
              <a:pPr>
                <a:defRPr/>
              </a:pPr>
              <a:t>6/29/2020</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cs typeface="Arial" panose="020B0604020202020204" pitchFamily="34" charset="0"/>
              </a:defRPr>
            </a:lvl1pPr>
          </a:lstStyle>
          <a:p>
            <a:pPr>
              <a:defRPr/>
            </a:pPr>
            <a:fld id="{1C48FD49-E3FE-4912-896B-DC5A2160B4DB}" type="slidenum">
              <a:rPr lang="en-US" altLang="en-US"/>
              <a:pPr>
                <a:defRPr/>
              </a:pPr>
              <a:t>‹#›</a:t>
            </a:fld>
            <a:endParaRPr lang="en-US" altLang="en-US"/>
          </a:p>
        </p:txBody>
      </p:sp>
    </p:spTree>
    <p:extLst>
      <p:ext uri="{BB962C8B-B14F-4D97-AF65-F5344CB8AC3E}">
        <p14:creationId xmlns:p14="http://schemas.microsoft.com/office/powerpoint/2010/main" val="2762055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cs typeface="Arial" panose="020B0604020202020204" pitchFamily="34" charset="0"/>
              </a:defRPr>
            </a:lvl1pPr>
          </a:lstStyle>
          <a:p>
            <a:pPr>
              <a:defRPr/>
            </a:pPr>
            <a:fld id="{989936C7-677A-43DC-B92A-A51C2798D97A}" type="datetimeFigureOut">
              <a:rPr lang="en-US" altLang="en-US"/>
              <a:pPr>
                <a:defRPr/>
              </a:pPr>
              <a:t>6/29/2020</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cs typeface="Arial" panose="020B0604020202020204" pitchFamily="34" charset="0"/>
              </a:defRPr>
            </a:lvl1pPr>
          </a:lstStyle>
          <a:p>
            <a:pPr>
              <a:defRPr/>
            </a:pPr>
            <a:fld id="{099314F2-5D8F-402A-AACB-C3D0AAD916DF}" type="slidenum">
              <a:rPr lang="en-US" altLang="en-US"/>
              <a:pPr>
                <a:defRPr/>
              </a:pPr>
              <a:t>‹#›</a:t>
            </a:fld>
            <a:endParaRPr lang="en-US" altLang="en-US"/>
          </a:p>
        </p:txBody>
      </p:sp>
    </p:spTree>
    <p:extLst>
      <p:ext uri="{BB962C8B-B14F-4D97-AF65-F5344CB8AC3E}">
        <p14:creationId xmlns:p14="http://schemas.microsoft.com/office/powerpoint/2010/main" val="25414557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01B098E-5892-4091-B7A0-571319AC6632}" type="slidenum">
              <a:rPr lang="en-US" altLang="en-US"/>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9314F2-5D8F-402A-AACB-C3D0AAD916DF}" type="slidenum">
              <a:rPr lang="en-US" altLang="en-US" smtClean="0"/>
              <a:pPr>
                <a:defRPr/>
              </a:pPr>
              <a:t>5</a:t>
            </a:fld>
            <a:endParaRPr lang="en-US" altLang="en-US"/>
          </a:p>
        </p:txBody>
      </p:sp>
    </p:spTree>
    <p:extLst>
      <p:ext uri="{BB962C8B-B14F-4D97-AF65-F5344CB8AC3E}">
        <p14:creationId xmlns:p14="http://schemas.microsoft.com/office/powerpoint/2010/main" val="510326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Jean Pierre </a:t>
            </a:r>
            <a:r>
              <a:rPr lang="en-GB" dirty="0" err="1"/>
              <a:t>Falret's</a:t>
            </a:r>
            <a:r>
              <a:rPr lang="en-GB" dirty="0"/>
              <a:t> once celebrated but now neglected 1854 description of "circular insanity" has not been translated into English until now. This seminal essay clearly articulated for the first time the rudimentary elements of our present diagnosis of bipolar affective </a:t>
            </a:r>
            <a:r>
              <a:rPr lang="en-GB"/>
              <a:t>disorder.</a:t>
            </a:r>
          </a:p>
          <a:p>
            <a:endParaRPr lang="en-GB" dirty="0"/>
          </a:p>
          <a:p>
            <a:r>
              <a:rPr lang="en-GB" dirty="0"/>
              <a:t>Jules </a:t>
            </a:r>
            <a:r>
              <a:rPr lang="en-GB" dirty="0" err="1"/>
              <a:t>Baillarger</a:t>
            </a:r>
            <a:r>
              <a:rPr lang="en-GB" dirty="0"/>
              <a:t> (March 25, 1809 – December 31, 1890) was a French neurologist and psychiatrist. In 1854 he provided a description of a bipolar disorder that he referred to as </a:t>
            </a:r>
            <a:r>
              <a:rPr lang="en-GB" dirty="0" err="1"/>
              <a:t>folie</a:t>
            </a:r>
            <a:r>
              <a:rPr lang="en-GB" dirty="0"/>
              <a:t> à double </a:t>
            </a:r>
            <a:r>
              <a:rPr lang="en-GB" dirty="0" err="1"/>
              <a:t>forme</a:t>
            </a:r>
            <a:r>
              <a:rPr lang="en-GB" dirty="0"/>
              <a:t> (dual-form insanity).</a:t>
            </a:r>
          </a:p>
          <a:p>
            <a:endParaRPr lang="en-GB" dirty="0"/>
          </a:p>
        </p:txBody>
      </p:sp>
      <p:sp>
        <p:nvSpPr>
          <p:cNvPr id="4" name="Slide Number Placeholder 3"/>
          <p:cNvSpPr>
            <a:spLocks noGrp="1"/>
          </p:cNvSpPr>
          <p:nvPr>
            <p:ph type="sldNum" sz="quarter" idx="10"/>
          </p:nvPr>
        </p:nvSpPr>
        <p:spPr/>
        <p:txBody>
          <a:bodyPr/>
          <a:lstStyle/>
          <a:p>
            <a:pPr>
              <a:defRPr/>
            </a:pPr>
            <a:fld id="{099314F2-5D8F-402A-AACB-C3D0AAD916DF}" type="slidenum">
              <a:rPr lang="en-US" altLang="en-US" smtClean="0"/>
              <a:pPr>
                <a:defRPr/>
              </a:pPr>
              <a:t>7</a:t>
            </a:fld>
            <a:endParaRPr lang="en-US" altLang="en-US"/>
          </a:p>
        </p:txBody>
      </p:sp>
    </p:spTree>
    <p:extLst>
      <p:ext uri="{BB962C8B-B14F-4D97-AF65-F5344CB8AC3E}">
        <p14:creationId xmlns:p14="http://schemas.microsoft.com/office/powerpoint/2010/main" val="112481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S PGothic" panose="020B0600070205080204" pitchFamily="34" charset="-128"/>
                <a:cs typeface="ＭＳ Ｐゴシック" charset="0"/>
              </a:rPr>
              <a:t>The study included all patients who contacted mental health services with first-episode psychosis or non-psychotic mania between September 1997 and August 1999 were identified and diagnosed according to ICD–10 criteria. </a:t>
            </a:r>
            <a:endParaRPr lang="en-GB" alt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sz="1200" dirty="0"/>
              <a:t>Reference: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sz="1200" dirty="0"/>
              <a:t>Lloyd, </a:t>
            </a:r>
            <a:r>
              <a:rPr lang="en-GB" altLang="en-US" sz="1200" dirty="0" err="1"/>
              <a:t>Tuhina</a:t>
            </a:r>
            <a:r>
              <a:rPr lang="en-GB" altLang="en-US" sz="1200" dirty="0"/>
              <a:t> and Kennedy, Noel and Fearon, Paul and Kirkbride, James B. and Mallett, Rosemarie M. and </a:t>
            </a:r>
            <a:r>
              <a:rPr lang="en-GB" altLang="en-US" sz="1200" dirty="0" err="1"/>
              <a:t>Leff</a:t>
            </a:r>
            <a:r>
              <a:rPr lang="en-GB" altLang="en-US" sz="1200" dirty="0"/>
              <a:t>, Julian and Holloway, John and Harrison, Glynn and </a:t>
            </a:r>
            <a:r>
              <a:rPr lang="en-GB" altLang="en-US" sz="1200" dirty="0" err="1"/>
              <a:t>Dazzan</a:t>
            </a:r>
            <a:r>
              <a:rPr lang="en-GB" altLang="en-US" sz="1200" dirty="0"/>
              <a:t>, Paola and Morgan, Kevin D. and Murray, Robin M. and Jones, Peter B. (2005) Incidence of bipolar affective disorder in three UK cities: results from the </a:t>
            </a:r>
            <a:r>
              <a:rPr lang="en-GB" altLang="en-US" sz="1200" b="1" dirty="0"/>
              <a:t>ÆSOP Study</a:t>
            </a:r>
            <a:r>
              <a:rPr lang="en-GB" altLang="en-US" sz="1200" dirty="0"/>
              <a:t>. British Journal of Psychiatry, 186 (2). pp. 126-131. ISSN 0007-1250</a:t>
            </a:r>
          </a:p>
          <a:p>
            <a:endParaRPr lang="en-US" dirty="0"/>
          </a:p>
        </p:txBody>
      </p:sp>
      <p:sp>
        <p:nvSpPr>
          <p:cNvPr id="4" name="Slide Number Placeholder 3"/>
          <p:cNvSpPr>
            <a:spLocks noGrp="1"/>
          </p:cNvSpPr>
          <p:nvPr>
            <p:ph type="sldNum" sz="quarter" idx="5"/>
          </p:nvPr>
        </p:nvSpPr>
        <p:spPr/>
        <p:txBody>
          <a:bodyPr/>
          <a:lstStyle/>
          <a:p>
            <a:pPr>
              <a:defRPr/>
            </a:pPr>
            <a:fld id="{099314F2-5D8F-402A-AACB-C3D0AAD916DF}" type="slidenum">
              <a:rPr lang="en-US" altLang="en-US" smtClean="0"/>
              <a:pPr>
                <a:defRPr/>
              </a:pPr>
              <a:t>14</a:t>
            </a:fld>
            <a:endParaRPr lang="en-US" altLang="en-US"/>
          </a:p>
        </p:txBody>
      </p:sp>
    </p:spTree>
    <p:extLst>
      <p:ext uri="{BB962C8B-B14F-4D97-AF65-F5344CB8AC3E}">
        <p14:creationId xmlns:p14="http://schemas.microsoft.com/office/powerpoint/2010/main" val="3120175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rs4680 (Val158Met) is a well studied SNP in the </a:t>
            </a:r>
            <a:r>
              <a:rPr lang="en-US" sz="1200" b="1" dirty="0"/>
              <a:t>COMT</a:t>
            </a:r>
            <a:r>
              <a:rPr lang="en-US" sz="1200" dirty="0"/>
              <a:t> gene. The </a:t>
            </a:r>
            <a:r>
              <a:rPr lang="en-US" sz="1200" b="1" dirty="0"/>
              <a:t>COMT</a:t>
            </a:r>
            <a:r>
              <a:rPr lang="en-US" sz="1200" dirty="0"/>
              <a:t> gene codes for the </a:t>
            </a:r>
            <a:r>
              <a:rPr lang="en-US" sz="1200" b="1" dirty="0"/>
              <a:t>COMT</a:t>
            </a:r>
            <a:r>
              <a:rPr lang="en-US" sz="1200" dirty="0"/>
              <a:t> enzyme, which breaks down dopamine in the brain's prefrontal cortex. The wild-type allele is a (G), coding for a valine amino acid; the (A) substitution </a:t>
            </a:r>
            <a:r>
              <a:rPr lang="en-US" sz="1200" b="1" dirty="0"/>
              <a:t>polymorphism</a:t>
            </a:r>
            <a:r>
              <a:rPr lang="en-US" sz="1200" dirty="0"/>
              <a:t> changes the amino acid to a methionine</a:t>
            </a:r>
            <a:endParaRPr lang="en-US" sz="1200" kern="1200" dirty="0">
              <a:solidFill>
                <a:schemeClr val="tx1"/>
              </a:solidFill>
              <a:latin typeface="+mn-lt"/>
              <a:ea typeface="MS PGothic" panose="020B0600070205080204" pitchFamily="34" charset="-128"/>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a:defRPr/>
            </a:pPr>
            <a:fld id="{099314F2-5D8F-402A-AACB-C3D0AAD916DF}" type="slidenum">
              <a:rPr lang="en-US" altLang="en-US" smtClean="0"/>
              <a:pPr>
                <a:defRPr/>
              </a:pPr>
              <a:t>30</a:t>
            </a:fld>
            <a:endParaRPr lang="en-US" altLang="en-US"/>
          </a:p>
        </p:txBody>
      </p:sp>
    </p:spTree>
    <p:extLst>
      <p:ext uri="{BB962C8B-B14F-4D97-AF65-F5344CB8AC3E}">
        <p14:creationId xmlns:p14="http://schemas.microsoft.com/office/powerpoint/2010/main" val="2581500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546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inal slide (questions)">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839076" cy="679449"/>
          </a:xfrm>
          <a:prstGeom prst="rect">
            <a:avLst/>
          </a:prstGeom>
        </p:spPr>
        <p:txBody>
          <a:bodyPr/>
          <a:lstStyle>
            <a:lvl1pPr algn="l">
              <a:defRPr sz="3600" b="1" baseline="0">
                <a:solidFill>
                  <a:srgbClr val="A00054"/>
                </a:solidFill>
              </a:defRPr>
            </a:lvl1pPr>
          </a:lstStyle>
          <a:p>
            <a:r>
              <a:rPr lang="en-GB"/>
              <a:t>Click to edit Master 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lgn="ctr">
              <a:defRPr sz="2400" baseline="0"/>
            </a:lvl1pPr>
            <a:lvl2pPr algn="ctr">
              <a:defRPr sz="2400"/>
            </a:lvl2pPr>
            <a:lvl3pPr algn="ctr">
              <a:defRPr sz="2400"/>
            </a:lvl3pPr>
            <a:lvl4pPr algn="ctr">
              <a:defRPr sz="2400"/>
            </a:lvl4pPr>
            <a:lvl5pPr algn="ct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4687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1685083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5002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294175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52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cs typeface="Arial" panose="020B0604020202020204" pitchFamily="34" charset="0"/>
              </a:defRPr>
            </a:lvl1pPr>
          </a:lstStyle>
          <a:p>
            <a:pPr>
              <a:defRPr/>
            </a:pPr>
            <a:fld id="{8EE186BE-CD85-4824-8B75-F6C7166BE1D4}" type="datetimeFigureOut">
              <a:rPr lang="en-US" altLang="en-US"/>
              <a:pPr>
                <a:defRPr/>
              </a:pPr>
              <a:t>6/29/2020</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cs typeface="Arial" panose="020B0604020202020204" pitchFamily="34" charset="0"/>
              </a:defRPr>
            </a:lvl1pPr>
          </a:lstStyle>
          <a:p>
            <a:pPr>
              <a:defRPr/>
            </a:pPr>
            <a:fld id="{C6AB370C-5421-4A0F-8AC5-8865F7D16C76}" type="slidenum">
              <a:rPr lang="en-GB" altLang="en-US"/>
              <a:pPr>
                <a:defRPr/>
              </a:pPr>
              <a:t>‹#›</a:t>
            </a:fld>
            <a:endParaRPr lang="en-GB" altLang="en-US"/>
          </a:p>
        </p:txBody>
      </p:sp>
    </p:spTree>
    <p:extLst>
      <p:ext uri="{BB962C8B-B14F-4D97-AF65-F5344CB8AC3E}">
        <p14:creationId xmlns:p14="http://schemas.microsoft.com/office/powerpoint/2010/main" val="232853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cs typeface="Arial" panose="020B0604020202020204" pitchFamily="34" charset="0"/>
              </a:defRPr>
            </a:lvl1pPr>
          </a:lstStyle>
          <a:p>
            <a:pPr>
              <a:defRPr/>
            </a:pPr>
            <a:fld id="{1155B694-31BA-4981-BC47-8B324293942D}" type="datetimeFigureOut">
              <a:rPr lang="en-US" altLang="en-US"/>
              <a:pPr>
                <a:defRPr/>
              </a:pPr>
              <a:t>6/29/2020</a:t>
            </a:fld>
            <a:endParaRPr lang="en-GB"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Arial" charset="0"/>
                <a:cs typeface="Arial" charset="0"/>
              </a:defRPr>
            </a:lvl1pPr>
          </a:lstStyle>
          <a:p>
            <a:pPr>
              <a:defRPr/>
            </a:pPr>
            <a:endParaRPr lang="en-GB"/>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cs typeface="Arial" panose="020B0604020202020204" pitchFamily="34" charset="0"/>
              </a:defRPr>
            </a:lvl1pPr>
          </a:lstStyle>
          <a:p>
            <a:pPr>
              <a:defRPr/>
            </a:pPr>
            <a:fld id="{485FE01C-70FD-4275-828C-F79AA51C0499}" type="slidenum">
              <a:rPr lang="en-GB" altLang="en-US"/>
              <a:pPr>
                <a:defRPr/>
              </a:pPr>
              <a:t>‹#›</a:t>
            </a:fld>
            <a:endParaRPr lang="en-GB" altLang="en-US"/>
          </a:p>
        </p:txBody>
      </p:sp>
    </p:spTree>
    <p:extLst>
      <p:ext uri="{BB962C8B-B14F-4D97-AF65-F5344CB8AC3E}">
        <p14:creationId xmlns:p14="http://schemas.microsoft.com/office/powerpoint/2010/main" val="3075035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EP slides">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025526"/>
            <a:ext cx="7839075" cy="679449"/>
          </a:xfrm>
          <a:prstGeom prst="rect">
            <a:avLst/>
          </a:prstGeom>
        </p:spPr>
        <p:txBody>
          <a:bodyPr/>
          <a:lstStyle>
            <a:lvl1pPr algn="l">
              <a:defRPr sz="3600" b="1" baseline="0">
                <a:solidFill>
                  <a:srgbClr val="A01853"/>
                </a:solidFill>
              </a:defRPr>
            </a:lvl1pPr>
          </a:lstStyle>
          <a:p>
            <a:r>
              <a:rPr lang="en-GB"/>
              <a:t>Click to edit Master title style</a:t>
            </a:r>
            <a:endParaRPr lang="en-US" dirty="0"/>
          </a:p>
        </p:txBody>
      </p:sp>
      <p:sp>
        <p:nvSpPr>
          <p:cNvPr id="3" name="Subtitle 2"/>
          <p:cNvSpPr>
            <a:spLocks noGrp="1"/>
          </p:cNvSpPr>
          <p:nvPr>
            <p:ph type="subTitle" idx="1"/>
          </p:nvPr>
        </p:nvSpPr>
        <p:spPr>
          <a:xfrm>
            <a:off x="457199" y="1757362"/>
            <a:ext cx="7839075"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6137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MCQ Slides">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839076" cy="679449"/>
          </a:xfrm>
          <a:prstGeom prst="rect">
            <a:avLst/>
          </a:prstGeom>
        </p:spPr>
        <p:txBody>
          <a:bodyPr/>
          <a:lstStyle>
            <a:lvl1pPr algn="l">
              <a:defRPr sz="3600" b="1" baseline="0">
                <a:solidFill>
                  <a:srgbClr val="A00054"/>
                </a:solidFill>
              </a:defRPr>
            </a:lvl1pPr>
          </a:lstStyle>
          <a:p>
            <a:r>
              <a:rPr lang="en-GB"/>
              <a:t>Click to edit Master title style</a:t>
            </a:r>
            <a:endParaRPr lang="en-US" dirty="0"/>
          </a:p>
        </p:txBody>
      </p:sp>
      <p:sp>
        <p:nvSpPr>
          <p:cNvPr id="3" name="Subtitle 2"/>
          <p:cNvSpPr>
            <a:spLocks noGrp="1"/>
          </p:cNvSpPr>
          <p:nvPr>
            <p:ph type="subTitle" idx="1"/>
          </p:nvPr>
        </p:nvSpPr>
        <p:spPr>
          <a:xfrm>
            <a:off x="457199" y="1757362"/>
            <a:ext cx="7839076"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76307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8" name="Picture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7" r:id="rId6"/>
    <p:sldLayoutId id="2147483748" r:id="rId7"/>
    <p:sldLayoutId id="2147483744" r:id="rId8"/>
    <p:sldLayoutId id="2147483745" r:id="rId9"/>
    <p:sldLayoutId id="2147483746" r:id="rId10"/>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www.ncbi.nlm.nih.gov/pubmed"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1"/>
          <p:cNvSpPr txBox="1">
            <a:spLocks noChangeArrowheads="1"/>
          </p:cNvSpPr>
          <p:nvPr/>
        </p:nvSpPr>
        <p:spPr bwMode="auto">
          <a:xfrm>
            <a:off x="384175" y="1393825"/>
            <a:ext cx="8142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GB" altLang="en-US" sz="3600" b="1">
                <a:solidFill>
                  <a:srgbClr val="A00054"/>
                </a:solidFill>
              </a:rPr>
              <a:t>MRCPsych General Adult Module</a:t>
            </a:r>
          </a:p>
        </p:txBody>
      </p:sp>
      <p:sp>
        <p:nvSpPr>
          <p:cNvPr id="6149" name="TextBox 1"/>
          <p:cNvSpPr txBox="1">
            <a:spLocks noChangeArrowheads="1"/>
          </p:cNvSpPr>
          <p:nvPr/>
        </p:nvSpPr>
        <p:spPr bwMode="auto">
          <a:xfrm>
            <a:off x="725488" y="3121025"/>
            <a:ext cx="76136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b="1">
                <a:solidFill>
                  <a:srgbClr val="A00054"/>
                </a:solidFill>
              </a:rPr>
              <a:t>Bipolar Disorder - I</a:t>
            </a:r>
          </a:p>
          <a:p>
            <a:pPr algn="ctr" eaLnBrk="1" hangingPunct="1"/>
            <a:endParaRPr lang="en-US" altLang="en-US" b="1">
              <a:solidFill>
                <a:srgbClr val="A00054"/>
              </a:solidFill>
            </a:endParaRPr>
          </a:p>
          <a:p>
            <a:pPr algn="ctr" eaLnBrk="1" hangingPunct="1"/>
            <a:endParaRPr lang="en-US" altLang="en-US" b="1">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620713" y="5461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br>
              <a:rPr lang="en-GB" altLang="en-US" sz="2800" u="sng"/>
            </a:br>
            <a:r>
              <a:rPr lang="en-GB" altLang="en-US" sz="2800" b="1">
                <a:solidFill>
                  <a:srgbClr val="A00054"/>
                </a:solidFill>
              </a:rPr>
              <a:t>ICD-10  Bipolar (Affective) Disorder </a:t>
            </a:r>
            <a:br>
              <a:rPr lang="en-GB" altLang="en-US"/>
            </a:br>
            <a:endParaRPr lang="en-GB" altLang="en-US"/>
          </a:p>
        </p:txBody>
      </p:sp>
      <p:sp>
        <p:nvSpPr>
          <p:cNvPr id="3" name="Content Placeholder 2"/>
          <p:cNvSpPr>
            <a:spLocks noGrp="1"/>
          </p:cNvSpPr>
          <p:nvPr>
            <p:ph idx="1"/>
          </p:nvPr>
        </p:nvSpPr>
        <p:spPr>
          <a:xfrm>
            <a:off x="457200" y="1689100"/>
            <a:ext cx="8229600" cy="4437063"/>
          </a:xfrm>
        </p:spPr>
        <p:txBody>
          <a:bodyPr rtlCol="0">
            <a:normAutofit fontScale="85000" lnSpcReduction="20000"/>
          </a:bodyPr>
          <a:lstStyle/>
          <a:p>
            <a:pPr eaLnBrk="1" fontAlgn="auto" hangingPunct="1">
              <a:spcAft>
                <a:spcPts val="0"/>
              </a:spcAft>
              <a:defRPr/>
            </a:pPr>
            <a:r>
              <a:rPr lang="en-GB" dirty="0">
                <a:ea typeface="+mn-ea"/>
                <a:cs typeface="+mn-cs"/>
              </a:rPr>
              <a:t>Requires at least </a:t>
            </a:r>
            <a:r>
              <a:rPr lang="en-GB" b="1" dirty="0">
                <a:ea typeface="+mn-ea"/>
                <a:cs typeface="+mn-cs"/>
              </a:rPr>
              <a:t>2</a:t>
            </a:r>
            <a:r>
              <a:rPr lang="en-GB" dirty="0">
                <a:ea typeface="+mn-ea"/>
                <a:cs typeface="+mn-cs"/>
              </a:rPr>
              <a:t> episodes, one of which must be mania/hypomania/mixed, with remission between episodes:</a:t>
            </a:r>
          </a:p>
          <a:p>
            <a:pPr eaLnBrk="1" fontAlgn="auto" hangingPunct="1">
              <a:spcAft>
                <a:spcPts val="0"/>
              </a:spcAft>
              <a:defRPr/>
            </a:pPr>
            <a:endParaRPr lang="en-GB" dirty="0">
              <a:ea typeface="+mn-ea"/>
              <a:cs typeface="+mn-cs"/>
            </a:endParaRPr>
          </a:p>
          <a:p>
            <a:pPr lvl="1" eaLnBrk="1" fontAlgn="auto" hangingPunct="1">
              <a:spcAft>
                <a:spcPts val="0"/>
              </a:spcAft>
              <a:buFont typeface="Arial" panose="020B0604020202020204" pitchFamily="34" charset="0"/>
              <a:buChar char="•"/>
              <a:defRPr/>
            </a:pPr>
            <a:r>
              <a:rPr lang="en-GB" dirty="0">
                <a:ea typeface="+mn-ea"/>
              </a:rPr>
              <a:t>Hypomania</a:t>
            </a:r>
          </a:p>
          <a:p>
            <a:pPr lvl="1" eaLnBrk="1" fontAlgn="auto" hangingPunct="1">
              <a:spcAft>
                <a:spcPts val="0"/>
              </a:spcAft>
              <a:buFont typeface="Arial" panose="020B0604020202020204" pitchFamily="34" charset="0"/>
              <a:buChar char="•"/>
              <a:defRPr/>
            </a:pPr>
            <a:r>
              <a:rPr lang="en-GB" dirty="0">
                <a:ea typeface="+mn-ea"/>
              </a:rPr>
              <a:t>Mania without psychosis</a:t>
            </a:r>
          </a:p>
          <a:p>
            <a:pPr lvl="1" eaLnBrk="1" fontAlgn="auto" hangingPunct="1">
              <a:spcAft>
                <a:spcPts val="0"/>
              </a:spcAft>
              <a:buFont typeface="Arial" panose="020B0604020202020204" pitchFamily="34" charset="0"/>
              <a:buChar char="•"/>
              <a:defRPr/>
            </a:pPr>
            <a:r>
              <a:rPr lang="en-GB" dirty="0">
                <a:ea typeface="+mn-ea"/>
              </a:rPr>
              <a:t>Mania with psychosis</a:t>
            </a:r>
          </a:p>
          <a:p>
            <a:pPr lvl="1" eaLnBrk="1" fontAlgn="auto" hangingPunct="1">
              <a:spcAft>
                <a:spcPts val="0"/>
              </a:spcAft>
              <a:buFont typeface="Arial" panose="020B0604020202020204" pitchFamily="34" charset="0"/>
              <a:buChar char="•"/>
              <a:defRPr/>
            </a:pPr>
            <a:r>
              <a:rPr lang="en-GB" dirty="0">
                <a:ea typeface="+mn-ea"/>
              </a:rPr>
              <a:t>Mild/moderate depression</a:t>
            </a:r>
          </a:p>
          <a:p>
            <a:pPr lvl="1" eaLnBrk="1" fontAlgn="auto" hangingPunct="1">
              <a:spcAft>
                <a:spcPts val="0"/>
              </a:spcAft>
              <a:buFont typeface="Arial" panose="020B0604020202020204" pitchFamily="34" charset="0"/>
              <a:buChar char="•"/>
              <a:defRPr/>
            </a:pPr>
            <a:r>
              <a:rPr lang="en-GB" dirty="0">
                <a:ea typeface="+mn-ea"/>
              </a:rPr>
              <a:t>Severe depression without psychosis</a:t>
            </a:r>
          </a:p>
          <a:p>
            <a:pPr lvl="1" eaLnBrk="1" fontAlgn="auto" hangingPunct="1">
              <a:spcAft>
                <a:spcPts val="0"/>
              </a:spcAft>
              <a:buFont typeface="Arial" panose="020B0604020202020204" pitchFamily="34" charset="0"/>
              <a:buChar char="•"/>
              <a:defRPr/>
            </a:pPr>
            <a:r>
              <a:rPr lang="en-GB" dirty="0">
                <a:ea typeface="+mn-ea"/>
              </a:rPr>
              <a:t>Severe depression with psychosis</a:t>
            </a:r>
          </a:p>
          <a:p>
            <a:pPr lvl="1" eaLnBrk="1" fontAlgn="auto" hangingPunct="1">
              <a:spcAft>
                <a:spcPts val="0"/>
              </a:spcAft>
              <a:buFont typeface="Arial" panose="020B0604020202020204" pitchFamily="34" charset="0"/>
              <a:buChar char="•"/>
              <a:defRPr/>
            </a:pPr>
            <a:r>
              <a:rPr lang="en-GB" dirty="0">
                <a:ea typeface="+mn-ea"/>
              </a:rPr>
              <a:t>Mixed affective episode</a:t>
            </a:r>
          </a:p>
          <a:p>
            <a:pPr eaLnBrk="1" fontAlgn="auto" hangingPunct="1">
              <a:spcAft>
                <a:spcPts val="0"/>
              </a:spcAft>
              <a:defRPr/>
            </a:pPr>
            <a:endParaRPr lang="en-GB" dirty="0">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57200" y="80486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600" b="1" dirty="0">
                <a:solidFill>
                  <a:srgbClr val="A00054"/>
                </a:solidFill>
              </a:rPr>
              <a:t>Bipolar subtypes (DSM)</a:t>
            </a:r>
          </a:p>
        </p:txBody>
      </p:sp>
      <p:sp>
        <p:nvSpPr>
          <p:cNvPr id="1945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t>I - Bipolar affective disorder (mania and depression)</a:t>
            </a:r>
          </a:p>
          <a:p>
            <a:r>
              <a:rPr lang="en-GB" altLang="en-US" sz="2400"/>
              <a:t>II - bipolar depression (hypomania and depression)</a:t>
            </a:r>
          </a:p>
          <a:p>
            <a:pPr>
              <a:buFont typeface="Arial" panose="020B0604020202020204" pitchFamily="34" charset="0"/>
              <a:buNone/>
            </a:pPr>
            <a:endParaRPr lang="en-GB" altLang="en-US" sz="2400"/>
          </a:p>
          <a:p>
            <a:pPr>
              <a:buFont typeface="Arial" panose="020B0604020202020204" pitchFamily="34" charset="0"/>
              <a:buNone/>
            </a:pPr>
            <a:r>
              <a:rPr lang="en-GB" altLang="en-US" sz="2400">
                <a:solidFill>
                  <a:srgbClr val="A00054"/>
                </a:solidFill>
              </a:rPr>
              <a:t>Controversial alternatives:</a:t>
            </a:r>
          </a:p>
          <a:p>
            <a:r>
              <a:rPr lang="en-GB" altLang="en-US" sz="2400"/>
              <a:t>Klerman lists 4 further subtypes</a:t>
            </a:r>
          </a:p>
          <a:p>
            <a:pPr lvl="1"/>
            <a:r>
              <a:rPr lang="en-GB" altLang="en-US" sz="2400"/>
              <a:t>III : Cyclothymia</a:t>
            </a:r>
          </a:p>
          <a:p>
            <a:pPr lvl="1"/>
            <a:r>
              <a:rPr lang="en-GB" altLang="en-US" sz="2400"/>
              <a:t>IV: Antidepressant induced hypo/mania</a:t>
            </a:r>
          </a:p>
          <a:p>
            <a:pPr lvl="1"/>
            <a:r>
              <a:rPr lang="en-GB" altLang="en-US" sz="2400"/>
              <a:t>V: Depression with family history of Bipolar I or II</a:t>
            </a:r>
          </a:p>
          <a:p>
            <a:pPr lvl="1"/>
            <a:r>
              <a:rPr lang="en-GB" altLang="en-US" sz="2400"/>
              <a:t>VI: Unipolar Mania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2F07B-BC50-2B41-8DB3-0C8168B6FDAA}"/>
              </a:ext>
            </a:extLst>
          </p:cNvPr>
          <p:cNvSpPr>
            <a:spLocks noGrp="1"/>
          </p:cNvSpPr>
          <p:nvPr>
            <p:ph type="title"/>
          </p:nvPr>
        </p:nvSpPr>
        <p:spPr/>
        <p:txBody>
          <a:bodyPr/>
          <a:lstStyle/>
          <a:p>
            <a:pPr algn="l"/>
            <a:r>
              <a:rPr lang="en-GB" altLang="en-US" b="1" dirty="0">
                <a:solidFill>
                  <a:srgbClr val="A00054"/>
                </a:solidFill>
              </a:rPr>
              <a:t>Bipolar subtypes</a:t>
            </a:r>
            <a:endParaRPr lang="en-US" dirty="0"/>
          </a:p>
        </p:txBody>
      </p:sp>
      <p:pic>
        <p:nvPicPr>
          <p:cNvPr id="5" name="Content Placeholder 4">
            <a:extLst>
              <a:ext uri="{FF2B5EF4-FFF2-40B4-BE49-F238E27FC236}">
                <a16:creationId xmlns:a16="http://schemas.microsoft.com/office/drawing/2014/main" id="{5E893FF7-06CF-754B-903E-D9C3A3FD6CFD}"/>
              </a:ext>
            </a:extLst>
          </p:cNvPr>
          <p:cNvPicPr>
            <a:picLocks noGrp="1" noChangeAspect="1"/>
          </p:cNvPicPr>
          <p:nvPr>
            <p:ph idx="1"/>
          </p:nvPr>
        </p:nvPicPr>
        <p:blipFill>
          <a:blip r:embed="rId2"/>
          <a:stretch>
            <a:fillRect/>
          </a:stretch>
        </p:blipFill>
        <p:spPr>
          <a:xfrm>
            <a:off x="730334" y="1600200"/>
            <a:ext cx="7683332" cy="4525963"/>
          </a:xfrm>
        </p:spPr>
      </p:pic>
    </p:spTree>
    <p:extLst>
      <p:ext uri="{BB962C8B-B14F-4D97-AF65-F5344CB8AC3E}">
        <p14:creationId xmlns:p14="http://schemas.microsoft.com/office/powerpoint/2010/main" val="2892050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731838"/>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3600" b="1">
                <a:solidFill>
                  <a:srgbClr val="A00054"/>
                </a:solidFill>
              </a:rPr>
              <a:t>Epidemiology</a:t>
            </a:r>
          </a:p>
        </p:txBody>
      </p:sp>
      <p:sp>
        <p:nvSpPr>
          <p:cNvPr id="22531" name="Content Placeholder 2"/>
          <p:cNvSpPr>
            <a:spLocks noGrp="1"/>
          </p:cNvSpPr>
          <p:nvPr>
            <p:ph idx="1"/>
          </p:nvPr>
        </p:nvSpPr>
        <p:spPr bwMode="auto">
          <a:xfrm>
            <a:off x="457200" y="1600200"/>
            <a:ext cx="8229600"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GB" altLang="en-US" sz="2000" dirty="0"/>
              <a:t>Lifetime prevalence – estimates vary between 0.3% - 1.5%</a:t>
            </a:r>
          </a:p>
          <a:p>
            <a:pPr eaLnBrk="1" hangingPunct="1">
              <a:lnSpc>
                <a:spcPct val="90000"/>
              </a:lnSpc>
              <a:buFont typeface="Arial" panose="020B0604020202020204" pitchFamily="34" charset="0"/>
              <a:buNone/>
            </a:pPr>
            <a:endParaRPr lang="en-GB" altLang="en-US" sz="2000" dirty="0"/>
          </a:p>
          <a:p>
            <a:pPr eaLnBrk="1" hangingPunct="1">
              <a:lnSpc>
                <a:spcPct val="90000"/>
              </a:lnSpc>
            </a:pPr>
            <a:r>
              <a:rPr lang="en-GB" altLang="en-US" sz="2000" dirty="0"/>
              <a:t>Six month </a:t>
            </a:r>
            <a:r>
              <a:rPr lang="en-GB" altLang="en-US" sz="2000" dirty="0" err="1"/>
              <a:t>prevalance</a:t>
            </a:r>
            <a:r>
              <a:rPr lang="en-GB" altLang="en-US" sz="2000" dirty="0"/>
              <a:t> rates are similar to lifetime prevalence rates – reflects chronicity/recurrence</a:t>
            </a:r>
          </a:p>
          <a:p>
            <a:pPr eaLnBrk="1" hangingPunct="1">
              <a:lnSpc>
                <a:spcPct val="90000"/>
              </a:lnSpc>
              <a:buFont typeface="Arial" panose="020B0604020202020204" pitchFamily="34" charset="0"/>
              <a:buNone/>
            </a:pPr>
            <a:endParaRPr lang="en-GB" altLang="en-US" sz="2000" dirty="0"/>
          </a:p>
          <a:p>
            <a:pPr eaLnBrk="1" hangingPunct="1">
              <a:lnSpc>
                <a:spcPct val="90000"/>
              </a:lnSpc>
            </a:pPr>
            <a:r>
              <a:rPr lang="en-GB" altLang="en-US" sz="2000" dirty="0"/>
              <a:t>Incidence = 4 per 100 000. AESOP study suggests geographic and ethnic  group variation (higher rates in London and in Black and Minority ethnic (BME) groups)</a:t>
            </a:r>
          </a:p>
          <a:p>
            <a:pPr eaLnBrk="1" hangingPunct="1">
              <a:lnSpc>
                <a:spcPct val="90000"/>
              </a:lnSpc>
              <a:buFont typeface="Arial" panose="020B0604020202020204" pitchFamily="34" charset="0"/>
              <a:buNone/>
            </a:pPr>
            <a:endParaRPr lang="en-GB" altLang="en-US" sz="3000" dirty="0"/>
          </a:p>
          <a:p>
            <a:pPr eaLnBrk="1" hangingPunct="1">
              <a:lnSpc>
                <a:spcPct val="90000"/>
              </a:lnSpc>
            </a:pPr>
            <a:endParaRPr lang="en-GB" altLang="en-US"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0"/>
            <a:ext cx="8229600" cy="725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3600" b="1">
                <a:solidFill>
                  <a:srgbClr val="A00054"/>
                </a:solidFill>
              </a:rPr>
              <a:t>The AESOP data at a glance</a:t>
            </a:r>
          </a:p>
        </p:txBody>
      </p:sp>
      <p:sp>
        <p:nvSpPr>
          <p:cNvPr id="23555" name="Content Placeholder 2"/>
          <p:cNvSpPr>
            <a:spLocks noGrp="1"/>
          </p:cNvSpPr>
          <p:nvPr>
            <p:ph idx="1"/>
          </p:nvPr>
        </p:nvSpPr>
        <p:spPr bwMode="auto">
          <a:xfrm>
            <a:off x="457200" y="1009650"/>
            <a:ext cx="8229600" cy="5357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400" dirty="0"/>
              <a:t>Three cities - London, Bristol, Nottingham</a:t>
            </a:r>
          </a:p>
          <a:p>
            <a:pPr eaLnBrk="1" hangingPunct="1"/>
            <a:r>
              <a:rPr lang="en-GB" altLang="en-US" sz="2400" dirty="0"/>
              <a:t>Population at risk (16-64 years) = 1,631,462</a:t>
            </a:r>
          </a:p>
          <a:p>
            <a:pPr eaLnBrk="1" hangingPunct="1"/>
            <a:endParaRPr lang="en-GB" altLang="en-US" dirty="0"/>
          </a:p>
          <a:p>
            <a:pPr eaLnBrk="1" hangingPunct="1"/>
            <a:endParaRPr lang="en-GB" altLang="en-US" dirty="0"/>
          </a:p>
        </p:txBody>
      </p:sp>
      <p:graphicFrame>
        <p:nvGraphicFramePr>
          <p:cNvPr id="4" name="Table 3"/>
          <p:cNvGraphicFramePr>
            <a:graphicFrameLocks noGrp="1"/>
          </p:cNvGraphicFramePr>
          <p:nvPr>
            <p:extLst>
              <p:ext uri="{D42A27DB-BD31-4B8C-83A1-F6EECF244321}">
                <p14:modId xmlns:p14="http://schemas.microsoft.com/office/powerpoint/2010/main" val="3270584803"/>
              </p:ext>
            </p:extLst>
          </p:nvPr>
        </p:nvGraphicFramePr>
        <p:xfrm>
          <a:off x="670130" y="2068512"/>
          <a:ext cx="7000876" cy="3779838"/>
        </p:xfrm>
        <a:graphic>
          <a:graphicData uri="http://schemas.openxmlformats.org/drawingml/2006/table">
            <a:tbl>
              <a:tblPr firstRow="1" bandRow="1">
                <a:tableStyleId>{5C22544A-7EE6-4342-B048-85BDC9FD1C3A}</a:tableStyleId>
              </a:tblPr>
              <a:tblGrid>
                <a:gridCol w="1928813">
                  <a:extLst>
                    <a:ext uri="{9D8B030D-6E8A-4147-A177-3AD203B41FA5}">
                      <a16:colId xmlns:a16="http://schemas.microsoft.com/office/drawing/2014/main" val="20000"/>
                    </a:ext>
                  </a:extLst>
                </a:gridCol>
                <a:gridCol w="1571625">
                  <a:extLst>
                    <a:ext uri="{9D8B030D-6E8A-4147-A177-3AD203B41FA5}">
                      <a16:colId xmlns:a16="http://schemas.microsoft.com/office/drawing/2014/main" val="20001"/>
                    </a:ext>
                  </a:extLst>
                </a:gridCol>
                <a:gridCol w="1750219">
                  <a:extLst>
                    <a:ext uri="{9D8B030D-6E8A-4147-A177-3AD203B41FA5}">
                      <a16:colId xmlns:a16="http://schemas.microsoft.com/office/drawing/2014/main" val="20002"/>
                    </a:ext>
                  </a:extLst>
                </a:gridCol>
                <a:gridCol w="1750219">
                  <a:extLst>
                    <a:ext uri="{9D8B030D-6E8A-4147-A177-3AD203B41FA5}">
                      <a16:colId xmlns:a16="http://schemas.microsoft.com/office/drawing/2014/main" val="20003"/>
                    </a:ext>
                  </a:extLst>
                </a:gridCol>
              </a:tblGrid>
              <a:tr h="640193">
                <a:tc>
                  <a:txBody>
                    <a:bodyPr/>
                    <a:lstStyle/>
                    <a:p>
                      <a:endParaRPr lang="en-GB" sz="1800" dirty="0"/>
                    </a:p>
                  </a:txBody>
                  <a:tcPr marL="91439" marR="91439"/>
                </a:tc>
                <a:tc>
                  <a:txBody>
                    <a:bodyPr/>
                    <a:lstStyle/>
                    <a:p>
                      <a:r>
                        <a:rPr lang="en-GB" sz="1800" dirty="0"/>
                        <a:t>Whole sample</a:t>
                      </a:r>
                    </a:p>
                  </a:txBody>
                  <a:tcPr marL="91439" marR="91439"/>
                </a:tc>
                <a:tc>
                  <a:txBody>
                    <a:bodyPr/>
                    <a:lstStyle/>
                    <a:p>
                      <a:r>
                        <a:rPr lang="en-GB" sz="1800" dirty="0"/>
                        <a:t>White</a:t>
                      </a:r>
                    </a:p>
                  </a:txBody>
                  <a:tcPr marL="91439" marR="91439"/>
                </a:tc>
                <a:tc>
                  <a:txBody>
                    <a:bodyPr/>
                    <a:lstStyle/>
                    <a:p>
                      <a:r>
                        <a:rPr lang="en-GB" sz="1800" dirty="0"/>
                        <a:t>BME</a:t>
                      </a:r>
                    </a:p>
                  </a:txBody>
                  <a:tcPr marL="91439" marR="91439"/>
                </a:tc>
                <a:extLst>
                  <a:ext uri="{0D108BD9-81ED-4DB2-BD59-A6C34878D82A}">
                    <a16:rowId xmlns:a16="http://schemas.microsoft.com/office/drawing/2014/main" val="10000"/>
                  </a:ext>
                </a:extLst>
              </a:tr>
              <a:tr h="370846">
                <a:tc>
                  <a:txBody>
                    <a:bodyPr/>
                    <a:lstStyle/>
                    <a:p>
                      <a:r>
                        <a:rPr lang="en-GB" sz="1800" dirty="0"/>
                        <a:t>All 3 centres</a:t>
                      </a:r>
                    </a:p>
                  </a:txBody>
                  <a:tcPr marL="91439" marR="91439"/>
                </a:tc>
                <a:tc>
                  <a:txBody>
                    <a:bodyPr/>
                    <a:lstStyle/>
                    <a:p>
                      <a:r>
                        <a:rPr lang="en-GB" sz="1800" dirty="0"/>
                        <a:t>75</a:t>
                      </a:r>
                    </a:p>
                  </a:txBody>
                  <a:tcPr marL="91439" marR="91439"/>
                </a:tc>
                <a:tc>
                  <a:txBody>
                    <a:bodyPr/>
                    <a:lstStyle/>
                    <a:p>
                      <a:r>
                        <a:rPr lang="en-GB" sz="1800" dirty="0"/>
                        <a:t>34</a:t>
                      </a:r>
                    </a:p>
                  </a:txBody>
                  <a:tcPr marL="91439" marR="91439"/>
                </a:tc>
                <a:tc>
                  <a:txBody>
                    <a:bodyPr/>
                    <a:lstStyle/>
                    <a:p>
                      <a:r>
                        <a:rPr lang="en-GB" sz="1800" dirty="0"/>
                        <a:t>41</a:t>
                      </a:r>
                    </a:p>
                  </a:txBody>
                  <a:tcPr marL="91439" marR="91439"/>
                </a:tc>
                <a:extLst>
                  <a:ext uri="{0D108BD9-81ED-4DB2-BD59-A6C34878D82A}">
                    <a16:rowId xmlns:a16="http://schemas.microsoft.com/office/drawing/2014/main" val="10001"/>
                  </a:ext>
                </a:extLst>
              </a:tr>
              <a:tr h="370846">
                <a:tc>
                  <a:txBody>
                    <a:bodyPr/>
                    <a:lstStyle/>
                    <a:p>
                      <a:r>
                        <a:rPr lang="en-GB" sz="1800" dirty="0"/>
                        <a:t>London</a:t>
                      </a:r>
                    </a:p>
                  </a:txBody>
                  <a:tcPr marL="91439" marR="91439"/>
                </a:tc>
                <a:tc>
                  <a:txBody>
                    <a:bodyPr/>
                    <a:lstStyle/>
                    <a:p>
                      <a:r>
                        <a:rPr lang="en-GB" sz="1800" dirty="0"/>
                        <a:t>44</a:t>
                      </a:r>
                    </a:p>
                  </a:txBody>
                  <a:tcPr marL="91439" marR="91439"/>
                </a:tc>
                <a:tc>
                  <a:txBody>
                    <a:bodyPr/>
                    <a:lstStyle/>
                    <a:p>
                      <a:r>
                        <a:rPr lang="en-GB" sz="1800" dirty="0"/>
                        <a:t>14</a:t>
                      </a:r>
                    </a:p>
                  </a:txBody>
                  <a:tcPr marL="91439" marR="91439"/>
                </a:tc>
                <a:tc>
                  <a:txBody>
                    <a:bodyPr/>
                    <a:lstStyle/>
                    <a:p>
                      <a:r>
                        <a:rPr lang="en-GB" sz="1800" dirty="0"/>
                        <a:t>30</a:t>
                      </a:r>
                    </a:p>
                  </a:txBody>
                  <a:tcPr marL="91439" marR="91439"/>
                </a:tc>
                <a:extLst>
                  <a:ext uri="{0D108BD9-81ED-4DB2-BD59-A6C34878D82A}">
                    <a16:rowId xmlns:a16="http://schemas.microsoft.com/office/drawing/2014/main" val="10002"/>
                  </a:ext>
                </a:extLst>
              </a:tr>
              <a:tr h="370846">
                <a:tc>
                  <a:txBody>
                    <a:bodyPr/>
                    <a:lstStyle/>
                    <a:p>
                      <a:r>
                        <a:rPr lang="en-GB" sz="1800" dirty="0"/>
                        <a:t>Nottingham</a:t>
                      </a:r>
                    </a:p>
                  </a:txBody>
                  <a:tcPr marL="91439" marR="91439"/>
                </a:tc>
                <a:tc>
                  <a:txBody>
                    <a:bodyPr/>
                    <a:lstStyle/>
                    <a:p>
                      <a:r>
                        <a:rPr lang="en-GB" sz="1800" dirty="0"/>
                        <a:t>26</a:t>
                      </a:r>
                    </a:p>
                  </a:txBody>
                  <a:tcPr marL="91439" marR="91439"/>
                </a:tc>
                <a:tc>
                  <a:txBody>
                    <a:bodyPr/>
                    <a:lstStyle/>
                    <a:p>
                      <a:r>
                        <a:rPr lang="en-GB" sz="1800" dirty="0"/>
                        <a:t>17</a:t>
                      </a:r>
                    </a:p>
                  </a:txBody>
                  <a:tcPr marL="91439" marR="91439"/>
                </a:tc>
                <a:tc>
                  <a:txBody>
                    <a:bodyPr/>
                    <a:lstStyle/>
                    <a:p>
                      <a:r>
                        <a:rPr lang="en-GB" sz="1800" dirty="0"/>
                        <a:t>9</a:t>
                      </a:r>
                    </a:p>
                  </a:txBody>
                  <a:tcPr marL="91439" marR="91439"/>
                </a:tc>
                <a:extLst>
                  <a:ext uri="{0D108BD9-81ED-4DB2-BD59-A6C34878D82A}">
                    <a16:rowId xmlns:a16="http://schemas.microsoft.com/office/drawing/2014/main" val="10003"/>
                  </a:ext>
                </a:extLst>
              </a:tr>
              <a:tr h="370846">
                <a:tc>
                  <a:txBody>
                    <a:bodyPr/>
                    <a:lstStyle/>
                    <a:p>
                      <a:r>
                        <a:rPr lang="en-GB" sz="1800" dirty="0"/>
                        <a:t>Bristol</a:t>
                      </a:r>
                    </a:p>
                  </a:txBody>
                  <a:tcPr marL="91439" marR="91439"/>
                </a:tc>
                <a:tc>
                  <a:txBody>
                    <a:bodyPr/>
                    <a:lstStyle/>
                    <a:p>
                      <a:r>
                        <a:rPr lang="en-GB" sz="1800" dirty="0"/>
                        <a:t>5</a:t>
                      </a:r>
                    </a:p>
                  </a:txBody>
                  <a:tcPr marL="91439" marR="91439"/>
                </a:tc>
                <a:tc>
                  <a:txBody>
                    <a:bodyPr/>
                    <a:lstStyle/>
                    <a:p>
                      <a:r>
                        <a:rPr lang="en-GB" sz="1800" dirty="0"/>
                        <a:t>3</a:t>
                      </a:r>
                    </a:p>
                  </a:txBody>
                  <a:tcPr marL="91439" marR="91439"/>
                </a:tc>
                <a:tc>
                  <a:txBody>
                    <a:bodyPr/>
                    <a:lstStyle/>
                    <a:p>
                      <a:r>
                        <a:rPr lang="en-GB" sz="1800" dirty="0"/>
                        <a:t>2</a:t>
                      </a:r>
                    </a:p>
                  </a:txBody>
                  <a:tcPr marL="91439" marR="91439"/>
                </a:tc>
                <a:extLst>
                  <a:ext uri="{0D108BD9-81ED-4DB2-BD59-A6C34878D82A}">
                    <a16:rowId xmlns:a16="http://schemas.microsoft.com/office/drawing/2014/main" val="10004"/>
                  </a:ext>
                </a:extLst>
              </a:tr>
              <a:tr h="370846">
                <a:tc>
                  <a:txBody>
                    <a:bodyPr/>
                    <a:lstStyle/>
                    <a:p>
                      <a:r>
                        <a:rPr lang="en-GB" sz="1800" dirty="0"/>
                        <a:t>Male, n (%)</a:t>
                      </a:r>
                    </a:p>
                  </a:txBody>
                  <a:tcPr marL="91439" marR="91439"/>
                </a:tc>
                <a:tc>
                  <a:txBody>
                    <a:bodyPr/>
                    <a:lstStyle/>
                    <a:p>
                      <a:r>
                        <a:rPr lang="en-GB" sz="1800" dirty="0"/>
                        <a:t>36 (48)</a:t>
                      </a:r>
                    </a:p>
                  </a:txBody>
                  <a:tcPr marL="91439" marR="91439"/>
                </a:tc>
                <a:tc>
                  <a:txBody>
                    <a:bodyPr/>
                    <a:lstStyle/>
                    <a:p>
                      <a:r>
                        <a:rPr lang="en-GB" sz="1800" dirty="0"/>
                        <a:t>17 (50)</a:t>
                      </a:r>
                    </a:p>
                  </a:txBody>
                  <a:tcPr marL="91439" marR="91439"/>
                </a:tc>
                <a:tc>
                  <a:txBody>
                    <a:bodyPr/>
                    <a:lstStyle/>
                    <a:p>
                      <a:r>
                        <a:rPr lang="en-GB" sz="1800" dirty="0"/>
                        <a:t>19 (46)</a:t>
                      </a:r>
                    </a:p>
                  </a:txBody>
                  <a:tcPr marL="91439" marR="91439"/>
                </a:tc>
                <a:extLst>
                  <a:ext uri="{0D108BD9-81ED-4DB2-BD59-A6C34878D82A}">
                    <a16:rowId xmlns:a16="http://schemas.microsoft.com/office/drawing/2014/main" val="10005"/>
                  </a:ext>
                </a:extLst>
              </a:tr>
              <a:tr h="914569">
                <a:tc>
                  <a:txBody>
                    <a:bodyPr/>
                    <a:lstStyle/>
                    <a:p>
                      <a:r>
                        <a:rPr lang="en-GB" sz="1800" dirty="0"/>
                        <a:t>Age at onset,</a:t>
                      </a:r>
                      <a:r>
                        <a:rPr lang="en-GB" sz="1800" baseline="0" dirty="0"/>
                        <a:t> years, Mean (SD)</a:t>
                      </a:r>
                      <a:endParaRPr lang="en-GB" sz="1800" dirty="0"/>
                    </a:p>
                  </a:txBody>
                  <a:tcPr marL="91439" marR="91439"/>
                </a:tc>
                <a:tc>
                  <a:txBody>
                    <a:bodyPr/>
                    <a:lstStyle/>
                    <a:p>
                      <a:r>
                        <a:rPr lang="en-GB" sz="1800" dirty="0"/>
                        <a:t>29.2 (9.1)</a:t>
                      </a:r>
                    </a:p>
                  </a:txBody>
                  <a:tcPr marL="91439" marR="91439"/>
                </a:tc>
                <a:tc>
                  <a:txBody>
                    <a:bodyPr/>
                    <a:lstStyle/>
                    <a:p>
                      <a:r>
                        <a:rPr lang="en-GB" sz="1800" dirty="0"/>
                        <a:t>32 (10.7)</a:t>
                      </a:r>
                    </a:p>
                  </a:txBody>
                  <a:tcPr marL="91439" marR="91439"/>
                </a:tc>
                <a:tc>
                  <a:txBody>
                    <a:bodyPr/>
                    <a:lstStyle/>
                    <a:p>
                      <a:r>
                        <a:rPr lang="en-GB" sz="1800" dirty="0"/>
                        <a:t>26.8 (6.8)</a:t>
                      </a:r>
                    </a:p>
                  </a:txBody>
                  <a:tcPr marL="91439" marR="91439"/>
                </a:tc>
                <a:extLst>
                  <a:ext uri="{0D108BD9-81ED-4DB2-BD59-A6C34878D82A}">
                    <a16:rowId xmlns:a16="http://schemas.microsoft.com/office/drawing/2014/main" val="10006"/>
                  </a:ext>
                </a:extLst>
              </a:tr>
              <a:tr h="370846">
                <a:tc>
                  <a:txBody>
                    <a:bodyPr/>
                    <a:lstStyle/>
                    <a:p>
                      <a:r>
                        <a:rPr lang="en-GB" sz="1800" dirty="0"/>
                        <a:t>Age range (yr)</a:t>
                      </a:r>
                    </a:p>
                  </a:txBody>
                  <a:tcPr marL="91439" marR="91439"/>
                </a:tc>
                <a:tc>
                  <a:txBody>
                    <a:bodyPr/>
                    <a:lstStyle/>
                    <a:p>
                      <a:r>
                        <a:rPr lang="en-GB" sz="1800" dirty="0"/>
                        <a:t>17-56</a:t>
                      </a:r>
                    </a:p>
                  </a:txBody>
                  <a:tcPr marL="91439" marR="91439"/>
                </a:tc>
                <a:tc>
                  <a:txBody>
                    <a:bodyPr/>
                    <a:lstStyle/>
                    <a:p>
                      <a:r>
                        <a:rPr lang="en-GB" sz="1800" dirty="0"/>
                        <a:t>17-56</a:t>
                      </a:r>
                    </a:p>
                  </a:txBody>
                  <a:tcPr marL="91439" marR="91439"/>
                </a:tc>
                <a:tc>
                  <a:txBody>
                    <a:bodyPr/>
                    <a:lstStyle/>
                    <a:p>
                      <a:r>
                        <a:rPr lang="en-GB" sz="1800" dirty="0"/>
                        <a:t>17-50</a:t>
                      </a:r>
                    </a:p>
                  </a:txBody>
                  <a:tcPr marL="91439" marR="91439"/>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1A15DDA0-4945-D944-B0BE-FAF77152CCFE}"/>
              </a:ext>
            </a:extLst>
          </p:cNvPr>
          <p:cNvSpPr txBox="1"/>
          <p:nvPr/>
        </p:nvSpPr>
        <p:spPr>
          <a:xfrm>
            <a:off x="670130" y="5848350"/>
            <a:ext cx="6482838" cy="307777"/>
          </a:xfrm>
          <a:prstGeom prst="rect">
            <a:avLst/>
          </a:prstGeom>
          <a:noFill/>
        </p:spPr>
        <p:txBody>
          <a:bodyPr wrap="square" rtlCol="0">
            <a:spAutoFit/>
          </a:bodyPr>
          <a:lstStyle/>
          <a:p>
            <a:r>
              <a:rPr lang="en-GB" altLang="en-US" sz="1400" dirty="0"/>
              <a:t>*BME=Black and Minority Ethnic groups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274638"/>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3600" b="1">
                <a:solidFill>
                  <a:srgbClr val="A00054"/>
                </a:solidFill>
              </a:rPr>
              <a:t>Epidemiology</a:t>
            </a:r>
          </a:p>
        </p:txBody>
      </p:sp>
      <p:sp>
        <p:nvSpPr>
          <p:cNvPr id="3" name="Content Placeholder 2"/>
          <p:cNvSpPr>
            <a:spLocks noGrp="1"/>
          </p:cNvSpPr>
          <p:nvPr>
            <p:ph idx="1"/>
          </p:nvPr>
        </p:nvSpPr>
        <p:spPr>
          <a:xfrm>
            <a:off x="457200" y="1600200"/>
            <a:ext cx="8229600" cy="4686300"/>
          </a:xfrm>
        </p:spPr>
        <p:txBody>
          <a:bodyPr rtlCol="0">
            <a:normAutofit fontScale="92500" lnSpcReduction="10000"/>
          </a:bodyPr>
          <a:lstStyle/>
          <a:p>
            <a:pPr eaLnBrk="1" fontAlgn="auto" hangingPunct="1">
              <a:spcAft>
                <a:spcPts val="0"/>
              </a:spcAft>
              <a:buFont typeface="Arial" charset="0"/>
              <a:buChar char="•"/>
              <a:defRPr/>
            </a:pPr>
            <a:r>
              <a:rPr lang="en-GB" dirty="0">
                <a:ea typeface="+mn-ea"/>
                <a:cs typeface="+mn-cs"/>
              </a:rPr>
              <a:t>Mean age at onset = 15-27 years</a:t>
            </a:r>
          </a:p>
          <a:p>
            <a:pPr lvl="1" eaLnBrk="1" fontAlgn="auto" hangingPunct="1">
              <a:spcAft>
                <a:spcPts val="0"/>
              </a:spcAft>
              <a:buFont typeface="Arial" charset="0"/>
              <a:buChar char="–"/>
              <a:defRPr/>
            </a:pPr>
            <a:r>
              <a:rPr lang="en-GB" dirty="0">
                <a:ea typeface="+mn-ea"/>
              </a:rPr>
              <a:t>Non normal distribution so mean is misleading. Mean often early twenties but commonest age of onset in late teens. </a:t>
            </a:r>
          </a:p>
          <a:p>
            <a:pPr lvl="1" eaLnBrk="1" fontAlgn="auto" hangingPunct="1">
              <a:spcAft>
                <a:spcPts val="0"/>
              </a:spcAft>
              <a:buFont typeface="Arial" charset="0"/>
              <a:buNone/>
              <a:defRPr/>
            </a:pPr>
            <a:endParaRPr lang="en-GB" dirty="0">
              <a:ea typeface="+mn-ea"/>
            </a:endParaRPr>
          </a:p>
          <a:p>
            <a:pPr eaLnBrk="1" fontAlgn="auto" hangingPunct="1">
              <a:spcAft>
                <a:spcPts val="0"/>
              </a:spcAft>
              <a:defRPr/>
            </a:pPr>
            <a:r>
              <a:rPr lang="en-GB" dirty="0">
                <a:ea typeface="+mn-ea"/>
                <a:cs typeface="+mn-cs"/>
              </a:rPr>
              <a:t>Sex ratio = 1:1</a:t>
            </a:r>
          </a:p>
          <a:p>
            <a:pPr eaLnBrk="1" fontAlgn="auto" hangingPunct="1">
              <a:spcAft>
                <a:spcPts val="0"/>
              </a:spcAft>
              <a:buFont typeface="Arial" charset="0"/>
              <a:buNone/>
              <a:defRPr/>
            </a:pPr>
            <a:endParaRPr lang="en-GB" dirty="0">
              <a:ea typeface="+mn-ea"/>
              <a:cs typeface="+mn-cs"/>
            </a:endParaRPr>
          </a:p>
          <a:p>
            <a:pPr eaLnBrk="1" fontAlgn="auto" hangingPunct="1">
              <a:spcAft>
                <a:spcPts val="0"/>
              </a:spcAft>
              <a:defRPr/>
            </a:pPr>
            <a:r>
              <a:rPr lang="en-GB" dirty="0" err="1">
                <a:ea typeface="+mn-ea"/>
                <a:cs typeface="+mn-cs"/>
              </a:rPr>
              <a:t>Comorbidity</a:t>
            </a:r>
            <a:r>
              <a:rPr lang="en-GB" dirty="0">
                <a:ea typeface="+mn-ea"/>
                <a:cs typeface="+mn-cs"/>
              </a:rPr>
              <a:t>  - anxiety disorders, alcohol (binge drinking) and substance misuse (</a:t>
            </a:r>
            <a:r>
              <a:rPr lang="en-GB" dirty="0" err="1">
                <a:ea typeface="+mn-ea"/>
                <a:cs typeface="+mn-cs"/>
              </a:rPr>
              <a:t>stimlants</a:t>
            </a:r>
            <a:r>
              <a:rPr lang="en-GB" dirty="0">
                <a:ea typeface="+mn-ea"/>
                <a:cs typeface="+mn-cs"/>
              </a:rPr>
              <a:t>)</a:t>
            </a:r>
          </a:p>
          <a:p>
            <a:pPr eaLnBrk="1" fontAlgn="auto" hangingPunct="1">
              <a:spcAft>
                <a:spcPts val="0"/>
              </a:spcAft>
              <a:defRPr/>
            </a:pPr>
            <a:endParaRPr lang="en-GB" dirty="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600" b="1" dirty="0">
                <a:solidFill>
                  <a:srgbClr val="A00054"/>
                </a:solidFill>
              </a:rPr>
              <a:t>Risk factors for mania </a:t>
            </a:r>
            <a:br>
              <a:rPr lang="en-GB" altLang="en-US" sz="3600" b="1" dirty="0">
                <a:solidFill>
                  <a:srgbClr val="A00054"/>
                </a:solidFill>
              </a:rPr>
            </a:br>
            <a:r>
              <a:rPr lang="en-GB" altLang="en-US" sz="3600" b="1" dirty="0">
                <a:solidFill>
                  <a:srgbClr val="A00054"/>
                </a:solidFill>
              </a:rPr>
              <a:t>- aetiology?</a:t>
            </a:r>
          </a:p>
        </p:txBody>
      </p:sp>
      <p:sp>
        <p:nvSpPr>
          <p:cNvPr id="2765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sz="2600" dirty="0"/>
          </a:p>
          <a:p>
            <a:r>
              <a:rPr lang="en-GB" altLang="en-US" sz="2000" dirty="0"/>
              <a:t>Genetics (high heritability)</a:t>
            </a:r>
          </a:p>
          <a:p>
            <a:r>
              <a:rPr lang="en-GB" altLang="en-US" sz="2000" dirty="0"/>
              <a:t>Circadian rhythm disruption</a:t>
            </a:r>
          </a:p>
          <a:p>
            <a:r>
              <a:rPr lang="en-GB" altLang="en-US" sz="2000" dirty="0"/>
              <a:t>Childbirth</a:t>
            </a:r>
          </a:p>
          <a:p>
            <a:r>
              <a:rPr lang="en-GB" altLang="en-US" sz="2000" dirty="0"/>
              <a:t>Previous treatment for depression</a:t>
            </a:r>
          </a:p>
          <a:p>
            <a:r>
              <a:rPr lang="en-GB" altLang="en-US" sz="2000" dirty="0"/>
              <a:t>Adverse life events</a:t>
            </a:r>
          </a:p>
          <a:p>
            <a:pPr lvl="1"/>
            <a:r>
              <a:rPr lang="en-GB" altLang="en-US" sz="2000" dirty="0"/>
              <a:t>Possibly sleep disruption rather than psychological distress associated with the event</a:t>
            </a:r>
          </a:p>
          <a:p>
            <a:r>
              <a:rPr lang="en-GB" altLang="en-US" sz="2000" dirty="0"/>
              <a:t>The approach of late spring/early summer</a:t>
            </a:r>
          </a:p>
          <a:p>
            <a:endParaRPr lang="en-GB" altLang="en-US" dirty="0"/>
          </a:p>
          <a:p>
            <a:endParaRPr lang="en-GB"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457200" y="274638"/>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3600" b="1">
                <a:solidFill>
                  <a:srgbClr val="A00054"/>
                </a:solidFill>
              </a:rPr>
              <a:t>Genetics</a:t>
            </a:r>
          </a:p>
        </p:txBody>
      </p:sp>
      <p:sp>
        <p:nvSpPr>
          <p:cNvPr id="28675" name="Content Placeholder 2"/>
          <p:cNvSpPr>
            <a:spLocks noGrp="1"/>
          </p:cNvSpPr>
          <p:nvPr>
            <p:ph idx="1"/>
          </p:nvPr>
        </p:nvSpPr>
        <p:spPr bwMode="auto">
          <a:xfrm>
            <a:off x="457200" y="1473917"/>
            <a:ext cx="8229600"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000" dirty="0"/>
              <a:t>Heritability = 80-85%</a:t>
            </a:r>
          </a:p>
          <a:p>
            <a:pPr eaLnBrk="1" hangingPunct="1"/>
            <a:endParaRPr lang="en-GB" altLang="en-US" sz="2000" dirty="0"/>
          </a:p>
          <a:p>
            <a:pPr eaLnBrk="1" hangingPunct="1"/>
            <a:r>
              <a:rPr lang="en-GB" altLang="en-US" sz="2000" dirty="0"/>
              <a:t>First degree relatives x7-8 risk (10%)</a:t>
            </a:r>
          </a:p>
          <a:p>
            <a:pPr eaLnBrk="1" hangingPunct="1"/>
            <a:endParaRPr lang="en-GB" altLang="en-US" sz="2000" dirty="0"/>
          </a:p>
          <a:p>
            <a:pPr eaLnBrk="1" hangingPunct="1"/>
            <a:r>
              <a:rPr lang="en-GB" altLang="en-US" sz="2000" dirty="0"/>
              <a:t>MZ twins 60-70%, DZ twins 20%</a:t>
            </a:r>
          </a:p>
          <a:p>
            <a:pPr marL="0" indent="0" eaLnBrk="1" hangingPunct="1">
              <a:buNone/>
            </a:pPr>
            <a:endParaRPr lang="en-GB" altLang="en-US" sz="2000" dirty="0"/>
          </a:p>
          <a:p>
            <a:pPr eaLnBrk="1" hangingPunct="1"/>
            <a:r>
              <a:rPr lang="en-GB" altLang="en-US" sz="2000" dirty="0"/>
              <a:t>Unipolar depression more common in relatives of BPAD probands</a:t>
            </a:r>
          </a:p>
          <a:p>
            <a:pPr marL="0" indent="0" eaLnBrk="1" hangingPunct="1">
              <a:buNone/>
            </a:pPr>
            <a:endParaRPr lang="en-GB"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3600" b="1">
                <a:solidFill>
                  <a:srgbClr val="A00054"/>
                </a:solidFill>
              </a:rPr>
              <a:t>Genetics</a:t>
            </a:r>
          </a:p>
        </p:txBody>
      </p:sp>
      <p:sp>
        <p:nvSpPr>
          <p:cNvPr id="29699" name="Content Placeholder 2"/>
          <p:cNvSpPr>
            <a:spLocks noGrp="1"/>
          </p:cNvSpPr>
          <p:nvPr>
            <p:ph idx="1"/>
          </p:nvPr>
        </p:nvSpPr>
        <p:spPr bwMode="auto">
          <a:xfrm>
            <a:off x="457200" y="1600200"/>
            <a:ext cx="8229600" cy="4781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000" dirty="0"/>
              <a:t>Linkage and association analyses are commonly employed methods to locate and define susceptibility genes for diseases </a:t>
            </a:r>
            <a:endParaRPr lang="en-GB" altLang="en-US" sz="2000" dirty="0"/>
          </a:p>
          <a:p>
            <a:pPr eaLnBrk="1" hangingPunct="1"/>
            <a:r>
              <a:rPr lang="en-GB" altLang="en-US" sz="2000" dirty="0"/>
              <a:t>Marker allele frequency in probands</a:t>
            </a:r>
          </a:p>
          <a:p>
            <a:pPr lvl="1" eaLnBrk="1" hangingPunct="1"/>
            <a:r>
              <a:rPr lang="en-GB" altLang="en-US" sz="2000" dirty="0"/>
              <a:t>What does the association actually mean?</a:t>
            </a:r>
          </a:p>
          <a:p>
            <a:pPr lvl="1" eaLnBrk="1" hangingPunct="1"/>
            <a:r>
              <a:rPr lang="en-GB" altLang="en-US" sz="2000" dirty="0"/>
              <a:t>Spurious false positive?</a:t>
            </a:r>
          </a:p>
          <a:p>
            <a:pPr lvl="1" eaLnBrk="1" hangingPunct="1"/>
            <a:r>
              <a:rPr lang="en-GB" altLang="en-US" sz="2000" dirty="0"/>
              <a:t>Causal?</a:t>
            </a:r>
          </a:p>
          <a:p>
            <a:pPr lvl="1" eaLnBrk="1" hangingPunct="1"/>
            <a:r>
              <a:rPr lang="en-GB" altLang="en-US" sz="2000" dirty="0"/>
              <a:t>Susceptibility factor?</a:t>
            </a:r>
          </a:p>
          <a:p>
            <a:pPr eaLnBrk="1" hangingPunct="1"/>
            <a:endParaRPr lang="en-GB"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3600" b="1">
                <a:solidFill>
                  <a:srgbClr val="A00054"/>
                </a:solidFill>
              </a:rPr>
              <a:t>Candidate gene loci</a:t>
            </a:r>
          </a:p>
        </p:txBody>
      </p:sp>
      <p:sp>
        <p:nvSpPr>
          <p:cNvPr id="30723" name="Content Placeholder 2"/>
          <p:cNvSpPr>
            <a:spLocks noGrp="1"/>
          </p:cNvSpPr>
          <p:nvPr>
            <p:ph idx="1"/>
          </p:nvPr>
        </p:nvSpPr>
        <p:spPr bwMode="auto">
          <a:xfrm>
            <a:off x="392113" y="1412875"/>
            <a:ext cx="8218487" cy="4924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000" dirty="0"/>
              <a:t>Dariers disease (12q23-24.1) </a:t>
            </a:r>
            <a:r>
              <a:rPr lang="en-GB" altLang="en-US" sz="2000" dirty="0" err="1"/>
              <a:t>cosegregates</a:t>
            </a:r>
            <a:r>
              <a:rPr lang="en-GB" altLang="en-US" sz="2000" dirty="0"/>
              <a:t> with </a:t>
            </a:r>
            <a:r>
              <a:rPr lang="en-GB" altLang="en-US" sz="2000" dirty="0" err="1"/>
              <a:t>BPAD</a:t>
            </a:r>
            <a:endParaRPr lang="en-GB" altLang="en-US" sz="2000" dirty="0"/>
          </a:p>
          <a:p>
            <a:pPr eaLnBrk="1" hangingPunct="1"/>
            <a:endParaRPr lang="en-GB" altLang="en-US" sz="2000" dirty="0"/>
          </a:p>
          <a:p>
            <a:pPr eaLnBrk="1" hangingPunct="1"/>
            <a:r>
              <a:rPr lang="en-GB" altLang="en-US" sz="2000" dirty="0"/>
              <a:t>X linkage – factor IX and G6P deficiency association with </a:t>
            </a:r>
            <a:r>
              <a:rPr lang="en-GB" altLang="en-US" sz="2000" dirty="0" err="1"/>
              <a:t>BPAD</a:t>
            </a:r>
            <a:endParaRPr lang="en-GB" altLang="en-US" sz="2000" dirty="0"/>
          </a:p>
          <a:p>
            <a:pPr eaLnBrk="1" hangingPunct="1"/>
            <a:endParaRPr lang="en-GB" altLang="en-US" sz="2000" dirty="0"/>
          </a:p>
          <a:p>
            <a:pPr eaLnBrk="1" hangingPunct="1"/>
            <a:r>
              <a:rPr lang="en-GB" altLang="en-US" sz="2000" dirty="0"/>
              <a:t>22q11 – </a:t>
            </a:r>
            <a:r>
              <a:rPr lang="en-GB" altLang="en-US" sz="2000" dirty="0" err="1"/>
              <a:t>COMT</a:t>
            </a:r>
            <a:r>
              <a:rPr lang="en-GB" altLang="en-US" sz="2000" dirty="0"/>
              <a:t> gene. Low activity variant associated with rapid cycling</a:t>
            </a:r>
          </a:p>
          <a:p>
            <a:pPr eaLnBrk="1" hangingPunct="1">
              <a:buFont typeface="Arial" panose="020B0604020202020204" pitchFamily="34" charset="0"/>
              <a:buNone/>
            </a:pPr>
            <a:endParaRPr lang="en-GB" altLang="en-US" sz="2000" dirty="0"/>
          </a:p>
          <a:p>
            <a:pPr eaLnBrk="1" hangingPunct="1"/>
            <a:r>
              <a:rPr lang="en-GB" altLang="en-US" sz="2000" dirty="0"/>
              <a:t>Locations from meta analyses : 1p35-36, 4p, 4q31, 6p, 6q24, 8q, 10q, 12q, 13q, 14q, 17p, 18p, 21q, 22q</a:t>
            </a:r>
          </a:p>
          <a:p>
            <a:pPr eaLnBrk="1" hangingPunct="1">
              <a:buFont typeface="Arial" panose="020B0604020202020204" pitchFamily="34" charset="0"/>
              <a:buNone/>
            </a:pPr>
            <a:endParaRPr lang="en-GB" altLang="en-US" dirty="0"/>
          </a:p>
          <a:p>
            <a:pPr eaLnBrk="1" hangingPunct="1"/>
            <a:endParaRPr lang="en-GB" altLang="en-US" dirty="0"/>
          </a:p>
          <a:p>
            <a:pPr eaLnBrk="1" hangingPunct="1"/>
            <a:endParaRPr lang="en-GB"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457200" y="1025525"/>
            <a:ext cx="7839075"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GA Module: BPAD - 1</a:t>
            </a:r>
          </a:p>
        </p:txBody>
      </p:sp>
      <p:sp>
        <p:nvSpPr>
          <p:cNvPr id="8195" name="Subtitle 2"/>
          <p:cNvSpPr>
            <a:spLocks noGrp="1"/>
          </p:cNvSpPr>
          <p:nvPr>
            <p:ph type="subTitle" idx="1"/>
          </p:nvPr>
        </p:nvSpPr>
        <p:spPr bwMode="auto">
          <a:xfrm>
            <a:off x="457200" y="1757363"/>
            <a:ext cx="77724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Aims and Objectives</a:t>
            </a:r>
          </a:p>
        </p:txBody>
      </p:sp>
      <p:sp>
        <p:nvSpPr>
          <p:cNvPr id="8196" name="Text Placeholder 3"/>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000" dirty="0"/>
              <a:t>The overall aim is for the trainee to gain an increased understanding of </a:t>
            </a:r>
            <a:r>
              <a:rPr lang="en-GB" altLang="en-US" sz="2000" dirty="0" err="1"/>
              <a:t>BPAD</a:t>
            </a:r>
            <a:r>
              <a:rPr lang="en-GB" altLang="en-US" sz="2000" dirty="0"/>
              <a:t> – this is the first session</a:t>
            </a:r>
          </a:p>
          <a:p>
            <a:endParaRPr lang="en-US" altLang="en-US" sz="2000" dirty="0"/>
          </a:p>
          <a:p>
            <a:r>
              <a:rPr lang="en-GB" altLang="en-US" sz="2000" dirty="0"/>
              <a:t>By the end of the session trainees should:</a:t>
            </a:r>
            <a:endParaRPr lang="en-US" altLang="en-US" sz="2000" dirty="0"/>
          </a:p>
          <a:p>
            <a:pPr lvl="1"/>
            <a:r>
              <a:rPr lang="en-US" altLang="en-US" sz="2000" dirty="0"/>
              <a:t>Develop an understanding of the clinical presentation of Bipolar disorder. </a:t>
            </a:r>
          </a:p>
          <a:p>
            <a:pPr lvl="1"/>
            <a:r>
              <a:rPr lang="en-US" altLang="en-US" sz="2000" dirty="0"/>
              <a:t>Develop an understanding of </a:t>
            </a:r>
            <a:r>
              <a:rPr lang="en-US" altLang="en-US" sz="2000" dirty="0" err="1"/>
              <a:t>aetiological</a:t>
            </a:r>
            <a:r>
              <a:rPr lang="en-US" altLang="en-US" sz="2000" dirty="0"/>
              <a:t> theories and epidemiology of Bipolar disorder.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0" y="115888"/>
            <a:ext cx="9144000" cy="1009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600" b="1">
                <a:solidFill>
                  <a:srgbClr val="A00054"/>
                </a:solidFill>
              </a:rPr>
              <a:t>Genes and repeats</a:t>
            </a:r>
          </a:p>
        </p:txBody>
      </p:sp>
      <p:sp>
        <p:nvSpPr>
          <p:cNvPr id="31747" name="Content Placeholder 2"/>
          <p:cNvSpPr>
            <a:spLocks noGrp="1"/>
          </p:cNvSpPr>
          <p:nvPr>
            <p:ph idx="1"/>
          </p:nvPr>
        </p:nvSpPr>
        <p:spPr bwMode="auto">
          <a:xfrm>
            <a:off x="395288" y="981075"/>
            <a:ext cx="8353425" cy="43202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000" dirty="0"/>
              <a:t>Genetic polymorphisms associated with </a:t>
            </a:r>
            <a:r>
              <a:rPr lang="en-GB" altLang="en-US" sz="2000" dirty="0" err="1"/>
              <a:t>BPAD</a:t>
            </a:r>
            <a:endParaRPr lang="en-GB" altLang="en-US" sz="2000" dirty="0"/>
          </a:p>
          <a:p>
            <a:pPr lvl="2"/>
            <a:r>
              <a:rPr lang="en-GB" altLang="en-US" sz="2000" dirty="0"/>
              <a:t>Serotonin</a:t>
            </a:r>
          </a:p>
          <a:p>
            <a:pPr lvl="3"/>
            <a:r>
              <a:rPr lang="en-GB" altLang="en-US" dirty="0"/>
              <a:t>TPH1 and 2 (Tryptophan Hydroxylase)</a:t>
            </a:r>
          </a:p>
          <a:p>
            <a:pPr lvl="2"/>
            <a:r>
              <a:rPr lang="en-GB" altLang="en-US" sz="2000" dirty="0" err="1"/>
              <a:t>ARNTL</a:t>
            </a:r>
            <a:r>
              <a:rPr lang="en-GB" altLang="en-US" sz="2000" dirty="0"/>
              <a:t> (circadian rhythm gene)</a:t>
            </a:r>
          </a:p>
          <a:p>
            <a:pPr lvl="2"/>
            <a:r>
              <a:rPr lang="en-GB" altLang="en-US" sz="2000" dirty="0"/>
              <a:t>DISC1 (1q-cell proliferation/differentiation) and G72 (13q - D-serine amino acid oxidase activator) – associated with both </a:t>
            </a:r>
            <a:r>
              <a:rPr lang="en-GB" altLang="en-US" sz="2000" dirty="0" err="1"/>
              <a:t>SCZ</a:t>
            </a:r>
            <a:r>
              <a:rPr lang="en-GB" altLang="en-US" sz="2000" dirty="0"/>
              <a:t> and </a:t>
            </a:r>
            <a:r>
              <a:rPr lang="en-GB" altLang="en-US" sz="2000" dirty="0" err="1"/>
              <a:t>BPAD</a:t>
            </a:r>
            <a:endParaRPr lang="en-GB" altLang="en-US" sz="2000" dirty="0"/>
          </a:p>
          <a:p>
            <a:r>
              <a:rPr lang="en-GB" altLang="en-US" sz="2000" dirty="0"/>
              <a:t>CAG trinucleotide repeats- more common in </a:t>
            </a:r>
            <a:r>
              <a:rPr lang="en-GB" altLang="en-US" sz="2000" dirty="0" err="1"/>
              <a:t>BPAD</a:t>
            </a:r>
            <a:r>
              <a:rPr lang="en-GB" altLang="en-US" sz="2000" dirty="0"/>
              <a:t> and anticipation phenomena (increased severity in offspring) </a:t>
            </a:r>
          </a:p>
          <a:p>
            <a:pPr>
              <a:buFont typeface="Arial" panose="020B0604020202020204" pitchFamily="34" charset="0"/>
              <a:buNone/>
            </a:pPr>
            <a:endParaRPr lang="en-GB"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57200" y="9985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600" b="1">
                <a:solidFill>
                  <a:srgbClr val="A00054"/>
                </a:solidFill>
              </a:rPr>
              <a:t>Pathophysiology - theories</a:t>
            </a:r>
          </a:p>
        </p:txBody>
      </p:sp>
      <p:sp>
        <p:nvSpPr>
          <p:cNvPr id="32771" name="Content Placeholder 2"/>
          <p:cNvSpPr>
            <a:spLocks noGrp="1"/>
          </p:cNvSpPr>
          <p:nvPr>
            <p:ph idx="1"/>
          </p:nvPr>
        </p:nvSpPr>
        <p:spPr bwMode="auto">
          <a:xfrm>
            <a:off x="457200" y="1989138"/>
            <a:ext cx="822960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000" dirty="0"/>
              <a:t>Kindling (Post 1989)</a:t>
            </a:r>
          </a:p>
          <a:p>
            <a:pPr lvl="1"/>
            <a:r>
              <a:rPr lang="en-GB" altLang="en-US" sz="2000" dirty="0"/>
              <a:t>Genetically susceptible individual experiences cumulative minor brain insults, which eventually trigger a manic episode. Neural damage sustained during this episode renders the brain vulnerable to recurrence with smaller triggers. Further injury precipitated by subsequent episodes</a:t>
            </a:r>
          </a:p>
          <a:p>
            <a:pPr lvl="1"/>
            <a:endParaRPr lang="en-GB" altLang="en-US" sz="2000" dirty="0"/>
          </a:p>
          <a:p>
            <a:pPr lvl="1"/>
            <a:r>
              <a:rPr lang="en-GB" altLang="en-US" sz="2000" dirty="0"/>
              <a:t>?Explains progressively shorter remissions and utility of anticonvulsants as prophylaxis</a:t>
            </a:r>
          </a:p>
          <a:p>
            <a:pPr lvl="1"/>
            <a:r>
              <a:rPr lang="en-GB" altLang="en-US" sz="2000" dirty="0"/>
              <a:t>Oxidative stress and inflammatory markers raised in </a:t>
            </a:r>
            <a:r>
              <a:rPr lang="en-GB" altLang="en-US" sz="2000" dirty="0" err="1"/>
              <a:t>BPAD</a:t>
            </a:r>
            <a:endParaRPr lang="en-GB" alt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982663"/>
            <a:ext cx="8229600"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600" b="1">
                <a:solidFill>
                  <a:srgbClr val="A00054"/>
                </a:solidFill>
              </a:rPr>
              <a:t>Pathophysiology - theories</a:t>
            </a:r>
          </a:p>
        </p:txBody>
      </p:sp>
      <p:sp>
        <p:nvSpPr>
          <p:cNvPr id="3379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sz="2800" dirty="0"/>
          </a:p>
          <a:p>
            <a:r>
              <a:rPr lang="en-GB" altLang="en-US" sz="2000" dirty="0"/>
              <a:t>Abnormal apoptosis levels in frontal cortex and hippocampus disrupts neural networks involved in emotional regulation (Manji 2003)</a:t>
            </a:r>
          </a:p>
          <a:p>
            <a:endParaRPr lang="en-GB" altLang="en-US" sz="2000" dirty="0"/>
          </a:p>
          <a:p>
            <a:r>
              <a:rPr lang="en-GB" altLang="en-US" sz="2000" dirty="0"/>
              <a:t>Lithium and Sodium Valproate have neurotrophic properties </a:t>
            </a:r>
          </a:p>
          <a:p>
            <a:pPr lvl="1"/>
            <a:r>
              <a:rPr lang="en-GB" altLang="en-US" sz="2000" dirty="0"/>
              <a:t>combat the above process?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457200" y="1077913"/>
            <a:ext cx="8229600" cy="91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200" b="1">
                <a:solidFill>
                  <a:srgbClr val="A00054"/>
                </a:solidFill>
              </a:rPr>
              <a:t>Mapping BPAD to structure</a:t>
            </a:r>
          </a:p>
        </p:txBody>
      </p:sp>
      <p:sp>
        <p:nvSpPr>
          <p:cNvPr id="34819" name="Content Placeholder 2"/>
          <p:cNvSpPr>
            <a:spLocks noGrp="1"/>
          </p:cNvSpPr>
          <p:nvPr>
            <p:ph idx="1"/>
          </p:nvPr>
        </p:nvSpPr>
        <p:spPr bwMode="auto">
          <a:xfrm>
            <a:off x="457200" y="1600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endParaRPr lang="en-GB" altLang="en-US" dirty="0"/>
          </a:p>
          <a:p>
            <a:pPr lvl="1"/>
            <a:r>
              <a:rPr lang="en-GB" altLang="en-US" dirty="0"/>
              <a:t>Limbic, striatal, hypothalamic and prefrontal circuits</a:t>
            </a:r>
          </a:p>
          <a:p>
            <a:pPr lvl="1"/>
            <a:endParaRPr lang="en-GB" altLang="en-US" dirty="0"/>
          </a:p>
          <a:p>
            <a:pPr lvl="1"/>
            <a:r>
              <a:rPr lang="en-GB" altLang="en-US" dirty="0"/>
              <a:t>Regulation of biological drives and emotion </a:t>
            </a:r>
          </a:p>
          <a:p>
            <a:pPr lvl="1"/>
            <a:endParaRPr lang="en-GB" altLang="en-US" dirty="0"/>
          </a:p>
          <a:p>
            <a:pPr lvl="1"/>
            <a:endParaRPr lang="en-GB" altLang="en-US" dirty="0"/>
          </a:p>
          <a:p>
            <a:pPr lvl="1"/>
            <a:endParaRPr lang="en-GB" altLang="en-US" dirty="0"/>
          </a:p>
          <a:p>
            <a:pPr lvl="1"/>
            <a:endParaRPr lang="en-GB" altLang="en-US" dirty="0"/>
          </a:p>
          <a:p>
            <a:pPr>
              <a:buFont typeface="Arial" panose="020B0604020202020204" pitchFamily="34" charset="0"/>
              <a:buNone/>
            </a:pPr>
            <a:endParaRPr lang="en-GB" alt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457200" y="592138"/>
            <a:ext cx="8229600" cy="63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3600" b="1">
                <a:solidFill>
                  <a:srgbClr val="A00054"/>
                </a:solidFill>
              </a:rPr>
              <a:t>Early observations</a:t>
            </a:r>
          </a:p>
        </p:txBody>
      </p:sp>
      <p:sp>
        <p:nvSpPr>
          <p:cNvPr id="35843" name="Content Placeholder 2"/>
          <p:cNvSpPr>
            <a:spLocks noGrp="1"/>
          </p:cNvSpPr>
          <p:nvPr>
            <p:ph idx="1"/>
          </p:nvPr>
        </p:nvSpPr>
        <p:spPr bwMode="auto">
          <a:xfrm>
            <a:off x="457200" y="1223963"/>
            <a:ext cx="8229600" cy="496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2400" dirty="0"/>
          </a:p>
          <a:p>
            <a:r>
              <a:rPr lang="en-US" altLang="en-US" sz="2000" dirty="0"/>
              <a:t>Ventromedial PFC – motivational relevance of sensory information, </a:t>
            </a:r>
            <a:r>
              <a:rPr lang="en-US" altLang="en-US" sz="2000" dirty="0" err="1"/>
              <a:t>behavioural</a:t>
            </a:r>
            <a:r>
              <a:rPr lang="en-US" altLang="en-US" sz="2000" dirty="0"/>
              <a:t> adaptation</a:t>
            </a:r>
          </a:p>
          <a:p>
            <a:endParaRPr lang="en-US" altLang="en-US" sz="2000" dirty="0"/>
          </a:p>
          <a:p>
            <a:r>
              <a:rPr lang="en-US" altLang="en-US" sz="2000" dirty="0"/>
              <a:t>Lesions – avolition, depression, euphoria, irritability, distractibility, hypersexuality, grandiosity, paranoia</a:t>
            </a:r>
          </a:p>
          <a:p>
            <a:endParaRPr lang="en-US" altLang="en-US" sz="2000" dirty="0"/>
          </a:p>
          <a:p>
            <a:r>
              <a:rPr lang="en-US" altLang="en-US" sz="2000" dirty="0"/>
              <a:t>Connected to limbic and hypothalamic </a:t>
            </a:r>
            <a:r>
              <a:rPr lang="en-US" altLang="en-US" sz="2000" dirty="0" err="1"/>
              <a:t>centres</a:t>
            </a:r>
            <a:r>
              <a:rPr lang="en-US" altLang="en-US" sz="2000" dirty="0"/>
              <a:t> (emotion and biological drives)</a:t>
            </a:r>
          </a:p>
          <a:p>
            <a:endParaRPr lang="en-US" altLang="en-US" sz="2000" dirty="0"/>
          </a:p>
          <a:p>
            <a:r>
              <a:rPr lang="en-US" altLang="en-US" sz="2000" dirty="0"/>
              <a:t>R mesial temporal lesions – manic/depressive fluctuations</a:t>
            </a:r>
          </a:p>
          <a:p>
            <a:endParaRPr lang="en-US" alt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3F2CC0-30B0-FF47-9C0C-AD9A1A178646}"/>
              </a:ext>
            </a:extLst>
          </p:cNvPr>
          <p:cNvSpPr>
            <a:spLocks noGrp="1"/>
          </p:cNvSpPr>
          <p:nvPr>
            <p:ph type="ctrTitle"/>
          </p:nvPr>
        </p:nvSpPr>
        <p:spPr/>
        <p:txBody>
          <a:bodyPr/>
          <a:lstStyle/>
          <a:p>
            <a:r>
              <a:rPr lang="en-US" altLang="en-US" dirty="0"/>
              <a:t>Neuroimaging data</a:t>
            </a:r>
            <a:endParaRPr lang="en-US" dirty="0"/>
          </a:p>
        </p:txBody>
      </p:sp>
      <p:sp>
        <p:nvSpPr>
          <p:cNvPr id="7" name="Text Placeholder 6">
            <a:extLst>
              <a:ext uri="{FF2B5EF4-FFF2-40B4-BE49-F238E27FC236}">
                <a16:creationId xmlns:a16="http://schemas.microsoft.com/office/drawing/2014/main" id="{B7024ABA-5D8E-BE46-B72D-E2E683014604}"/>
              </a:ext>
            </a:extLst>
          </p:cNvPr>
          <p:cNvSpPr>
            <a:spLocks noGrp="1"/>
          </p:cNvSpPr>
          <p:nvPr>
            <p:ph type="body" sz="quarter" idx="13"/>
          </p:nvPr>
        </p:nvSpPr>
        <p:spPr/>
        <p:txBody>
          <a:bodyPr/>
          <a:lstStyle/>
          <a:p>
            <a:r>
              <a:rPr lang="en-US" altLang="en-US" sz="2000" dirty="0"/>
              <a:t>Increased volumes of the lateral ventricles and the third ventricle and decreased cross-sectional area of the corpus callosum</a:t>
            </a:r>
          </a:p>
          <a:p>
            <a:pPr>
              <a:defRPr/>
            </a:pPr>
            <a:r>
              <a:rPr lang="en-US" altLang="en-US" sz="2000" dirty="0"/>
              <a:t>Decrease in the volume of the anterior cingulate cortex</a:t>
            </a:r>
          </a:p>
          <a:p>
            <a:pPr>
              <a:defRPr/>
            </a:pPr>
            <a:r>
              <a:rPr lang="en-US" altLang="en-US" sz="2000" dirty="0"/>
              <a:t>Reduced GM volume in PFC, ventral striatum and mesial temporal </a:t>
            </a:r>
            <a:r>
              <a:rPr lang="en-US" altLang="en-US" sz="2000" dirty="0" err="1"/>
              <a:t>cotex</a:t>
            </a:r>
            <a:endParaRPr lang="en-US" altLang="en-US" sz="2000" dirty="0"/>
          </a:p>
          <a:p>
            <a:pPr>
              <a:defRPr/>
            </a:pPr>
            <a:r>
              <a:rPr lang="en-US" altLang="en-US" sz="2000" dirty="0"/>
              <a:t>Prefrontal and callosal WM abnormalities</a:t>
            </a:r>
          </a:p>
          <a:p>
            <a:pPr>
              <a:defRPr/>
            </a:pPr>
            <a:r>
              <a:rPr lang="en-US" altLang="en-US" sz="2000" dirty="0"/>
              <a:t>Asymmetry in Uncinate fasciculi</a:t>
            </a:r>
          </a:p>
          <a:p>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C97A4F7C-E62D-C24A-80B7-B64BACF9BA29}"/>
              </a:ext>
            </a:extLst>
          </p:cNvPr>
          <p:cNvPicPr>
            <a:picLocks noGrp="1" noChangeAspect="1"/>
          </p:cNvPicPr>
          <p:nvPr>
            <p:ph type="pic" sz="quarter" idx="14"/>
          </p:nvPr>
        </p:nvPicPr>
        <p:blipFill>
          <a:blip r:embed="rId2"/>
          <a:srcRect t="1010" b="1010"/>
          <a:stretch>
            <a:fillRect/>
          </a:stretch>
        </p:blipFill>
        <p:spPr>
          <a:xfrm>
            <a:off x="5101815" y="1829594"/>
            <a:ext cx="3673475" cy="3721100"/>
          </a:xfrm>
        </p:spPr>
      </p:pic>
      <p:sp>
        <p:nvSpPr>
          <p:cNvPr id="8" name="TextBox 7">
            <a:extLst>
              <a:ext uri="{FF2B5EF4-FFF2-40B4-BE49-F238E27FC236}">
                <a16:creationId xmlns:a16="http://schemas.microsoft.com/office/drawing/2014/main" id="{2D23ED2D-2BF4-9A43-9303-3209379A38CF}"/>
              </a:ext>
            </a:extLst>
          </p:cNvPr>
          <p:cNvSpPr txBox="1"/>
          <p:nvPr/>
        </p:nvSpPr>
        <p:spPr>
          <a:xfrm>
            <a:off x="5076497" y="5675313"/>
            <a:ext cx="3816780" cy="600164"/>
          </a:xfrm>
          <a:prstGeom prst="rect">
            <a:avLst/>
          </a:prstGeom>
          <a:noFill/>
        </p:spPr>
        <p:txBody>
          <a:bodyPr wrap="square" rtlCol="0">
            <a:spAutoFit/>
          </a:bodyPr>
          <a:lstStyle/>
          <a:p>
            <a:pPr>
              <a:defRPr/>
            </a:pPr>
            <a:r>
              <a:rPr lang="de-DE" altLang="en-US" sz="1100" dirty="0" err="1"/>
              <a:t>Shizukuishi</a:t>
            </a:r>
            <a:r>
              <a:rPr lang="de-DE" altLang="en-US" sz="1100" dirty="0"/>
              <a:t> et al. </a:t>
            </a:r>
            <a:r>
              <a:rPr lang="de-DE" altLang="en-US" sz="1100" dirty="0" err="1"/>
              <a:t>Magn</a:t>
            </a:r>
            <a:r>
              <a:rPr lang="de-DE" altLang="en-US" sz="1100" dirty="0"/>
              <a:t> </a:t>
            </a:r>
            <a:r>
              <a:rPr lang="de-DE" altLang="en-US" sz="1100" dirty="0" err="1"/>
              <a:t>Reson</a:t>
            </a:r>
            <a:r>
              <a:rPr lang="de-DE" altLang="en-US" sz="1100" dirty="0"/>
              <a:t> </a:t>
            </a:r>
            <a:r>
              <a:rPr lang="de-DE" altLang="en-US" sz="1100" dirty="0" err="1"/>
              <a:t>Med</a:t>
            </a:r>
            <a:r>
              <a:rPr lang="de-DE" altLang="en-US" sz="1100" dirty="0"/>
              <a:t> </a:t>
            </a:r>
            <a:r>
              <a:rPr lang="de-DE" altLang="en-US" sz="1100" dirty="0" err="1"/>
              <a:t>Sci</a:t>
            </a:r>
            <a:r>
              <a:rPr lang="de-DE" altLang="en-US" sz="1100" dirty="0"/>
              <a:t>, Vol. 12, </a:t>
            </a:r>
            <a:r>
              <a:rPr lang="de-DE" altLang="en-US" sz="1100" dirty="0" err="1"/>
              <a:t>No</a:t>
            </a:r>
            <a:r>
              <a:rPr lang="de-DE" altLang="en-US" sz="1100" dirty="0"/>
              <a:t>. 3, pp. 153–159, 2013</a:t>
            </a:r>
          </a:p>
          <a:p>
            <a:pPr>
              <a:defRPr/>
            </a:pPr>
            <a:r>
              <a:rPr lang="fr-FR" altLang="en-US" sz="1100" dirty="0"/>
              <a:t>Gama et al. </a:t>
            </a:r>
            <a:r>
              <a:rPr lang="fr-FR" altLang="en-US" sz="1100" dirty="0" err="1"/>
              <a:t>Rev</a:t>
            </a:r>
            <a:r>
              <a:rPr lang="fr-FR" altLang="en-US" sz="1100" dirty="0"/>
              <a:t> Bras </a:t>
            </a:r>
            <a:r>
              <a:rPr lang="fr-FR" altLang="en-US" sz="1100" dirty="0" err="1"/>
              <a:t>Psiquiatr</a:t>
            </a:r>
            <a:r>
              <a:rPr lang="fr-FR" altLang="en-US" sz="1100" dirty="0"/>
              <a:t>. 2013;35:070-074</a:t>
            </a:r>
            <a:endParaRPr lang="de-DE" altLang="en-US" sz="1100" dirty="0"/>
          </a:p>
        </p:txBody>
      </p:sp>
    </p:spTree>
    <p:extLst>
      <p:ext uri="{BB962C8B-B14F-4D97-AF65-F5344CB8AC3E}">
        <p14:creationId xmlns:p14="http://schemas.microsoft.com/office/powerpoint/2010/main" val="3744082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457200" y="274638"/>
            <a:ext cx="8229600"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3600" b="1">
                <a:solidFill>
                  <a:srgbClr val="A00054"/>
                </a:solidFill>
              </a:rPr>
              <a:t>Cognition</a:t>
            </a:r>
          </a:p>
        </p:txBody>
      </p:sp>
      <p:sp>
        <p:nvSpPr>
          <p:cNvPr id="37891" name="Content Placeholder 2"/>
          <p:cNvSpPr>
            <a:spLocks noGrp="1"/>
          </p:cNvSpPr>
          <p:nvPr>
            <p:ph idx="1"/>
          </p:nvPr>
        </p:nvSpPr>
        <p:spPr bwMode="auto">
          <a:xfrm>
            <a:off x="395288" y="1196975"/>
            <a:ext cx="8291512" cy="566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a:t>Deficits in:</a:t>
            </a:r>
          </a:p>
          <a:p>
            <a:pPr lvl="2"/>
            <a:r>
              <a:rPr lang="en-US" altLang="en-US" sz="2000" dirty="0"/>
              <a:t>Executive function (shifting, planning, prioritizing/updating information within working memory, decision making, response inhibition)</a:t>
            </a:r>
          </a:p>
          <a:p>
            <a:pPr lvl="2"/>
            <a:r>
              <a:rPr lang="en-US" altLang="en-US" sz="2000" dirty="0"/>
              <a:t>Abstraction</a:t>
            </a:r>
          </a:p>
          <a:p>
            <a:pPr lvl="2"/>
            <a:r>
              <a:rPr lang="en-US" altLang="en-US" sz="2000" dirty="0"/>
              <a:t>Sustained attention</a:t>
            </a:r>
          </a:p>
          <a:p>
            <a:pPr lvl="2"/>
            <a:r>
              <a:rPr lang="en-US" altLang="en-US" sz="2000" dirty="0"/>
              <a:t>Verbal memory</a:t>
            </a:r>
          </a:p>
          <a:p>
            <a:endParaRPr lang="en-US" altLang="en-US" sz="2000" dirty="0"/>
          </a:p>
          <a:p>
            <a:r>
              <a:rPr lang="en-US" altLang="en-US" sz="2000" dirty="0"/>
              <a:t>Prefrontal and medial temporal cortices Implicated. </a:t>
            </a:r>
          </a:p>
          <a:p>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Neuroanatomy</a:t>
            </a:r>
          </a:p>
        </p:txBody>
      </p:sp>
      <p:sp>
        <p:nvSpPr>
          <p:cNvPr id="3" name="Content Placeholder 2"/>
          <p:cNvSpPr>
            <a:spLocks noGrp="1"/>
          </p:cNvSpPr>
          <p:nvPr>
            <p:ph type="body" sz="quarter" idx="13"/>
          </p:nvPr>
        </p:nvSpPr>
        <p:spPr>
          <a:xfrm>
            <a:off x="457200" y="1954213"/>
            <a:ext cx="7839075" cy="3721100"/>
          </a:xfrm>
        </p:spPr>
        <p:txBody>
          <a:bodyPr/>
          <a:lstStyle/>
          <a:p>
            <a:pPr>
              <a:buFont typeface="Arial" charset="0"/>
              <a:buChar char="•"/>
              <a:defRPr/>
            </a:pPr>
            <a:r>
              <a:rPr lang="en-US" sz="2000" dirty="0">
                <a:ea typeface="+mn-ea"/>
                <a:cs typeface="+mn-cs"/>
              </a:rPr>
              <a:t>Lesion, neuroimaging and neuropsychological data suggest that structural and functional changes in prefrontal-limbic circuitry may be associated with BPAD. </a:t>
            </a:r>
          </a:p>
          <a:p>
            <a:pPr marL="0" indent="0">
              <a:buFont typeface="Arial" charset="0"/>
              <a:buNone/>
              <a:defRPr/>
            </a:pPr>
            <a:endParaRPr lang="en-US" sz="2000" dirty="0">
              <a:ea typeface="+mn-ea"/>
              <a:cs typeface="+mn-cs"/>
            </a:endParaRPr>
          </a:p>
          <a:p>
            <a:pPr>
              <a:buFont typeface="Arial" charset="0"/>
              <a:buChar char="•"/>
              <a:defRPr/>
            </a:pPr>
            <a:r>
              <a:rPr lang="en-US" sz="2000" dirty="0">
                <a:ea typeface="+mn-ea"/>
                <a:cs typeface="+mn-cs"/>
              </a:rPr>
              <a:t>Consensus model - failure of ventral prefrontal-limbic modulation may predispose to mania.</a:t>
            </a:r>
          </a:p>
          <a:p>
            <a:pPr>
              <a:buFont typeface="Arial" charset="0"/>
              <a:buChar char="•"/>
              <a:defRPr/>
            </a:pPr>
            <a:endParaRPr lang="en-US" sz="2000" dirty="0">
              <a:ea typeface="+mn-ea"/>
              <a:cs typeface="+mn-cs"/>
            </a:endParaRPr>
          </a:p>
          <a:p>
            <a:pPr>
              <a:buFont typeface="Arial" charset="0"/>
              <a:buChar char="•"/>
              <a:defRPr/>
            </a:pPr>
            <a:r>
              <a:rPr lang="tr-TR" sz="2000" dirty="0">
                <a:ea typeface="+mn-ea"/>
                <a:cs typeface="+mn-cs"/>
                <a:hlinkClick r:id="rId2" tooltip="Bipolar disorders."/>
              </a:rPr>
              <a:t>Strakowski et al. Bipolar Disord.</a:t>
            </a:r>
            <a:r>
              <a:rPr lang="tr-TR" sz="2000" dirty="0">
                <a:ea typeface="+mn-ea"/>
                <a:cs typeface="+mn-cs"/>
              </a:rPr>
              <a:t> 2012 Jun;14(4):313-25.</a:t>
            </a:r>
            <a:endParaRPr lang="en-US" sz="2000" dirty="0">
              <a:ea typeface="+mn-ea"/>
              <a:cs typeface="+mn-cs"/>
            </a:endParaRPr>
          </a:p>
          <a:p>
            <a:pPr marL="0" indent="0">
              <a:buFont typeface="Arial" charset="0"/>
              <a:buNone/>
              <a:defRPr/>
            </a:pPr>
            <a:endParaRPr lang="en-US" dirty="0">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45720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3600" b="1">
                <a:solidFill>
                  <a:srgbClr val="A00054"/>
                </a:solidFill>
              </a:rPr>
              <a:t>Risk factors revisited – links to anatomy?</a:t>
            </a:r>
          </a:p>
        </p:txBody>
      </p:sp>
      <p:sp>
        <p:nvSpPr>
          <p:cNvPr id="3" name="Content Placeholder 2"/>
          <p:cNvSpPr>
            <a:spLocks noGrp="1"/>
          </p:cNvSpPr>
          <p:nvPr>
            <p:ph idx="1"/>
          </p:nvPr>
        </p:nvSpPr>
        <p:spPr>
          <a:xfrm>
            <a:off x="457200" y="1309688"/>
            <a:ext cx="8229600" cy="4525962"/>
          </a:xfrm>
        </p:spPr>
        <p:txBody>
          <a:bodyPr/>
          <a:lstStyle/>
          <a:p>
            <a:pPr>
              <a:buFont typeface="Arial" charset="0"/>
              <a:buChar char="•"/>
              <a:defRPr/>
            </a:pPr>
            <a:r>
              <a:rPr lang="en-GB" sz="2000" dirty="0">
                <a:ea typeface="+mn-ea"/>
                <a:cs typeface="+mn-cs"/>
              </a:rPr>
              <a:t>Candidate genes?</a:t>
            </a:r>
          </a:p>
          <a:p>
            <a:pPr>
              <a:buFont typeface="Arial" charset="0"/>
              <a:buChar char="•"/>
              <a:defRPr/>
            </a:pPr>
            <a:r>
              <a:rPr lang="en-GB" sz="2000" dirty="0">
                <a:ea typeface="+mn-ea"/>
                <a:cs typeface="+mn-cs"/>
              </a:rPr>
              <a:t>Circadian rhythm disruption?</a:t>
            </a:r>
          </a:p>
          <a:p>
            <a:pPr>
              <a:buFont typeface="Arial" charset="0"/>
              <a:buChar char="•"/>
              <a:defRPr/>
            </a:pPr>
            <a:r>
              <a:rPr lang="en-GB" sz="2000" dirty="0">
                <a:ea typeface="+mn-ea"/>
                <a:cs typeface="+mn-cs"/>
              </a:rPr>
              <a:t>Childbirth?</a:t>
            </a:r>
          </a:p>
          <a:p>
            <a:pPr>
              <a:buFont typeface="Arial" charset="0"/>
              <a:buChar char="•"/>
              <a:defRPr/>
            </a:pPr>
            <a:r>
              <a:rPr lang="en-GB" sz="2000" dirty="0">
                <a:ea typeface="+mn-ea"/>
                <a:cs typeface="+mn-cs"/>
              </a:rPr>
              <a:t>Adverse life events?</a:t>
            </a:r>
          </a:p>
          <a:p>
            <a:pPr lvl="1">
              <a:buFont typeface="Arial" charset="0"/>
              <a:buChar char="–"/>
              <a:defRPr/>
            </a:pPr>
            <a:r>
              <a:rPr lang="en-GB" sz="2000" dirty="0">
                <a:ea typeface="+mn-ea"/>
              </a:rPr>
              <a:t>Possibly sleep disruption rather than psychological distress associated with the event</a:t>
            </a:r>
          </a:p>
          <a:p>
            <a:pPr>
              <a:buFont typeface="Arial" charset="0"/>
              <a:buChar char="•"/>
              <a:defRPr/>
            </a:pPr>
            <a:r>
              <a:rPr lang="en-GB" sz="2000" dirty="0">
                <a:ea typeface="+mn-ea"/>
                <a:cs typeface="+mn-cs"/>
              </a:rPr>
              <a:t>The approach of late spring/early summer?</a:t>
            </a:r>
          </a:p>
          <a:p>
            <a:pPr marL="0" indent="0">
              <a:buFont typeface="Arial" charset="0"/>
              <a:buNone/>
              <a:defRPr/>
            </a:pPr>
            <a:endParaRPr lang="en-GB" dirty="0">
              <a:ea typeface="+mn-ea"/>
              <a:cs typeface="+mn-cs"/>
            </a:endParaRPr>
          </a:p>
          <a:p>
            <a:pPr marL="0" indent="0">
              <a:buFont typeface="Arial" charset="0"/>
              <a:buNone/>
              <a:defRPr/>
            </a:pPr>
            <a:endParaRPr lang="en-US" dirty="0">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10287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200" b="1">
                <a:solidFill>
                  <a:srgbClr val="A00054"/>
                </a:solidFill>
              </a:rPr>
              <a:t>Mapping BPAD to chemistry</a:t>
            </a:r>
          </a:p>
        </p:txBody>
      </p:sp>
      <p:sp>
        <p:nvSpPr>
          <p:cNvPr id="26627" name="Content Placeholder 2"/>
          <p:cNvSpPr>
            <a:spLocks noGrp="1"/>
          </p:cNvSpPr>
          <p:nvPr>
            <p:ph idx="1"/>
          </p:nvPr>
        </p:nvSpPr>
        <p:spPr/>
        <p:txBody>
          <a:bodyPr/>
          <a:lstStyle/>
          <a:p>
            <a:pPr marL="457200" lvl="1" indent="0">
              <a:buFont typeface="Arial" charset="0"/>
              <a:buNone/>
              <a:defRPr/>
            </a:pPr>
            <a:endParaRPr lang="en-GB" sz="3200" dirty="0">
              <a:ea typeface="+mn-ea"/>
            </a:endParaRPr>
          </a:p>
          <a:p>
            <a:pPr marL="457200" lvl="1" indent="0">
              <a:buFont typeface="Arial" charset="0"/>
              <a:buNone/>
              <a:defRPr/>
            </a:pPr>
            <a:r>
              <a:rPr lang="en-GB" dirty="0">
                <a:ea typeface="+mn-ea"/>
              </a:rPr>
              <a:t>Monoamine signalling</a:t>
            </a:r>
          </a:p>
          <a:p>
            <a:pPr marL="457200" lvl="1" indent="0">
              <a:buFont typeface="Arial" charset="0"/>
              <a:buNone/>
              <a:defRPr/>
            </a:pPr>
            <a:endParaRPr lang="en-GB" dirty="0">
              <a:ea typeface="+mn-ea"/>
            </a:endParaRPr>
          </a:p>
          <a:p>
            <a:pPr marL="457200" lvl="1" indent="0">
              <a:buFont typeface="Arial" charset="0"/>
              <a:buNone/>
              <a:defRPr/>
            </a:pPr>
            <a:endParaRPr lang="en-GB" dirty="0">
              <a:ea typeface="+mn-ea"/>
            </a:endParaRPr>
          </a:p>
          <a:p>
            <a:pPr marL="457200" lvl="1" indent="0">
              <a:buFont typeface="Arial" charset="0"/>
              <a:buNone/>
              <a:defRPr/>
            </a:pPr>
            <a:r>
              <a:rPr lang="en-GB" dirty="0">
                <a:ea typeface="+mn-ea"/>
              </a:rPr>
              <a:t>Endocrine axis disruption</a:t>
            </a:r>
          </a:p>
          <a:p>
            <a:pPr lvl="1">
              <a:buFont typeface="Arial" charset="0"/>
              <a:buChar char="–"/>
              <a:defRPr/>
            </a:pPr>
            <a:endParaRPr lang="en-GB" sz="3200" dirty="0">
              <a:ea typeface="+mn-ea"/>
            </a:endParaRPr>
          </a:p>
          <a:p>
            <a:pPr marL="0" indent="0">
              <a:buFont typeface="Arial" charset="0"/>
              <a:buNone/>
              <a:defRPr/>
            </a:pPr>
            <a:endParaRPr lang="en-GB" sz="2800" dirty="0">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bwMode="auto">
          <a:xfrm>
            <a:off x="457200" y="1025525"/>
            <a:ext cx="7839075"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GA Module: BPAD - 1</a:t>
            </a:r>
          </a:p>
        </p:txBody>
      </p:sp>
      <p:sp>
        <p:nvSpPr>
          <p:cNvPr id="10243" name="Subtitle 2"/>
          <p:cNvSpPr>
            <a:spLocks noGrp="1"/>
          </p:cNvSpPr>
          <p:nvPr>
            <p:ph type="subTitle" idx="1"/>
          </p:nvPr>
        </p:nvSpPr>
        <p:spPr bwMode="auto">
          <a:xfrm>
            <a:off x="457200" y="1757363"/>
            <a:ext cx="7839075"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Expert Led Session</a:t>
            </a:r>
          </a:p>
        </p:txBody>
      </p:sp>
      <p:sp>
        <p:nvSpPr>
          <p:cNvPr id="10244" name="Text Placeholder 3"/>
          <p:cNvSpPr>
            <a:spLocks noGrp="1"/>
          </p:cNvSpPr>
          <p:nvPr>
            <p:ph type="body" sz="quarter" idx="13"/>
          </p:nvPr>
        </p:nvSpPr>
        <p:spPr bwMode="auto">
          <a:xfrm>
            <a:off x="457200" y="2486025"/>
            <a:ext cx="8218488" cy="2457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lang="en-US" altLang="en-US"/>
          </a:p>
          <a:p>
            <a:pPr marL="0" indent="0" algn="ctr">
              <a:buFont typeface="Arial" panose="020B0604020202020204" pitchFamily="34" charset="0"/>
              <a:buNone/>
            </a:pPr>
            <a:endParaRPr lang="en-US" altLang="en-US"/>
          </a:p>
          <a:p>
            <a:pPr marL="0" indent="0" algn="ctr">
              <a:buFont typeface="Arial" panose="020B0604020202020204" pitchFamily="34" charset="0"/>
              <a:buNone/>
            </a:pPr>
            <a:r>
              <a:rPr lang="en-US" altLang="en-US" sz="4000" b="1"/>
              <a:t>Bipolar Affective Disorder – Aetiological Theories and Epidemiology</a:t>
            </a:r>
          </a:p>
          <a:p>
            <a:pPr marL="0" indent="0" algn="ctr">
              <a:buFont typeface="Arial" panose="020B0604020202020204" pitchFamily="34" charset="0"/>
              <a:buNone/>
            </a:pPr>
            <a:endParaRPr lang="en-US" altLang="en-US"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3200" b="1">
                <a:solidFill>
                  <a:srgbClr val="A00054"/>
                </a:solidFill>
              </a:rPr>
              <a:t>Noradrenaline (NA)</a:t>
            </a:r>
          </a:p>
        </p:txBody>
      </p:sp>
      <p:sp>
        <p:nvSpPr>
          <p:cNvPr id="3" name="Content Placeholder 2"/>
          <p:cNvSpPr>
            <a:spLocks noGrp="1"/>
          </p:cNvSpPr>
          <p:nvPr>
            <p:ph type="body" sz="quarter" idx="13"/>
          </p:nvPr>
        </p:nvSpPr>
        <p:spPr>
          <a:xfrm>
            <a:off x="457200" y="1568669"/>
            <a:ext cx="4619297" cy="3720662"/>
          </a:xfrm>
        </p:spPr>
        <p:txBody>
          <a:bodyPr/>
          <a:lstStyle/>
          <a:p>
            <a:pPr>
              <a:buFont typeface="Arial" charset="0"/>
              <a:buChar char="•"/>
              <a:defRPr/>
            </a:pPr>
            <a:endParaRPr lang="en-US" sz="2800" dirty="0">
              <a:ea typeface="+mn-ea"/>
              <a:cs typeface="+mn-cs"/>
            </a:endParaRPr>
          </a:p>
          <a:p>
            <a:pPr>
              <a:buFont typeface="Arial" charset="0"/>
              <a:buChar char="•"/>
              <a:defRPr/>
            </a:pPr>
            <a:r>
              <a:rPr lang="en-US" sz="2000" dirty="0">
                <a:ea typeface="+mn-ea"/>
                <a:cs typeface="+mn-cs"/>
              </a:rPr>
              <a:t>3-Methoxy-4-hydroxyphenylglycol (major metabolite of NA) levels raised in mania</a:t>
            </a:r>
          </a:p>
          <a:p>
            <a:pPr marL="0" indent="0">
              <a:buFont typeface="Arial" charset="0"/>
              <a:buNone/>
              <a:defRPr/>
            </a:pPr>
            <a:endParaRPr lang="en-US" sz="2000" dirty="0">
              <a:ea typeface="+mn-ea"/>
              <a:cs typeface="+mn-cs"/>
            </a:endParaRPr>
          </a:p>
          <a:p>
            <a:pPr>
              <a:buFont typeface="Arial" charset="0"/>
              <a:buChar char="•"/>
              <a:defRPr/>
            </a:pPr>
            <a:r>
              <a:rPr lang="en-US" sz="2000" dirty="0">
                <a:ea typeface="+mn-ea"/>
                <a:cs typeface="+mn-cs"/>
              </a:rPr>
              <a:t>Polymorphisms in tyrosine hydroxylase and COMT genes in BPAD may affect amine metabolism</a:t>
            </a:r>
          </a:p>
        </p:txBody>
      </p:sp>
      <p:pic>
        <p:nvPicPr>
          <p:cNvPr id="5" name="Picture Placeholder 4" descr="A screenshot of a cell phone&#10;&#10;Description automatically generated">
            <a:extLst>
              <a:ext uri="{FF2B5EF4-FFF2-40B4-BE49-F238E27FC236}">
                <a16:creationId xmlns:a16="http://schemas.microsoft.com/office/drawing/2014/main" id="{3CF23C87-D919-B543-AEF9-C7443554A705}"/>
              </a:ext>
            </a:extLst>
          </p:cNvPr>
          <p:cNvPicPr>
            <a:picLocks noGrp="1" noChangeAspect="1"/>
          </p:cNvPicPr>
          <p:nvPr>
            <p:ph type="pic" sz="quarter" idx="14"/>
          </p:nvPr>
        </p:nvPicPr>
        <p:blipFill>
          <a:blip r:embed="rId3"/>
          <a:srcRect t="1300" b="1300"/>
          <a:stretch>
            <a:fillRect/>
          </a:stretch>
        </p:blip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457200" y="663575"/>
            <a:ext cx="82296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3600" b="1">
                <a:solidFill>
                  <a:srgbClr val="A00054"/>
                </a:solidFill>
              </a:rPr>
              <a:t>Serotonin</a:t>
            </a:r>
          </a:p>
        </p:txBody>
      </p:sp>
      <p:sp>
        <p:nvSpPr>
          <p:cNvPr id="43011" name="Content Placeholder 2"/>
          <p:cNvSpPr>
            <a:spLocks noGrp="1"/>
          </p:cNvSpPr>
          <p:nvPr>
            <p:ph idx="1"/>
          </p:nvPr>
        </p:nvSpPr>
        <p:spPr bwMode="auto">
          <a:xfrm>
            <a:off x="457200" y="1270000"/>
            <a:ext cx="8229600" cy="532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en-US" altLang="en-US" sz="2800" dirty="0"/>
          </a:p>
          <a:p>
            <a:r>
              <a:rPr lang="en-US" altLang="en-US" sz="2000" dirty="0"/>
              <a:t>In a nutshell, unimpressive and inconclusive data. Appears more robustly associated with depression</a:t>
            </a:r>
          </a:p>
          <a:p>
            <a:r>
              <a:rPr lang="en-US" altLang="en-US" sz="2000" dirty="0"/>
              <a:t>However – antidepressants can induce manic switch…evidence for dysregulated </a:t>
            </a:r>
            <a:r>
              <a:rPr lang="en-US" altLang="en-US" sz="2000" dirty="0" err="1"/>
              <a:t>signalling</a:t>
            </a:r>
            <a:r>
              <a:rPr lang="en-US" altLang="en-US" sz="2000" dirty="0"/>
              <a:t> (exaggerated response)?</a:t>
            </a:r>
            <a:endParaRPr lang="en-US" altLang="en-US" sz="2800" dirty="0"/>
          </a:p>
          <a:p>
            <a:pPr>
              <a:buNone/>
            </a:pPr>
            <a:r>
              <a:rPr lang="en-US" altLang="en-US" sz="2800" b="1" dirty="0">
                <a:solidFill>
                  <a:srgbClr val="A00054"/>
                </a:solidFill>
              </a:rPr>
              <a:t>Dopamine</a:t>
            </a:r>
          </a:p>
          <a:p>
            <a:pPr>
              <a:buNone/>
            </a:pPr>
            <a:endParaRPr lang="en-US" altLang="en-US" sz="2800" dirty="0"/>
          </a:p>
          <a:p>
            <a:pPr>
              <a:buFont typeface="Arial" charset="0"/>
              <a:buChar char="•"/>
              <a:defRPr/>
            </a:pPr>
            <a:r>
              <a:rPr lang="en-US" sz="2000" dirty="0"/>
              <a:t>DA agonists can function as antidepressants and precipitate mania</a:t>
            </a:r>
          </a:p>
          <a:p>
            <a:pPr>
              <a:buFont typeface="Arial" charset="0"/>
              <a:buChar char="•"/>
              <a:defRPr/>
            </a:pPr>
            <a:endParaRPr lang="en-US" sz="2000" dirty="0"/>
          </a:p>
          <a:p>
            <a:pPr>
              <a:buFont typeface="Arial" charset="0"/>
              <a:buChar char="•"/>
              <a:defRPr/>
            </a:pPr>
            <a:r>
              <a:rPr lang="en-US" sz="2000" dirty="0"/>
              <a:t>Catecholamine depletion studies -rebound hypomania in </a:t>
            </a:r>
            <a:r>
              <a:rPr lang="en-US" sz="2000" dirty="0" err="1"/>
              <a:t>BPAD</a:t>
            </a:r>
            <a:r>
              <a:rPr lang="en-US" sz="2000" dirty="0"/>
              <a:t> patients (compensatory overshoot)</a:t>
            </a:r>
          </a:p>
          <a:p>
            <a:pPr>
              <a:buNone/>
            </a:pPr>
            <a:endParaRPr lang="en-US" alt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457200" y="274638"/>
            <a:ext cx="8229600"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3600" b="1">
                <a:solidFill>
                  <a:srgbClr val="A00054"/>
                </a:solidFill>
              </a:rPr>
              <a:t>Hormones and light</a:t>
            </a:r>
          </a:p>
        </p:txBody>
      </p:sp>
      <p:sp>
        <p:nvSpPr>
          <p:cNvPr id="45059" name="Content Placeholder 2"/>
          <p:cNvSpPr>
            <a:spLocks noGrp="1"/>
          </p:cNvSpPr>
          <p:nvPr>
            <p:ph idx="1"/>
          </p:nvPr>
        </p:nvSpPr>
        <p:spPr bwMode="auto">
          <a:xfrm>
            <a:off x="468313" y="1268413"/>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a:t>Puerperal psychosis</a:t>
            </a:r>
          </a:p>
          <a:p>
            <a:pPr lvl="2"/>
            <a:r>
              <a:rPr lang="en-US" altLang="en-US" sz="2000" dirty="0"/>
              <a:t>Precipitous fall in </a:t>
            </a:r>
            <a:r>
              <a:rPr lang="en-US" altLang="en-US" sz="2000" dirty="0" err="1"/>
              <a:t>Oestrogen</a:t>
            </a:r>
            <a:r>
              <a:rPr lang="en-US" altLang="en-US" sz="2000" dirty="0"/>
              <a:t> post partum</a:t>
            </a:r>
          </a:p>
          <a:p>
            <a:pPr lvl="2"/>
            <a:r>
              <a:rPr lang="en-US" altLang="en-US" sz="2000" dirty="0"/>
              <a:t>Increased dopamine receptor sensitivity</a:t>
            </a:r>
          </a:p>
          <a:p>
            <a:pPr lvl="2"/>
            <a:r>
              <a:rPr lang="en-US" altLang="en-US" sz="2000" dirty="0"/>
              <a:t>Precipitous fall in </a:t>
            </a:r>
            <a:r>
              <a:rPr lang="en-US" altLang="en-US" sz="2000" dirty="0" err="1"/>
              <a:t>CRH</a:t>
            </a:r>
            <a:r>
              <a:rPr lang="en-US" altLang="en-US" sz="2000" dirty="0"/>
              <a:t> post partum, with subsequent ACTH and cortisol rebound</a:t>
            </a:r>
          </a:p>
          <a:p>
            <a:pPr lvl="1"/>
            <a:endParaRPr lang="en-US" altLang="en-US" sz="2000" dirty="0"/>
          </a:p>
          <a:p>
            <a:r>
              <a:rPr lang="en-US" altLang="en-US" sz="2000" dirty="0"/>
              <a:t>Circadian rhythm disturbance</a:t>
            </a:r>
          </a:p>
          <a:p>
            <a:pPr lvl="2"/>
            <a:r>
              <a:rPr lang="en-US" altLang="en-US" sz="2000" dirty="0"/>
              <a:t>Clock gene polymorphisms and manic behaviour</a:t>
            </a:r>
          </a:p>
          <a:p>
            <a:pPr lvl="2"/>
            <a:r>
              <a:rPr lang="en-US" altLang="en-US" sz="2000" dirty="0"/>
              <a:t>Sleep deprivation affects PFC function</a:t>
            </a:r>
          </a:p>
          <a:p>
            <a:pPr lvl="2"/>
            <a:r>
              <a:rPr lang="en-US" altLang="en-US" sz="2000" dirty="0"/>
              <a:t>SSRI’s affect circadian rhythms – switch?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457200" y="490538"/>
            <a:ext cx="8229600"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600" b="1">
                <a:solidFill>
                  <a:srgbClr val="A00054"/>
                </a:solidFill>
              </a:rPr>
              <a:t>Summary</a:t>
            </a:r>
          </a:p>
        </p:txBody>
      </p:sp>
      <p:sp>
        <p:nvSpPr>
          <p:cNvPr id="48131" name="Content Placeholder 2"/>
          <p:cNvSpPr>
            <a:spLocks noGrp="1"/>
          </p:cNvSpPr>
          <p:nvPr>
            <p:ph idx="1"/>
          </p:nvPr>
        </p:nvSpPr>
        <p:spPr bwMode="auto">
          <a:xfrm>
            <a:off x="457200" y="1196975"/>
            <a:ext cx="8229600" cy="492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a:p>
          <a:p>
            <a:r>
              <a:rPr lang="en-GB" altLang="en-US"/>
              <a:t>Defined</a:t>
            </a:r>
          </a:p>
          <a:p>
            <a:r>
              <a:rPr lang="en-GB" altLang="en-US"/>
              <a:t>History noted</a:t>
            </a:r>
          </a:p>
          <a:p>
            <a:r>
              <a:rPr lang="en-GB" altLang="en-US"/>
              <a:t>Episode types outlined</a:t>
            </a:r>
          </a:p>
          <a:p>
            <a:r>
              <a:rPr lang="en-GB" altLang="en-US"/>
              <a:t>Subtypes outlined</a:t>
            </a:r>
          </a:p>
          <a:p>
            <a:r>
              <a:rPr lang="en-GB" altLang="en-US"/>
              <a:t>Epidemiology overviewed</a:t>
            </a:r>
          </a:p>
          <a:p>
            <a:r>
              <a:rPr lang="en-GB" altLang="en-US"/>
              <a:t>Aetiology discussed - fragments of theory, neuroanatomy, chemistry </a:t>
            </a:r>
          </a:p>
          <a:p>
            <a:pPr>
              <a:buFont typeface="Arial" panose="020B0604020202020204" pitchFamily="34" charset="0"/>
              <a:buNone/>
            </a:pPr>
            <a:endParaRPr lang="en-GB"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GA Module: BPAD - 1</a:t>
            </a:r>
            <a:endParaRPr lang="en-US" altLang="en-US"/>
          </a:p>
        </p:txBody>
      </p:sp>
      <p:sp>
        <p:nvSpPr>
          <p:cNvPr id="49155" name="Text Placeholder 3"/>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2800"/>
              <a:t>Any further questions?</a:t>
            </a:r>
          </a:p>
          <a:p>
            <a:pPr marL="0" indent="0" algn="ctr">
              <a:buFont typeface="Arial" panose="020B0604020202020204" pitchFamily="34" charset="0"/>
              <a:buNone/>
            </a:pPr>
            <a:endParaRPr lang="en-US" altLang="en-US"/>
          </a:p>
          <a:p>
            <a:pPr marL="0" indent="0" algn="ctr">
              <a:buFont typeface="Arial" panose="020B0604020202020204" pitchFamily="34" charset="0"/>
              <a:buNone/>
            </a:pPr>
            <a:r>
              <a:rPr lang="en-US" altLang="en-US"/>
              <a:t>MCQs are next</a:t>
            </a:r>
            <a:r>
              <a:rPr lang="is-IS" altLang="en-US"/>
              <a:t>…</a:t>
            </a:r>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bwMode="auto">
          <a:xfrm>
            <a:off x="457200" y="1025525"/>
            <a:ext cx="7839075"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GA Module: BPAD - 1</a:t>
            </a:r>
          </a:p>
        </p:txBody>
      </p:sp>
      <p:sp>
        <p:nvSpPr>
          <p:cNvPr id="50179" name="Subtitle 2"/>
          <p:cNvSpPr>
            <a:spLocks noGrp="1"/>
          </p:cNvSpPr>
          <p:nvPr>
            <p:ph type="subTitle" idx="1"/>
          </p:nvPr>
        </p:nvSpPr>
        <p:spPr bwMode="auto">
          <a:xfrm>
            <a:off x="457200" y="1757363"/>
            <a:ext cx="7839075"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MCQs</a:t>
            </a:r>
          </a:p>
        </p:txBody>
      </p:sp>
      <p:sp>
        <p:nvSpPr>
          <p:cNvPr id="4" name="Text Placeholder 3"/>
          <p:cNvSpPr>
            <a:spLocks noGrp="1"/>
          </p:cNvSpPr>
          <p:nvPr>
            <p:ph type="body" sz="quarter" idx="13"/>
          </p:nvPr>
        </p:nvSpPr>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GB" sz="1800" b="1" dirty="0"/>
              <a:t>1. The following statements about bipolar disorder are true except :</a:t>
            </a:r>
          </a:p>
          <a:p>
            <a:pPr marL="457200" indent="-457200">
              <a:buFont typeface="+mj-lt"/>
              <a:buAutoNum type="alphaUcPeriod"/>
              <a:defRPr/>
            </a:pPr>
            <a:endParaRPr lang="en-GB" sz="1800" dirty="0"/>
          </a:p>
          <a:p>
            <a:pPr marL="457200" indent="-457200">
              <a:buFont typeface="+mj-lt"/>
              <a:buAutoNum type="alphaUcPeriod"/>
              <a:defRPr/>
            </a:pPr>
            <a:r>
              <a:rPr lang="en-GB" sz="1800" dirty="0"/>
              <a:t>The lifetime risk of bipolar disorder lies between 0.3% and 1.5%.</a:t>
            </a:r>
          </a:p>
          <a:p>
            <a:pPr marL="457200" indent="-457200">
              <a:buFont typeface="+mj-lt"/>
              <a:buAutoNum type="alphaUcPeriod"/>
              <a:defRPr/>
            </a:pPr>
            <a:r>
              <a:rPr lang="en-GB" sz="1800" dirty="0"/>
              <a:t>The prevalence in men and woman is the same.</a:t>
            </a:r>
          </a:p>
          <a:p>
            <a:pPr marL="457200" indent="-457200">
              <a:buFont typeface="+mj-lt"/>
              <a:buAutoNum type="alphaUcPeriod"/>
              <a:defRPr/>
            </a:pPr>
            <a:r>
              <a:rPr lang="en-GB" sz="1800" dirty="0"/>
              <a:t>Majority of bipolar patients, particularly women, begin with a manic episode.</a:t>
            </a:r>
          </a:p>
          <a:p>
            <a:pPr marL="457200" indent="-457200">
              <a:buFont typeface="+mj-lt"/>
              <a:buAutoNum type="alphaUcPeriod"/>
              <a:defRPr/>
            </a:pPr>
            <a:r>
              <a:rPr lang="en-GB" sz="1800" dirty="0"/>
              <a:t>The age of onset is earlier in bipolar disorder than in major depressive disorder.</a:t>
            </a:r>
          </a:p>
          <a:p>
            <a:pPr marL="457200" indent="-457200">
              <a:buFont typeface="+mj-lt"/>
              <a:buAutoNum type="alphaUcPeriod"/>
              <a:defRPr/>
            </a:pPr>
            <a:r>
              <a:rPr lang="en-GB" sz="1800" dirty="0"/>
              <a:t>An onset over the age of 60 is more likely to be associated with organic brain disease.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bwMode="auto">
          <a:xfrm>
            <a:off x="457200" y="1025525"/>
            <a:ext cx="7839075"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a:p>
        </p:txBody>
      </p:sp>
      <p:sp>
        <p:nvSpPr>
          <p:cNvPr id="51203" name="Subtitle 2"/>
          <p:cNvSpPr>
            <a:spLocks noGrp="1"/>
          </p:cNvSpPr>
          <p:nvPr>
            <p:ph type="subTitle" idx="1"/>
          </p:nvPr>
        </p:nvSpPr>
        <p:spPr bwMode="auto">
          <a:xfrm>
            <a:off x="457200" y="1757363"/>
            <a:ext cx="7839075"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Answer: C</a:t>
            </a:r>
          </a:p>
        </p:txBody>
      </p:sp>
      <p:sp>
        <p:nvSpPr>
          <p:cNvPr id="4" name="Text Placeholder 3"/>
          <p:cNvSpPr>
            <a:spLocks noGrp="1"/>
          </p:cNvSpPr>
          <p:nvPr>
            <p:ph type="body" sz="quarter" idx="13"/>
          </p:nvPr>
        </p:nvSpPr>
        <p:spPr/>
        <p:txBody>
          <a:bodyPr/>
          <a:lstStyle/>
          <a:p>
            <a:pPr marL="0" indent="0">
              <a:buFont typeface="Arial" panose="020B0604020202020204" pitchFamily="34" charset="0"/>
              <a:buNone/>
              <a:defRPr/>
            </a:pPr>
            <a:r>
              <a:rPr lang="en-GB" sz="2000" b="1" dirty="0"/>
              <a:t>Majority of bipolar patients, particularly women, begin with a manic episode.</a:t>
            </a:r>
            <a:endParaRPr lang="en-GB" sz="2000" dirty="0"/>
          </a:p>
          <a:p>
            <a:pPr marL="0" indent="0">
              <a:buFont typeface="Arial" panose="020B0604020202020204" pitchFamily="34" charset="0"/>
              <a:buNone/>
              <a:defRPr/>
            </a:pPr>
            <a:endParaRPr lang="en-GB" sz="2000" dirty="0"/>
          </a:p>
          <a:p>
            <a:pPr marL="0" indent="0">
              <a:buFont typeface="Arial" panose="020B0604020202020204" pitchFamily="34" charset="0"/>
              <a:buNone/>
              <a:defRPr/>
            </a:pPr>
            <a:r>
              <a:rPr lang="en-GB" sz="2000" dirty="0"/>
              <a:t>Explanation: It is known that majority of bipolar patients, particularly women, begin with depressive episodes. Community surveys have estimated life time risk of bipolar disorder between</a:t>
            </a:r>
            <a:r>
              <a:rPr lang="en-GB" sz="2000" i="1" dirty="0"/>
              <a:t> </a:t>
            </a:r>
            <a:r>
              <a:rPr lang="en-GB" sz="2000" dirty="0"/>
              <a:t>0.3%</a:t>
            </a:r>
            <a:r>
              <a:rPr lang="en-GB" sz="2000" i="1" dirty="0"/>
              <a:t> </a:t>
            </a:r>
            <a:r>
              <a:rPr lang="en-GB" sz="2000" dirty="0"/>
              <a:t>and 1.5%.Bipolar has equal sex ratio and an earlier age of onset compared with unipolar depression. The mean age of onset is about 17 years for bipolar compared with unipolar major</a:t>
            </a:r>
            <a:r>
              <a:rPr lang="en-GB" sz="2000" i="1" dirty="0"/>
              <a:t> </a:t>
            </a:r>
            <a:r>
              <a:rPr lang="en-GB" sz="2000" dirty="0"/>
              <a:t>depression, which is about 27 years. An onset over the age of 60 is more likely to be associated with organic brain disease.</a:t>
            </a:r>
          </a:p>
          <a:p>
            <a:pPr>
              <a:defRPr/>
            </a:pPr>
            <a:endParaRPr lang="en-GB"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bwMode="auto">
          <a:xfrm>
            <a:off x="457200" y="1025525"/>
            <a:ext cx="7839075"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GA Module: BPAD - 1</a:t>
            </a:r>
          </a:p>
        </p:txBody>
      </p:sp>
      <p:sp>
        <p:nvSpPr>
          <p:cNvPr id="52227" name="Subtitle 2"/>
          <p:cNvSpPr>
            <a:spLocks noGrp="1"/>
          </p:cNvSpPr>
          <p:nvPr>
            <p:ph type="subTitle" idx="1"/>
          </p:nvPr>
        </p:nvSpPr>
        <p:spPr bwMode="auto">
          <a:xfrm>
            <a:off x="457200" y="1757363"/>
            <a:ext cx="7839075"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MCQs</a:t>
            </a:r>
          </a:p>
        </p:txBody>
      </p:sp>
      <p:sp>
        <p:nvSpPr>
          <p:cNvPr id="4" name="Text Placeholder 3"/>
          <p:cNvSpPr>
            <a:spLocks noGrp="1"/>
          </p:cNvSpPr>
          <p:nvPr>
            <p:ph type="body" sz="quarter" idx="13"/>
          </p:nvPr>
        </p:nvSpPr>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GB" sz="2000" b="1" dirty="0"/>
              <a:t>2. Which of the following most closely reflects the risk of Bipolar Disorder in a first degree relative of an affected </a:t>
            </a:r>
            <a:r>
              <a:rPr lang="en-GB" sz="2000" b="1" dirty="0" err="1"/>
              <a:t>proband</a:t>
            </a:r>
            <a:r>
              <a:rPr lang="en-GB" sz="2000" b="1" dirty="0"/>
              <a:t>?</a:t>
            </a:r>
            <a:endParaRPr lang="en-GB" sz="2000" dirty="0"/>
          </a:p>
          <a:p>
            <a:pPr>
              <a:defRPr/>
            </a:pPr>
            <a:endParaRPr lang="en-GB" sz="2000" dirty="0"/>
          </a:p>
          <a:p>
            <a:pPr marL="457200" indent="-457200">
              <a:buFont typeface="+mj-lt"/>
              <a:buAutoNum type="alphaUcPeriod"/>
              <a:defRPr/>
            </a:pPr>
            <a:r>
              <a:rPr lang="en-GB" sz="2000" dirty="0"/>
              <a:t>0.3-1.0%</a:t>
            </a:r>
          </a:p>
          <a:p>
            <a:pPr marL="457200" indent="-457200">
              <a:buFont typeface="+mj-lt"/>
              <a:buAutoNum type="alphaUcPeriod"/>
              <a:defRPr/>
            </a:pPr>
            <a:r>
              <a:rPr lang="en-GB" sz="2000" dirty="0"/>
              <a:t>1-2%</a:t>
            </a:r>
          </a:p>
          <a:p>
            <a:pPr marL="457200" indent="-457200">
              <a:buFont typeface="+mj-lt"/>
              <a:buAutoNum type="alphaUcPeriod"/>
              <a:defRPr/>
            </a:pPr>
            <a:r>
              <a:rPr lang="en-GB" sz="2000" dirty="0"/>
              <a:t>5-10%</a:t>
            </a:r>
          </a:p>
          <a:p>
            <a:pPr marL="457200" indent="-457200">
              <a:buFont typeface="+mj-lt"/>
              <a:buAutoNum type="alphaUcPeriod"/>
              <a:defRPr/>
            </a:pPr>
            <a:r>
              <a:rPr lang="en-GB" sz="2000" dirty="0"/>
              <a:t>15%</a:t>
            </a:r>
          </a:p>
          <a:p>
            <a:pPr marL="457200" indent="-457200">
              <a:buFont typeface="+mj-lt"/>
              <a:buAutoNum type="alphaUcPeriod"/>
              <a:defRPr/>
            </a:pPr>
            <a:r>
              <a:rPr lang="en-GB" sz="2000" dirty="0"/>
              <a:t>20%</a:t>
            </a:r>
          </a:p>
          <a:p>
            <a:pPr>
              <a:defRPr/>
            </a:pPr>
            <a:endParaRPr lang="en-GB" altLang="en-US" sz="1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bwMode="auto">
          <a:xfrm>
            <a:off x="457200" y="1025525"/>
            <a:ext cx="7839075"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GA Module: BPAD - 1</a:t>
            </a:r>
          </a:p>
        </p:txBody>
      </p:sp>
      <p:sp>
        <p:nvSpPr>
          <p:cNvPr id="53251" name="Subtitle 2"/>
          <p:cNvSpPr>
            <a:spLocks noGrp="1"/>
          </p:cNvSpPr>
          <p:nvPr>
            <p:ph type="subTitle" idx="1"/>
          </p:nvPr>
        </p:nvSpPr>
        <p:spPr bwMode="auto">
          <a:xfrm>
            <a:off x="457200" y="1757363"/>
            <a:ext cx="7839075"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Answer: C</a:t>
            </a:r>
          </a:p>
        </p:txBody>
      </p:sp>
      <p:sp>
        <p:nvSpPr>
          <p:cNvPr id="53252" name="Text Placeholder 3"/>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5-10%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bwMode="auto">
          <a:xfrm>
            <a:off x="457200" y="1025525"/>
            <a:ext cx="7839075"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GA Module: BPAD - 1</a:t>
            </a:r>
          </a:p>
        </p:txBody>
      </p:sp>
      <p:sp>
        <p:nvSpPr>
          <p:cNvPr id="54275" name="Subtitle 2"/>
          <p:cNvSpPr>
            <a:spLocks noGrp="1"/>
          </p:cNvSpPr>
          <p:nvPr>
            <p:ph type="subTitle" idx="1"/>
          </p:nvPr>
        </p:nvSpPr>
        <p:spPr bwMode="auto">
          <a:xfrm>
            <a:off x="457200" y="1757363"/>
            <a:ext cx="7839075"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MCQs</a:t>
            </a:r>
          </a:p>
        </p:txBody>
      </p:sp>
      <p:sp>
        <p:nvSpPr>
          <p:cNvPr id="4" name="Text Placeholder 3"/>
          <p:cNvSpPr>
            <a:spLocks noGrp="1"/>
          </p:cNvSpPr>
          <p:nvPr>
            <p:ph type="body" sz="quarter" idx="13"/>
          </p:nvPr>
        </p:nvSpPr>
        <p:spPr/>
        <p:txBody>
          <a:bodyPr/>
          <a:lstStyle/>
          <a:p>
            <a:pPr marL="0" indent="0">
              <a:buFont typeface="Arial" panose="020B0604020202020204" pitchFamily="34" charset="0"/>
              <a:buNone/>
              <a:defRPr/>
            </a:pPr>
            <a:r>
              <a:rPr lang="en-GB" sz="2000" b="1" dirty="0"/>
              <a:t>3. 48 year old woman is stable on Lithium Carbonate. She has developed hypertension. Which of the following </a:t>
            </a:r>
            <a:r>
              <a:rPr lang="en-GB" sz="2000" b="1" dirty="0" err="1"/>
              <a:t>antihypertensives</a:t>
            </a:r>
            <a:r>
              <a:rPr lang="en-GB" sz="2000" b="1" dirty="0"/>
              <a:t> has the least potential for interaction with Lithium?</a:t>
            </a:r>
          </a:p>
          <a:p>
            <a:pPr>
              <a:defRPr/>
            </a:pPr>
            <a:endParaRPr lang="en-GB" sz="2000" dirty="0"/>
          </a:p>
          <a:p>
            <a:pPr marL="457200" indent="-457200">
              <a:buFont typeface="+mj-lt"/>
              <a:buAutoNum type="alphaUcPeriod"/>
              <a:defRPr/>
            </a:pPr>
            <a:r>
              <a:rPr lang="en-GB" sz="2000" dirty="0"/>
              <a:t>Losartan</a:t>
            </a:r>
          </a:p>
          <a:p>
            <a:pPr marL="457200" indent="-457200">
              <a:buFont typeface="+mj-lt"/>
              <a:buAutoNum type="alphaUcPeriod"/>
              <a:defRPr/>
            </a:pPr>
            <a:r>
              <a:rPr lang="en-GB" sz="2000" dirty="0"/>
              <a:t>Furosemide</a:t>
            </a:r>
          </a:p>
          <a:p>
            <a:pPr marL="457200" indent="-457200">
              <a:buFont typeface="+mj-lt"/>
              <a:buAutoNum type="alphaUcPeriod"/>
              <a:defRPr/>
            </a:pPr>
            <a:r>
              <a:rPr lang="en-GB" sz="2000" dirty="0"/>
              <a:t>Ramipril</a:t>
            </a:r>
          </a:p>
          <a:p>
            <a:pPr marL="457200" indent="-457200">
              <a:buFont typeface="+mj-lt"/>
              <a:buAutoNum type="alphaUcPeriod"/>
              <a:defRPr/>
            </a:pPr>
            <a:r>
              <a:rPr lang="en-GB" sz="2000" dirty="0"/>
              <a:t>Atenolol	</a:t>
            </a:r>
          </a:p>
          <a:p>
            <a:pPr marL="457200" indent="-457200">
              <a:buFont typeface="+mj-lt"/>
              <a:buAutoNum type="alphaUcPeriod"/>
              <a:defRPr/>
            </a:pPr>
            <a:r>
              <a:rPr lang="en-GB" sz="2000" dirty="0" err="1"/>
              <a:t>Bendroflumethiazide</a:t>
            </a:r>
            <a:r>
              <a:rPr lang="en-GB" sz="2000" dirty="0"/>
              <a:t> </a:t>
            </a:r>
          </a:p>
          <a:p>
            <a:pPr>
              <a:buFont typeface="Arial" charset="0"/>
              <a:buChar char="•"/>
              <a:defRPr/>
            </a:pPr>
            <a:endParaRPr lang="en-GB" sz="2000" dirty="0">
              <a:ea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68313" y="1441450"/>
            <a:ext cx="82296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600" b="1">
                <a:solidFill>
                  <a:srgbClr val="A00054"/>
                </a:solidFill>
              </a:rPr>
              <a:t>Lecture Overview</a:t>
            </a:r>
          </a:p>
        </p:txBody>
      </p:sp>
      <p:sp>
        <p:nvSpPr>
          <p:cNvPr id="11267" name="Content Placeholder 2"/>
          <p:cNvSpPr>
            <a:spLocks noGrp="1"/>
          </p:cNvSpPr>
          <p:nvPr>
            <p:ph idx="1"/>
          </p:nvPr>
        </p:nvSpPr>
        <p:spPr bwMode="auto">
          <a:xfrm>
            <a:off x="468313" y="2420938"/>
            <a:ext cx="8229600" cy="353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t>Brief definition</a:t>
            </a:r>
          </a:p>
          <a:p>
            <a:r>
              <a:rPr lang="en-GB" altLang="en-US" sz="2400"/>
              <a:t>A bit of history</a:t>
            </a:r>
          </a:p>
          <a:p>
            <a:r>
              <a:rPr lang="en-GB" altLang="en-US" sz="2400"/>
              <a:t>Types of episode - ICD10</a:t>
            </a:r>
          </a:p>
          <a:p>
            <a:r>
              <a:rPr lang="en-GB" altLang="en-US" sz="2400"/>
              <a:t>Proposed subtypes of BPAD (I-VI)</a:t>
            </a:r>
          </a:p>
          <a:p>
            <a:r>
              <a:rPr lang="en-GB" altLang="en-US" sz="2400"/>
              <a:t>Epidemiology</a:t>
            </a:r>
          </a:p>
          <a:p>
            <a:r>
              <a:rPr lang="en-GB" altLang="en-US" sz="2400"/>
              <a:t>Aetiology – fragments of theory, neuroanatomy, chemistry</a:t>
            </a:r>
          </a:p>
          <a:p>
            <a:endParaRPr lang="en-GB" altLang="en-US"/>
          </a:p>
          <a:p>
            <a:endParaRPr lang="en-GB" altLang="en-US"/>
          </a:p>
          <a:p>
            <a:endParaRPr lang="en-GB"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bwMode="auto">
          <a:xfrm>
            <a:off x="457200" y="1025525"/>
            <a:ext cx="7839075"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GA Module: BPAD - 1</a:t>
            </a:r>
          </a:p>
        </p:txBody>
      </p:sp>
      <p:sp>
        <p:nvSpPr>
          <p:cNvPr id="55299" name="Subtitle 2"/>
          <p:cNvSpPr>
            <a:spLocks noGrp="1"/>
          </p:cNvSpPr>
          <p:nvPr>
            <p:ph type="subTitle" idx="1"/>
          </p:nvPr>
        </p:nvSpPr>
        <p:spPr bwMode="auto">
          <a:xfrm>
            <a:off x="457200" y="1757363"/>
            <a:ext cx="7839075"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Answer: D</a:t>
            </a:r>
          </a:p>
        </p:txBody>
      </p:sp>
      <p:sp>
        <p:nvSpPr>
          <p:cNvPr id="55300" name="Text Placeholder 3"/>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GB" altLang="en-US"/>
              <a:t>Atenolol</a:t>
            </a:r>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Explanation: Thiazide diuretics (e.g</a:t>
            </a:r>
            <a:r>
              <a:rPr lang="en-GB" altLang="en-US" b="1"/>
              <a:t>. </a:t>
            </a:r>
            <a:r>
              <a:rPr lang="en-GB" altLang="en-US"/>
              <a:t>Bendroflumethiazide), lo&amp; op diuretics (Furosemide), ACE inhibitors (Ramipril), angiotensin ii receptors antagonists (Losartan) may affects serum levels. Beta-blockers such as Atenolol are least likely to interact with Lithium.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bwMode="auto">
          <a:xfrm>
            <a:off x="457200" y="1025525"/>
            <a:ext cx="7839075"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GA Module: BPAD - 1</a:t>
            </a:r>
          </a:p>
        </p:txBody>
      </p:sp>
      <p:sp>
        <p:nvSpPr>
          <p:cNvPr id="56323" name="Subtitle 2"/>
          <p:cNvSpPr>
            <a:spLocks noGrp="1"/>
          </p:cNvSpPr>
          <p:nvPr>
            <p:ph type="subTitle" idx="1"/>
          </p:nvPr>
        </p:nvSpPr>
        <p:spPr bwMode="auto">
          <a:xfrm>
            <a:off x="457200" y="1757363"/>
            <a:ext cx="7839075"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MCQs</a:t>
            </a:r>
          </a:p>
        </p:txBody>
      </p:sp>
      <p:sp>
        <p:nvSpPr>
          <p:cNvPr id="4" name="Text Placeholder 3"/>
          <p:cNvSpPr>
            <a:spLocks noGrp="1"/>
          </p:cNvSpPr>
          <p:nvPr>
            <p:ph type="body" sz="quarter" idx="13"/>
          </p:nvPr>
        </p:nvSpPr>
        <p:spPr/>
        <p:txBody>
          <a:bodyPr/>
          <a:lstStyle/>
          <a:p>
            <a:pPr marL="0" indent="0">
              <a:buFont typeface="Arial" panose="020B0604020202020204" pitchFamily="34" charset="0"/>
              <a:buNone/>
              <a:defRPr/>
            </a:pPr>
            <a:r>
              <a:rPr lang="en-GB" b="1" dirty="0"/>
              <a:t>4. Factors associated with a change of polarity from unipolar to bipolar include all except:</a:t>
            </a:r>
          </a:p>
          <a:p>
            <a:pPr marL="0" indent="0">
              <a:buFont typeface="Arial" panose="020B0604020202020204" pitchFamily="34" charset="0"/>
              <a:buNone/>
              <a:defRPr/>
            </a:pPr>
            <a:endParaRPr lang="en-GB" dirty="0"/>
          </a:p>
          <a:p>
            <a:pPr marL="457200" indent="-457200">
              <a:buFont typeface="+mj-lt"/>
              <a:buAutoNum type="alphaUcPeriod"/>
              <a:defRPr/>
            </a:pPr>
            <a:r>
              <a:rPr lang="en-GB" dirty="0"/>
              <a:t>Hypersomnia and psychomotor retardation.</a:t>
            </a:r>
          </a:p>
          <a:p>
            <a:pPr marL="457200" indent="-457200">
              <a:buFont typeface="+mj-lt"/>
              <a:buAutoNum type="alphaUcPeriod"/>
              <a:defRPr/>
            </a:pPr>
            <a:r>
              <a:rPr lang="en-GB" dirty="0"/>
              <a:t>Absence of psychotic features.</a:t>
            </a:r>
          </a:p>
          <a:p>
            <a:pPr marL="457200" indent="-457200">
              <a:buFont typeface="+mj-lt"/>
              <a:buAutoNum type="alphaUcPeriod"/>
              <a:defRPr/>
            </a:pPr>
            <a:r>
              <a:rPr lang="en-GB" dirty="0"/>
              <a:t>Younger age of onset.</a:t>
            </a:r>
          </a:p>
          <a:p>
            <a:pPr marL="457200" indent="-457200">
              <a:buFont typeface="+mj-lt"/>
              <a:buAutoNum type="alphaUcPeriod"/>
              <a:defRPr/>
            </a:pPr>
            <a:r>
              <a:rPr lang="en-GB" dirty="0"/>
              <a:t>Family history of bipolar disorder.</a:t>
            </a:r>
          </a:p>
          <a:p>
            <a:pPr marL="457200" indent="-457200">
              <a:buFont typeface="+mj-lt"/>
              <a:buAutoNum type="alphaUcPeriod"/>
              <a:defRPr/>
            </a:pPr>
            <a:r>
              <a:rPr lang="en-GB" dirty="0"/>
              <a:t>Antidepressant induced hypomania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ctrTitle"/>
          </p:nvPr>
        </p:nvSpPr>
        <p:spPr bwMode="auto">
          <a:xfrm>
            <a:off x="457200" y="1025525"/>
            <a:ext cx="7839075"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GA Module: BPAD - 1</a:t>
            </a:r>
          </a:p>
        </p:txBody>
      </p:sp>
      <p:sp>
        <p:nvSpPr>
          <p:cNvPr id="57347" name="Subtitle 2"/>
          <p:cNvSpPr>
            <a:spLocks noGrp="1"/>
          </p:cNvSpPr>
          <p:nvPr>
            <p:ph type="subTitle" idx="1"/>
          </p:nvPr>
        </p:nvSpPr>
        <p:spPr bwMode="auto">
          <a:xfrm>
            <a:off x="457200" y="1757363"/>
            <a:ext cx="7839075"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Answer: B</a:t>
            </a:r>
          </a:p>
        </p:txBody>
      </p:sp>
      <p:sp>
        <p:nvSpPr>
          <p:cNvPr id="57348" name="Text Placeholder 3"/>
          <p:cNvSpPr>
            <a:spLocks noGrp="1"/>
          </p:cNvSpPr>
          <p:nvPr>
            <p:ph type="body" sz="quarter" idx="13"/>
          </p:nvPr>
        </p:nvSpPr>
        <p:spPr bwMode="auto">
          <a:xfrm>
            <a:off x="457200" y="2486025"/>
            <a:ext cx="8116888" cy="2457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000"/>
              <a:t>Absence of psychotic features</a:t>
            </a:r>
          </a:p>
          <a:p>
            <a:endParaRPr lang="en-GB" altLang="en-US" sz="2000"/>
          </a:p>
          <a:p>
            <a:r>
              <a:rPr lang="en-GB" altLang="en-US" sz="2000"/>
              <a:t>One in 10 of those who begin with depressive episode go on to develop an episode of mania. The likelihood of such a switch drops markedly after the third episode of depression, by which time more than two thirds of those who will show bipolar disorder have already done so. The two main predictors are family history of bipolar disorder and an early age of onset. Others include male sex, psychotic depression, antidepressant induced hypomania, occurrence in the year after child birth (post-partum episode), hypersomnia and psychomotor retardation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p:nvPr>
        </p:nvSpPr>
        <p:spPr bwMode="auto">
          <a:xfrm>
            <a:off x="457200" y="1025525"/>
            <a:ext cx="7839075"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GA Module: BPAD - 1</a:t>
            </a:r>
          </a:p>
        </p:txBody>
      </p:sp>
      <p:sp>
        <p:nvSpPr>
          <p:cNvPr id="58371" name="Subtitle 2"/>
          <p:cNvSpPr>
            <a:spLocks noGrp="1"/>
          </p:cNvSpPr>
          <p:nvPr>
            <p:ph type="subTitle" idx="1"/>
          </p:nvPr>
        </p:nvSpPr>
        <p:spPr bwMode="auto">
          <a:xfrm>
            <a:off x="457200" y="1757363"/>
            <a:ext cx="7839075"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MCQs</a:t>
            </a:r>
          </a:p>
        </p:txBody>
      </p:sp>
      <p:sp>
        <p:nvSpPr>
          <p:cNvPr id="4" name="Text Placeholder 3"/>
          <p:cNvSpPr>
            <a:spLocks noGrp="1"/>
          </p:cNvSpPr>
          <p:nvPr>
            <p:ph type="body" sz="quarter" idx="13"/>
          </p:nvPr>
        </p:nvSpPr>
        <p:spPr>
          <a:xfrm>
            <a:off x="457200" y="2486025"/>
            <a:ext cx="8116888" cy="2457450"/>
          </a:xfrm>
        </p:spPr>
        <p:txBody>
          <a:bodyPr/>
          <a:lstStyle/>
          <a:p>
            <a:pPr marL="0" indent="0">
              <a:buFont typeface="Arial" panose="020B0604020202020204" pitchFamily="34" charset="0"/>
              <a:buNone/>
              <a:defRPr/>
            </a:pPr>
            <a:r>
              <a:rPr lang="en-GB" b="1" dirty="0"/>
              <a:t>5. Select one incorrect statement regarding bipolar depression in comparison with unipolar depression</a:t>
            </a:r>
          </a:p>
          <a:p>
            <a:pPr marL="0" indent="0">
              <a:buFont typeface="Arial" panose="020B0604020202020204" pitchFamily="34" charset="0"/>
              <a:buNone/>
              <a:defRPr/>
            </a:pPr>
            <a:endParaRPr lang="en-GB" dirty="0"/>
          </a:p>
          <a:p>
            <a:pPr marL="457200" indent="-457200">
              <a:buFont typeface="+mj-lt"/>
              <a:buAutoNum type="alphaUcPeriod"/>
              <a:defRPr/>
            </a:pPr>
            <a:r>
              <a:rPr lang="en-GB" dirty="0"/>
              <a:t>Slower  in onset</a:t>
            </a:r>
          </a:p>
          <a:p>
            <a:pPr marL="457200" indent="-457200">
              <a:buFont typeface="+mj-lt"/>
              <a:buAutoNum type="alphaUcPeriod"/>
              <a:defRPr/>
            </a:pPr>
            <a:r>
              <a:rPr lang="en-GB" dirty="0"/>
              <a:t>More frequent </a:t>
            </a:r>
          </a:p>
          <a:p>
            <a:pPr marL="457200" indent="-457200">
              <a:buFont typeface="+mj-lt"/>
              <a:buAutoNum type="alphaUcPeriod"/>
              <a:defRPr/>
            </a:pPr>
            <a:r>
              <a:rPr lang="en-GB" dirty="0"/>
              <a:t>More severe and shorter.</a:t>
            </a:r>
          </a:p>
          <a:p>
            <a:pPr marL="457200" indent="-457200">
              <a:buFont typeface="+mj-lt"/>
              <a:buAutoNum type="alphaUcPeriod"/>
              <a:defRPr/>
            </a:pPr>
            <a:r>
              <a:rPr lang="en-GB" dirty="0"/>
              <a:t>Cause greater socio-economic burden</a:t>
            </a:r>
          </a:p>
          <a:p>
            <a:pPr marL="457200" indent="-457200">
              <a:buFont typeface="+mj-lt"/>
              <a:buAutoNum type="alphaUcPeriod"/>
              <a:defRPr/>
            </a:pPr>
            <a:r>
              <a:rPr lang="en-GB" dirty="0"/>
              <a:t>More likely to be associated with psychotic symptoms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bwMode="auto">
          <a:xfrm>
            <a:off x="457200" y="1025525"/>
            <a:ext cx="7839075"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GA Module: BPAD - 1</a:t>
            </a:r>
          </a:p>
        </p:txBody>
      </p:sp>
      <p:sp>
        <p:nvSpPr>
          <p:cNvPr id="59395" name="Subtitle 2"/>
          <p:cNvSpPr>
            <a:spLocks noGrp="1"/>
          </p:cNvSpPr>
          <p:nvPr>
            <p:ph type="subTitle" idx="1"/>
          </p:nvPr>
        </p:nvSpPr>
        <p:spPr bwMode="auto">
          <a:xfrm>
            <a:off x="457200" y="1757363"/>
            <a:ext cx="7839075"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MCQs</a:t>
            </a:r>
          </a:p>
        </p:txBody>
      </p:sp>
      <p:sp>
        <p:nvSpPr>
          <p:cNvPr id="4" name="Text Placeholder 3"/>
          <p:cNvSpPr>
            <a:spLocks noGrp="1"/>
          </p:cNvSpPr>
          <p:nvPr>
            <p:ph type="body" sz="quarter" idx="13"/>
          </p:nvPr>
        </p:nvSpPr>
        <p:spPr>
          <a:xfrm>
            <a:off x="457200" y="2486025"/>
            <a:ext cx="8116888" cy="2457450"/>
          </a:xfrm>
        </p:spPr>
        <p:txBody>
          <a:bodyPr/>
          <a:lstStyle/>
          <a:p>
            <a:pPr>
              <a:buFont typeface="Arial" charset="0"/>
              <a:buChar char="•"/>
              <a:defRPr/>
            </a:pPr>
            <a:r>
              <a:rPr lang="en-US" dirty="0">
                <a:ea typeface="ＭＳ Ｐゴシック" charset="0"/>
              </a:rPr>
              <a:t>Which of the following statements about bipolar disorder is TRUE? </a:t>
            </a:r>
          </a:p>
          <a:p>
            <a:pPr marL="0" indent="0">
              <a:buFont typeface="Arial" charset="0"/>
              <a:buNone/>
              <a:defRPr/>
            </a:pPr>
            <a:endParaRPr lang="en-US" dirty="0">
              <a:ea typeface="ＭＳ Ｐゴシック" charset="0"/>
            </a:endParaRPr>
          </a:p>
          <a:p>
            <a:pPr marL="457200" indent="-457200">
              <a:buFont typeface="+mj-lt"/>
              <a:buAutoNum type="alphaUcPeriod"/>
              <a:defRPr/>
            </a:pPr>
            <a:r>
              <a:rPr lang="en-US" sz="2000" dirty="0">
                <a:ea typeface="ＭＳ Ｐゴシック" charset="0"/>
              </a:rPr>
              <a:t>Lifetime risk is between 0.3-1.5 % </a:t>
            </a:r>
          </a:p>
          <a:p>
            <a:pPr marL="457200" indent="-457200">
              <a:buFont typeface="+mj-lt"/>
              <a:buAutoNum type="alphaUcPeriod"/>
              <a:defRPr/>
            </a:pPr>
            <a:r>
              <a:rPr lang="en-US" sz="2000" dirty="0">
                <a:ea typeface="ＭＳ Ｐゴシック" charset="0"/>
              </a:rPr>
              <a:t>Prevalence in women is twice that in men </a:t>
            </a:r>
          </a:p>
          <a:p>
            <a:pPr marL="457200" indent="-457200">
              <a:buFont typeface="+mj-lt"/>
              <a:buAutoNum type="alphaUcPeriod"/>
              <a:defRPr/>
            </a:pPr>
            <a:r>
              <a:rPr lang="en-US" sz="2000" dirty="0">
                <a:ea typeface="ＭＳ Ｐゴシック" charset="0"/>
              </a:rPr>
              <a:t>Mean age of onset is 30 years of age </a:t>
            </a:r>
          </a:p>
          <a:p>
            <a:pPr marL="457200" indent="-457200">
              <a:buFont typeface="+mj-lt"/>
              <a:buAutoNum type="alphaUcPeriod"/>
              <a:defRPr/>
            </a:pPr>
            <a:r>
              <a:rPr lang="en-US" sz="2000" dirty="0">
                <a:ea typeface="ＭＳ Ｐゴシック" charset="0"/>
              </a:rPr>
              <a:t>6-month prevalence is far more than lifetime prevalence </a:t>
            </a:r>
          </a:p>
          <a:p>
            <a:pPr marL="457200" indent="-457200">
              <a:buFont typeface="+mj-lt"/>
              <a:buAutoNum type="alphaUcPeriod"/>
              <a:defRPr/>
            </a:pPr>
            <a:r>
              <a:rPr lang="en-US" sz="2000" dirty="0">
                <a:ea typeface="ＭＳ Ｐゴシック" charset="0"/>
              </a:rPr>
              <a:t>Substance misuse is not usually a comorbid condition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ctrTitle"/>
          </p:nvPr>
        </p:nvSpPr>
        <p:spPr bwMode="auto">
          <a:xfrm>
            <a:off x="457200" y="1025525"/>
            <a:ext cx="7839075"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GA Module: BPAD - 1</a:t>
            </a:r>
          </a:p>
        </p:txBody>
      </p:sp>
      <p:sp>
        <p:nvSpPr>
          <p:cNvPr id="60419" name="Subtitle 2"/>
          <p:cNvSpPr>
            <a:spLocks noGrp="1"/>
          </p:cNvSpPr>
          <p:nvPr>
            <p:ph type="subTitle" idx="1"/>
          </p:nvPr>
        </p:nvSpPr>
        <p:spPr bwMode="auto">
          <a:xfrm>
            <a:off x="457200" y="1757363"/>
            <a:ext cx="7839075"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Answer: A</a:t>
            </a:r>
          </a:p>
        </p:txBody>
      </p:sp>
      <p:sp>
        <p:nvSpPr>
          <p:cNvPr id="4" name="Text Placeholder 3"/>
          <p:cNvSpPr>
            <a:spLocks noGrp="1"/>
          </p:cNvSpPr>
          <p:nvPr>
            <p:ph type="body" sz="quarter" idx="13"/>
          </p:nvPr>
        </p:nvSpPr>
        <p:spPr>
          <a:xfrm>
            <a:off x="457200" y="2486025"/>
            <a:ext cx="8116888" cy="2457450"/>
          </a:xfrm>
        </p:spPr>
        <p:txBody>
          <a:bodyPr/>
          <a:lstStyle/>
          <a:p>
            <a:pPr>
              <a:buFont typeface="Arial" charset="0"/>
              <a:buChar char="•"/>
              <a:defRPr/>
            </a:pPr>
            <a:r>
              <a:rPr lang="en-US" dirty="0">
                <a:ea typeface="ＭＳ Ｐゴシック" charset="0"/>
              </a:rPr>
              <a:t>Slower in onset</a:t>
            </a:r>
          </a:p>
          <a:p>
            <a:pPr marL="0" indent="0">
              <a:buFont typeface="Arial" panose="020B0604020202020204" pitchFamily="34" charset="0"/>
              <a:buNone/>
              <a:defRPr/>
            </a:pPr>
            <a:endParaRPr lang="en-GB" dirty="0"/>
          </a:p>
          <a:p>
            <a:pPr>
              <a:defRPr/>
            </a:pPr>
            <a:r>
              <a:rPr lang="en-GB" dirty="0"/>
              <a:t>Explanation: Episodes of bipolar depression are, compared with unipolar depression, more rapid in onset, more frequent, more severe, shorter, and more likely to involve psychotic symptoms,  hypersomnia and </a:t>
            </a:r>
            <a:r>
              <a:rPr lang="en-GB" dirty="0" err="1"/>
              <a:t>hyperphagia</a:t>
            </a:r>
            <a:r>
              <a:rPr lang="en-GB" dirty="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p:nvPr>
        </p:nvSpPr>
        <p:spPr bwMode="auto">
          <a:xfrm>
            <a:off x="457200" y="1025525"/>
            <a:ext cx="7839075"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GA Module: BPAD - 1</a:t>
            </a:r>
          </a:p>
        </p:txBody>
      </p:sp>
      <p:sp>
        <p:nvSpPr>
          <p:cNvPr id="61443" name="Text Placeholder 3"/>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Any Questions?</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57200" y="763588"/>
            <a:ext cx="8229600" cy="79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3600" b="1">
                <a:solidFill>
                  <a:srgbClr val="A00054"/>
                </a:solidFill>
              </a:rPr>
              <a:t>Definition</a:t>
            </a:r>
          </a:p>
        </p:txBody>
      </p:sp>
      <p:sp>
        <p:nvSpPr>
          <p:cNvPr id="12291" name="Content Placeholder 2"/>
          <p:cNvSpPr>
            <a:spLocks noGrp="1"/>
          </p:cNvSpPr>
          <p:nvPr>
            <p:ph idx="1"/>
          </p:nvPr>
        </p:nvSpPr>
        <p:spPr bwMode="auto">
          <a:xfrm>
            <a:off x="457200" y="1763713"/>
            <a:ext cx="8229600" cy="4594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000" dirty="0"/>
              <a:t>A common, severe, enduring mental health condition that follows a relapsing-remitting course. </a:t>
            </a:r>
          </a:p>
          <a:p>
            <a:pPr eaLnBrk="1" hangingPunct="1"/>
            <a:r>
              <a:rPr lang="en-GB" altLang="en-US" sz="2000" dirty="0"/>
              <a:t>It is characterised by recurrent episodes whereby patients meet criteria for depression, (hypo)mania or mixed affective state. </a:t>
            </a:r>
          </a:p>
          <a:p>
            <a:pPr eaLnBrk="1" hangingPunct="1"/>
            <a:r>
              <a:rPr lang="en-GB" altLang="en-US" sz="2000" dirty="0"/>
              <a:t>These episodes may occur with or without psychotic symptoms.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457200" y="8461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3600" b="1">
                <a:solidFill>
                  <a:srgbClr val="A00054"/>
                </a:solidFill>
              </a:rPr>
              <a:t>History</a:t>
            </a:r>
          </a:p>
        </p:txBody>
      </p:sp>
      <p:sp>
        <p:nvSpPr>
          <p:cNvPr id="4099" name="Content Placeholder 2"/>
          <p:cNvSpPr>
            <a:spLocks noGrp="1"/>
          </p:cNvSpPr>
          <p:nvPr>
            <p:ph idx="1"/>
          </p:nvPr>
        </p:nvSpPr>
        <p:spPr>
          <a:xfrm>
            <a:off x="500063" y="2357438"/>
            <a:ext cx="8229600" cy="2530475"/>
          </a:xfrm>
        </p:spPr>
        <p:txBody>
          <a:bodyPr/>
          <a:lstStyle/>
          <a:p>
            <a:pPr eaLnBrk="1" hangingPunct="1">
              <a:buFont typeface="Arial" charset="0"/>
              <a:buChar char="•"/>
              <a:defRPr/>
            </a:pPr>
            <a:r>
              <a:rPr lang="en-GB" dirty="0">
                <a:ea typeface="+mn-ea"/>
                <a:cs typeface="+mn-cs"/>
              </a:rPr>
              <a:t>Useful to see how diagnostic frameworks and treatment rationales have evolved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1" descr="falre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85750"/>
            <a:ext cx="39655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baillarg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2063" y="285750"/>
            <a:ext cx="3714750"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3"/>
          <p:cNvSpPr txBox="1">
            <a:spLocks noChangeArrowheads="1"/>
          </p:cNvSpPr>
          <p:nvPr/>
        </p:nvSpPr>
        <p:spPr bwMode="auto">
          <a:xfrm>
            <a:off x="1071563" y="5857875"/>
            <a:ext cx="2643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GB" altLang="en-US" sz="2000">
                <a:latin typeface="Calibri" panose="020F0502020204030204" pitchFamily="34" charset="0"/>
              </a:rPr>
              <a:t>Falret </a:t>
            </a:r>
          </a:p>
          <a:p>
            <a:pPr algn="ctr" eaLnBrk="1" hangingPunct="1"/>
            <a:r>
              <a:rPr lang="en-GB" altLang="en-US" sz="2000">
                <a:latin typeface="Calibri" panose="020F0502020204030204" pitchFamily="34" charset="0"/>
              </a:rPr>
              <a:t>Folie circulaire 1851</a:t>
            </a:r>
          </a:p>
        </p:txBody>
      </p:sp>
      <p:sp>
        <p:nvSpPr>
          <p:cNvPr id="15365" name="TextBox 4"/>
          <p:cNvSpPr txBox="1">
            <a:spLocks noChangeArrowheads="1"/>
          </p:cNvSpPr>
          <p:nvPr/>
        </p:nvSpPr>
        <p:spPr bwMode="auto">
          <a:xfrm>
            <a:off x="5357813" y="5857875"/>
            <a:ext cx="321468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GB" altLang="en-US" sz="2000">
                <a:latin typeface="Calibri" panose="020F0502020204030204" pitchFamily="34" charset="0"/>
              </a:rPr>
              <a:t>Baillarger </a:t>
            </a:r>
          </a:p>
          <a:p>
            <a:pPr algn="ctr" eaLnBrk="1" hangingPunct="1"/>
            <a:r>
              <a:rPr lang="en-GB" altLang="en-US" sz="2000">
                <a:latin typeface="Calibri" panose="020F0502020204030204" pitchFamily="34" charset="0"/>
              </a:rPr>
              <a:t>La Folie a Double forme 1854</a:t>
            </a:r>
          </a:p>
          <a:p>
            <a:pPr eaLnBrk="1" hangingPunct="1"/>
            <a:endParaRPr lang="en-GB" altLang="en-US">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1" descr="kraep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3" y="928688"/>
            <a:ext cx="4500562"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
          <p:cNvSpPr txBox="1">
            <a:spLocks noChangeArrowheads="1"/>
          </p:cNvSpPr>
          <p:nvPr/>
        </p:nvSpPr>
        <p:spPr bwMode="auto">
          <a:xfrm>
            <a:off x="5357813" y="1071563"/>
            <a:ext cx="285750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GB" altLang="en-US" sz="2000">
                <a:latin typeface="Calibri" panose="020F0502020204030204" pitchFamily="34" charset="0"/>
              </a:rPr>
              <a:t>Kraepelin 1899</a:t>
            </a:r>
          </a:p>
          <a:p>
            <a:pPr eaLnBrk="1" hangingPunct="1"/>
            <a:endParaRPr lang="en-GB" altLang="en-US" sz="2000">
              <a:latin typeface="Calibri" panose="020F0502020204030204" pitchFamily="34" charset="0"/>
            </a:endParaRPr>
          </a:p>
          <a:p>
            <a:pPr eaLnBrk="1" hangingPunct="1"/>
            <a:r>
              <a:rPr lang="en-GB" altLang="en-US" sz="2000">
                <a:latin typeface="Calibri" panose="020F0502020204030204" pitchFamily="34" charset="0"/>
              </a:rPr>
              <a:t>Manic depressive insanity</a:t>
            </a:r>
          </a:p>
          <a:p>
            <a:pPr eaLnBrk="1" hangingPunct="1"/>
            <a:endParaRPr lang="en-GB" altLang="en-US" sz="2000">
              <a:latin typeface="Calibri" panose="020F0502020204030204" pitchFamily="34" charset="0"/>
            </a:endParaRPr>
          </a:p>
          <a:p>
            <a:pPr eaLnBrk="1" hangingPunct="1"/>
            <a:r>
              <a:rPr lang="en-GB" altLang="en-US" sz="2000">
                <a:latin typeface="Calibri" panose="020F0502020204030204" pitchFamily="34" charset="0"/>
              </a:rPr>
              <a:t>“the assertions of the patients that they are Messiah, the pearl of the world, the Bride of Christ, Queen of Heaven, Emperor of Russia, Almighty God, that they have ten thousand children.”</a:t>
            </a:r>
            <a:endParaRPr lang="en-GB" altLang="ja-JP">
              <a:latin typeface="Calibri" panose="020F0502020204030204" pitchFamily="34" charset="0"/>
            </a:endParaRPr>
          </a:p>
          <a:p>
            <a:pPr eaLnBrk="1" hangingPunct="1"/>
            <a:endParaRPr lang="en-GB" altLang="en-US">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North-File1\UserDesktops\thomassr\Desktop\wagner jaure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14313"/>
            <a:ext cx="264318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North-File1\UserDesktops\thomassr\Desktop\3a_john_cade_p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214313"/>
            <a:ext cx="2857500"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North-File1\UserDesktops\thomassr\Desktop\kuh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188" y="214313"/>
            <a:ext cx="29495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4"/>
          <p:cNvSpPr txBox="1">
            <a:spLocks noChangeArrowheads="1"/>
          </p:cNvSpPr>
          <p:nvPr/>
        </p:nvSpPr>
        <p:spPr bwMode="auto">
          <a:xfrm>
            <a:off x="571500" y="4357688"/>
            <a:ext cx="20002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GB" altLang="en-US">
                <a:latin typeface="Calibri" panose="020F0502020204030204" pitchFamily="34" charset="0"/>
              </a:rPr>
              <a:t>Wagner Jauregg -</a:t>
            </a:r>
          </a:p>
          <a:p>
            <a:pPr eaLnBrk="1" hangingPunct="1"/>
            <a:r>
              <a:rPr lang="en-GB" altLang="en-US">
                <a:latin typeface="Calibri" panose="020F0502020204030204" pitchFamily="34" charset="0"/>
              </a:rPr>
              <a:t>Malaria cure for General paralysis of the insane. Netted him the Nobel Prize for Medicine 1927                          </a:t>
            </a:r>
          </a:p>
        </p:txBody>
      </p:sp>
      <p:pic>
        <p:nvPicPr>
          <p:cNvPr id="17414" name="Picture 5" descr="\\North-File1\UserDesktops\thomassr\Desktop\230px-Treponema_pallidu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3000375"/>
            <a:ext cx="12144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6"/>
          <p:cNvSpPr txBox="1">
            <a:spLocks noChangeArrowheads="1"/>
          </p:cNvSpPr>
          <p:nvPr/>
        </p:nvSpPr>
        <p:spPr bwMode="auto">
          <a:xfrm>
            <a:off x="3214688" y="4500563"/>
            <a:ext cx="23574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GB" altLang="en-US">
                <a:latin typeface="Calibri" panose="020F0502020204030204" pitchFamily="34" charset="0"/>
              </a:rPr>
              <a:t>John Cade discovered mood stabilising properties of Lithium in 1949</a:t>
            </a:r>
          </a:p>
        </p:txBody>
      </p:sp>
      <p:sp>
        <p:nvSpPr>
          <p:cNvPr id="17416" name="TextBox 7"/>
          <p:cNvSpPr txBox="1">
            <a:spLocks noChangeArrowheads="1"/>
          </p:cNvSpPr>
          <p:nvPr/>
        </p:nvSpPr>
        <p:spPr bwMode="auto">
          <a:xfrm>
            <a:off x="6286500" y="4286250"/>
            <a:ext cx="22145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GB" altLang="en-US">
                <a:latin typeface="Calibri" panose="020F0502020204030204" pitchFamily="34" charset="0"/>
              </a:rPr>
              <a:t>Ronald Kuhn discovered the feel good properties of Imipramine in 1958. Also discovered its propensity for switching depression  to mania</a:t>
            </a:r>
          </a:p>
        </p:txBody>
      </p:sp>
    </p:spTree>
  </p:cSld>
  <p:clrMapOvr>
    <a:masterClrMapping/>
  </p:clrMapOvr>
</p:sld>
</file>

<file path=ppt/theme/theme1.xml><?xml version="1.0" encoding="utf-8"?>
<a:theme xmlns:a="http://schemas.openxmlformats.org/drawingml/2006/main" name="Psychiatry Recruitment PP">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19048</TotalTime>
  <Words>2351</Words>
  <Application>Microsoft Office PowerPoint</Application>
  <PresentationFormat>On-screen Show (4:3)</PresentationFormat>
  <Paragraphs>342</Paragraphs>
  <Slides>46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ＭＳ Ｐゴシック</vt:lpstr>
      <vt:lpstr>ＭＳ Ｐゴシック</vt:lpstr>
      <vt:lpstr>Arial</vt:lpstr>
      <vt:lpstr>Calibri</vt:lpstr>
      <vt:lpstr>Psychiatry Recruitment PP</vt:lpstr>
      <vt:lpstr>PowerPoint Presentation</vt:lpstr>
      <vt:lpstr>GA Module: BPAD - 1</vt:lpstr>
      <vt:lpstr>GA Module: BPAD - 1</vt:lpstr>
      <vt:lpstr>Lecture Overview</vt:lpstr>
      <vt:lpstr>Definition</vt:lpstr>
      <vt:lpstr>History</vt:lpstr>
      <vt:lpstr>PowerPoint Presentation</vt:lpstr>
      <vt:lpstr>PowerPoint Presentation</vt:lpstr>
      <vt:lpstr>PowerPoint Presentation</vt:lpstr>
      <vt:lpstr> ICD-10  Bipolar (Affective) Disorder  </vt:lpstr>
      <vt:lpstr>Bipolar subtypes (DSM)</vt:lpstr>
      <vt:lpstr>Bipolar subtypes</vt:lpstr>
      <vt:lpstr>Epidemiology</vt:lpstr>
      <vt:lpstr>The AESOP data at a glance</vt:lpstr>
      <vt:lpstr>Epidemiology</vt:lpstr>
      <vt:lpstr>Risk factors for mania  - aetiology?</vt:lpstr>
      <vt:lpstr>Genetics</vt:lpstr>
      <vt:lpstr>Genetics</vt:lpstr>
      <vt:lpstr>Candidate gene loci</vt:lpstr>
      <vt:lpstr>Genes and repeats</vt:lpstr>
      <vt:lpstr>Pathophysiology - theories</vt:lpstr>
      <vt:lpstr>Pathophysiology - theories</vt:lpstr>
      <vt:lpstr>Mapping BPAD to structure</vt:lpstr>
      <vt:lpstr>Early observations</vt:lpstr>
      <vt:lpstr>Neuroimaging data</vt:lpstr>
      <vt:lpstr>Cognition</vt:lpstr>
      <vt:lpstr>Neuroanatomy</vt:lpstr>
      <vt:lpstr>Risk factors revisited – links to anatomy?</vt:lpstr>
      <vt:lpstr>Mapping BPAD to chemistry</vt:lpstr>
      <vt:lpstr>Noradrenaline (NA)</vt:lpstr>
      <vt:lpstr>Serotonin</vt:lpstr>
      <vt:lpstr>Hormones and light</vt:lpstr>
      <vt:lpstr>Summary</vt:lpstr>
      <vt:lpstr>GA Module: BPAD - 1</vt:lpstr>
      <vt:lpstr>GA Module: BPAD - 1</vt:lpstr>
      <vt:lpstr>PowerPoint Presentation</vt:lpstr>
      <vt:lpstr>GA Module: BPAD - 1</vt:lpstr>
      <vt:lpstr>GA Module: BPAD - 1</vt:lpstr>
      <vt:lpstr>GA Module: BPAD - 1</vt:lpstr>
      <vt:lpstr>GA Module: BPAD - 1</vt:lpstr>
      <vt:lpstr>GA Module: BPAD - 1</vt:lpstr>
      <vt:lpstr>GA Module: BPAD - 1</vt:lpstr>
      <vt:lpstr>GA Module: BPAD - 1</vt:lpstr>
      <vt:lpstr>GA Module: BPAD - 1</vt:lpstr>
      <vt:lpstr>GA Module: BPAD - 1</vt:lpstr>
      <vt:lpstr>GA Module: BPAD - 1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Helen McEnerney</cp:lastModifiedBy>
  <cp:revision>78</cp:revision>
  <dcterms:created xsi:type="dcterms:W3CDTF">2016-02-23T11:02:26Z</dcterms:created>
  <dcterms:modified xsi:type="dcterms:W3CDTF">2020-06-29T15:15:45Z</dcterms:modified>
</cp:coreProperties>
</file>